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sldIdLst>
    <p:sldId id="259" r:id="rId5"/>
    <p:sldId id="260" r:id="rId6"/>
    <p:sldId id="261" r:id="rId7"/>
    <p:sldId id="263" r:id="rId8"/>
    <p:sldId id="268" r:id="rId9"/>
    <p:sldId id="269" r:id="rId10"/>
    <p:sldId id="368" r:id="rId11"/>
    <p:sldId id="270" r:id="rId12"/>
    <p:sldId id="276" r:id="rId13"/>
    <p:sldId id="329" r:id="rId14"/>
    <p:sldId id="323" r:id="rId15"/>
    <p:sldId id="275" r:id="rId16"/>
    <p:sldId id="278" r:id="rId17"/>
    <p:sldId id="279" r:id="rId18"/>
    <p:sldId id="280" r:id="rId19"/>
    <p:sldId id="369" r:id="rId20"/>
    <p:sldId id="284" r:id="rId21"/>
    <p:sldId id="344" r:id="rId22"/>
    <p:sldId id="338" r:id="rId23"/>
    <p:sldId id="362" r:id="rId24"/>
    <p:sldId id="363" r:id="rId25"/>
    <p:sldId id="332" r:id="rId26"/>
    <p:sldId id="333" r:id="rId27"/>
    <p:sldId id="334" r:id="rId28"/>
    <p:sldId id="335" r:id="rId29"/>
    <p:sldId id="336" r:id="rId30"/>
    <p:sldId id="337" r:id="rId31"/>
    <p:sldId id="341" r:id="rId32"/>
    <p:sldId id="378" r:id="rId33"/>
    <p:sldId id="361" r:id="rId34"/>
    <p:sldId id="380" r:id="rId35"/>
    <p:sldId id="381" r:id="rId36"/>
    <p:sldId id="382" r:id="rId37"/>
    <p:sldId id="366" r:id="rId38"/>
    <p:sldId id="298" r:id="rId39"/>
    <p:sldId id="297" r:id="rId40"/>
    <p:sldId id="355" r:id="rId41"/>
    <p:sldId id="359" r:id="rId42"/>
    <p:sldId id="370" r:id="rId43"/>
    <p:sldId id="371" r:id="rId44"/>
    <p:sldId id="301" r:id="rId45"/>
    <p:sldId id="324" r:id="rId46"/>
    <p:sldId id="373" r:id="rId47"/>
    <p:sldId id="374" r:id="rId48"/>
    <p:sldId id="372" r:id="rId49"/>
    <p:sldId id="325" r:id="rId50"/>
    <p:sldId id="353" r:id="rId51"/>
    <p:sldId id="312" r:id="rId52"/>
    <p:sldId id="326" r:id="rId53"/>
    <p:sldId id="351" r:id="rId54"/>
    <p:sldId id="318" r:id="rId55"/>
    <p:sldId id="313" r:id="rId56"/>
    <p:sldId id="376" r:id="rId57"/>
    <p:sldId id="314" r:id="rId58"/>
    <p:sldId id="315" r:id="rId59"/>
    <p:sldId id="316" r:id="rId60"/>
    <p:sldId id="317" r:id="rId61"/>
    <p:sldId id="304" r:id="rId62"/>
    <p:sldId id="322" r:id="rId63"/>
    <p:sldId id="319" r:id="rId64"/>
    <p:sldId id="321" r:id="rId65"/>
    <p:sldId id="320" r:id="rId66"/>
    <p:sldId id="345" r:id="rId67"/>
    <p:sldId id="340" r:id="rId68"/>
    <p:sldId id="360" r:id="rId69"/>
    <p:sldId id="358" r:id="rId70"/>
    <p:sldId id="365" r:id="rId71"/>
    <p:sldId id="367" r:id="rId72"/>
    <p:sldId id="375" r:id="rId73"/>
    <p:sldId id="377" r:id="rId74"/>
    <p:sldId id="327" r:id="rId75"/>
  </p:sldIdLst>
  <p:sldSz cx="12192000" cy="6858000"/>
  <p:notesSz cx="6888163" cy="100187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489" autoAdjust="0"/>
  </p:normalViewPr>
  <p:slideViewPr>
    <p:cSldViewPr snapToGrid="0">
      <p:cViewPr varScale="1">
        <p:scale>
          <a:sx n="54" d="100"/>
          <a:sy n="54" d="100"/>
        </p:scale>
        <p:origin x="96"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200" dirty="0">
              <a:latin typeface="Franklin Gothic Book"/>
            </a:rPr>
            <a:t>Olmak Üzere Toplam </a:t>
          </a:r>
        </a:p>
        <a:p>
          <a:r>
            <a:rPr lang="tr-TR" sz="2200" b="1" u="sng" dirty="0">
              <a:solidFill>
                <a:srgbClr val="FF0000"/>
              </a:solidFill>
              <a:latin typeface="Franklin Gothic Book"/>
            </a:rPr>
            <a:t>419 Milyon TL </a:t>
          </a:r>
        </a:p>
        <a:p>
          <a:r>
            <a:rPr lang="tr-TR" sz="2200" dirty="0">
              <a:latin typeface="Franklin Gothic Book"/>
            </a:rPr>
            <a:t>Destekleme ödemesi yapılmıştır. </a:t>
          </a:r>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2200" dirty="0">
              <a:latin typeface="Franklin Gothic Book"/>
            </a:rPr>
            <a:t>Bitkisel Üretim Destekleme Miktar </a:t>
          </a:r>
        </a:p>
        <a:p>
          <a:r>
            <a:rPr lang="tr-TR" sz="2200" b="1" u="sng" dirty="0">
              <a:solidFill>
                <a:srgbClr val="FF0000"/>
              </a:solidFill>
              <a:latin typeface="Franklin Gothic Book"/>
            </a:rPr>
            <a:t>254 Milyon TL</a:t>
          </a:r>
        </a:p>
      </dgm:t>
    </dgm:pt>
    <dgm:pt modelId="{21C35292-B0D0-42C0-9522-49ECFB424D90}" type="parTrans" cxnId="{3F2EE438-9E15-4594-9763-51F4A6667D37}">
      <dgm:prSet/>
      <dgm:spPr>
        <a:solidFill>
          <a:srgbClr val="FF0000"/>
        </a:solidFill>
        <a:ln>
          <a:solidFill>
            <a:srgbClr val="FF0000"/>
          </a:solidFill>
        </a:ln>
      </dgm:spPr>
      <dgm:t>
        <a:bodyPr/>
        <a:lstStyle/>
        <a:p>
          <a:endParaRPr lang="tr-TR"/>
        </a:p>
      </dgm:t>
    </dgm:pt>
    <dgm:pt modelId="{D0390AC0-6045-46F9-8F74-3219E73CFCBD}" type="sibTrans" cxnId="{3F2EE438-9E15-4594-9763-51F4A6667D37}">
      <dgm:prSet/>
      <dgm:spPr/>
      <dgm:t>
        <a:bodyPr/>
        <a:lstStyle/>
        <a:p>
          <a:endParaRPr lang="tr-TR"/>
        </a:p>
      </dgm:t>
    </dgm:pt>
    <dgm:pt modelId="{E64CA469-6B34-4B0E-A0CA-7F7827AFB863}">
      <dgm:prSet phldrT="[Metin]" custT="1"/>
      <dgm:spPr>
        <a:ln>
          <a:solidFill>
            <a:srgbClr val="FF0000"/>
          </a:solidFill>
        </a:ln>
      </dgm:spPr>
      <dgm:t>
        <a:bodyPr/>
        <a:lstStyle/>
        <a:p>
          <a:r>
            <a:rPr lang="tr-TR" sz="2200" dirty="0">
              <a:latin typeface="Franklin Gothic Book"/>
            </a:rPr>
            <a:t>Hayvansal Üretim Destekleme Miktarı</a:t>
          </a:r>
        </a:p>
        <a:p>
          <a:r>
            <a:rPr lang="tr-TR" sz="2200" b="1" u="sng" dirty="0">
              <a:solidFill>
                <a:srgbClr val="FF0000"/>
              </a:solidFill>
              <a:latin typeface="Franklin Gothic Book"/>
            </a:rPr>
            <a:t>165 Milyon TL</a:t>
          </a:r>
        </a:p>
      </dgm:t>
    </dgm:pt>
    <dgm:pt modelId="{1FC261D8-63D1-49AD-8505-8D51412392B5}" type="parTrans" cxnId="{7AEF3E36-70D0-4F67-A728-5B8E98EFDC8C}">
      <dgm:prSet/>
      <dgm:spPr>
        <a:solidFill>
          <a:srgbClr val="FF0000"/>
        </a:solidFill>
        <a:ln>
          <a:solidFill>
            <a:srgbClr val="FF0000"/>
          </a:solidFill>
        </a:ln>
      </dgm:spPr>
      <dgm:t>
        <a:bodyPr/>
        <a:lstStyle/>
        <a:p>
          <a:endParaRPr lang="tr-TR"/>
        </a:p>
      </dgm:t>
    </dgm:pt>
    <dgm:pt modelId="{82B95AF2-0BE6-4AF2-A194-3C7D8396C250}" type="sibTrans" cxnId="{7AEF3E36-70D0-4F67-A728-5B8E98EFDC8C}">
      <dgm:prSet/>
      <dgm:spPr/>
      <dgm:t>
        <a:bodyPr/>
        <a:lstStyle/>
        <a:p>
          <a:endParaRPr lang="tr-TR"/>
        </a:p>
      </dgm:t>
    </dgm:pt>
    <dgm:pt modelId="{F516610F-48F1-4115-87B0-8D367F1AA423}">
      <dgm:prSet/>
      <dgm:spPr/>
    </dgm:pt>
    <dgm:pt modelId="{DB718552-86EE-451E-A690-6915140BEF26}" type="parTrans" cxnId="{C062A58E-5C0A-484E-80EF-F9954C049E7F}">
      <dgm:prSet/>
      <dgm:spPr/>
      <dgm:t>
        <a:bodyPr/>
        <a:lstStyle/>
        <a:p>
          <a:endParaRPr lang="tr-TR"/>
        </a:p>
      </dgm:t>
    </dgm:pt>
    <dgm:pt modelId="{2CF1B530-A7AC-48B0-9A01-397858187A4D}" type="sibTrans" cxnId="{C062A58E-5C0A-484E-80EF-F9954C049E7F}">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23664" custScaleY="105628" custLinFactNeighborX="992" custLinFactNeighborY="7230"/>
      <dgm:spPr/>
    </dgm:pt>
    <dgm:pt modelId="{45936F01-201C-40F0-B71F-BBF3F0F23857}" type="pres">
      <dgm:prSet presAssocID="{21C35292-B0D0-42C0-9522-49ECFB424D90}" presName="parTrans" presStyleLbl="bgSibTrans2D1" presStyleIdx="0" presStyleCnt="2"/>
      <dgm:spPr/>
    </dgm:pt>
    <dgm:pt modelId="{26AA9C38-06C6-4FE9-83D0-5E4692B4FD86}" type="pres">
      <dgm:prSet presAssocID="{B6938437-CAF3-4038-83A1-8F036303EE97}" presName="node" presStyleLbl="node1" presStyleIdx="0" presStyleCnt="2">
        <dgm:presLayoutVars>
          <dgm:bulletEnabled val="1"/>
        </dgm:presLayoutVars>
      </dgm:prSet>
      <dgm:spPr/>
    </dgm:pt>
    <dgm:pt modelId="{03674E61-22E4-4F88-A13B-0D74A6D1BEAC}" type="pres">
      <dgm:prSet presAssocID="{1FC261D8-63D1-49AD-8505-8D51412392B5}" presName="parTrans" presStyleLbl="bgSibTrans2D1" presStyleIdx="1" presStyleCnt="2"/>
      <dgm:spPr/>
    </dgm:pt>
    <dgm:pt modelId="{F0F90BDF-BAD5-4775-83EE-1C67D8C335F1}" type="pres">
      <dgm:prSet presAssocID="{E64CA469-6B34-4B0E-A0CA-7F7827AFB863}" presName="node" presStyleLbl="node1" presStyleIdx="1" presStyleCnt="2">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1"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C062A58E-5C0A-484E-80EF-F9954C049E7F}" srcId="{44656693-931D-4E5E-9897-4D2719BD4583}" destId="{F516610F-48F1-4115-87B0-8D367F1AA423}" srcOrd="1" destOrd="0" parTransId="{DB718552-86EE-451E-A690-6915140BEF26}" sibTransId="{2CF1B530-A7AC-48B0-9A01-397858187A4D}"/>
    <dgm:cxn modelId="{17574FA5-4FAF-4660-BD34-884A6A2C1AA1}" type="presOf" srcId="{44656693-931D-4E5E-9897-4D2719BD4583}" destId="{6324600F-B70D-4E02-AE19-A79CAA9DEE8B}"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156962F4-3AAA-4535-8F06-0A0B7FCB8BF6}" type="presParOf" srcId="{6324600F-B70D-4E02-AE19-A79CAA9DEE8B}" destId="{03674E61-22E4-4F88-A13B-0D74A6D1BEAC}" srcOrd="3" destOrd="0" presId="urn:microsoft.com/office/officeart/2005/8/layout/radial4"/>
    <dgm:cxn modelId="{2FC73EC4-C9A3-48FB-9512-0A66EEC1304C}" type="presParOf" srcId="{6324600F-B70D-4E02-AE19-A79CAA9DEE8B}" destId="{F0F90BDF-BAD5-4775-83EE-1C67D8C335F1}"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200" dirty="0">
              <a:latin typeface="Franklin Gothic Book"/>
            </a:rPr>
            <a:t>Olmak Üzere Toplam </a:t>
          </a:r>
        </a:p>
        <a:p>
          <a:r>
            <a:rPr lang="tr-TR" sz="2200" b="1" u="sng" dirty="0">
              <a:solidFill>
                <a:srgbClr val="FF0000"/>
              </a:solidFill>
              <a:latin typeface="Franklin Gothic Book"/>
            </a:rPr>
            <a:t>58,3 Milyon TL </a:t>
          </a:r>
          <a:r>
            <a:rPr lang="tr-TR" sz="2200" dirty="0">
              <a:latin typeface="Franklin Gothic Book"/>
            </a:rPr>
            <a:t>Hibe Yatırımı gerçekleştirilmiştir.</a:t>
          </a:r>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2200" dirty="0">
              <a:latin typeface="Franklin Gothic Book"/>
            </a:rPr>
            <a:t>22 Adet Hayvancılık İşletmesine</a:t>
          </a:r>
        </a:p>
        <a:p>
          <a:r>
            <a:rPr lang="tr-TR" sz="2200" b="1" u="sng" dirty="0">
              <a:solidFill>
                <a:srgbClr val="FF0000"/>
              </a:solidFill>
              <a:latin typeface="Franklin Gothic Book"/>
            </a:rPr>
            <a:t>41,1 Milyon TL</a:t>
          </a:r>
        </a:p>
      </dgm:t>
    </dgm:pt>
    <dgm:pt modelId="{21C35292-B0D0-42C0-9522-49ECFB424D90}" type="parTrans" cxnId="{3F2EE438-9E15-4594-9763-51F4A6667D37}">
      <dgm:prSet/>
      <dgm:spPr>
        <a:solidFill>
          <a:srgbClr val="FF0000"/>
        </a:solidFill>
        <a:ln>
          <a:solidFill>
            <a:srgbClr val="FF0000"/>
          </a:solidFill>
        </a:ln>
      </dgm:spPr>
      <dgm:t>
        <a:bodyPr/>
        <a:lstStyle/>
        <a:p>
          <a:endParaRPr lang="tr-TR" sz="2200"/>
        </a:p>
      </dgm:t>
    </dgm:pt>
    <dgm:pt modelId="{D0390AC0-6045-46F9-8F74-3219E73CFCBD}" type="sibTrans" cxnId="{3F2EE438-9E15-4594-9763-51F4A6667D37}">
      <dgm:prSet/>
      <dgm:spPr/>
      <dgm:t>
        <a:bodyPr/>
        <a:lstStyle/>
        <a:p>
          <a:endParaRPr lang="tr-TR"/>
        </a:p>
      </dgm:t>
    </dgm:pt>
    <dgm:pt modelId="{E64CA469-6B34-4B0E-A0CA-7F7827AFB863}">
      <dgm:prSet phldrT="[Metin]" custT="1"/>
      <dgm:spPr>
        <a:ln>
          <a:solidFill>
            <a:srgbClr val="FF0000"/>
          </a:solidFill>
        </a:ln>
      </dgm:spPr>
      <dgm:t>
        <a:bodyPr/>
        <a:lstStyle/>
        <a:p>
          <a:r>
            <a:rPr lang="tr-TR" sz="2200" dirty="0">
              <a:latin typeface="Franklin Gothic Book"/>
            </a:rPr>
            <a:t>124 Adet Boğa,</a:t>
          </a:r>
        </a:p>
        <a:p>
          <a:r>
            <a:rPr lang="tr-TR" sz="2200" dirty="0">
              <a:latin typeface="Franklin Gothic Book"/>
            </a:rPr>
            <a:t>42 Adet Koça</a:t>
          </a:r>
        </a:p>
        <a:p>
          <a:r>
            <a:rPr lang="tr-TR" sz="2200" b="1" u="sng" dirty="0">
              <a:solidFill>
                <a:srgbClr val="FF0000"/>
              </a:solidFill>
              <a:latin typeface="Franklin Gothic Book"/>
            </a:rPr>
            <a:t>17,2 Milyon TL </a:t>
          </a:r>
        </a:p>
        <a:p>
          <a:endParaRPr lang="tr-TR" sz="2200" dirty="0">
            <a:latin typeface="Franklin Gothic Book"/>
          </a:endParaRPr>
        </a:p>
      </dgm:t>
    </dgm:pt>
    <dgm:pt modelId="{1FC261D8-63D1-49AD-8505-8D51412392B5}" type="parTrans" cxnId="{7AEF3E36-70D0-4F67-A728-5B8E98EFDC8C}">
      <dgm:prSet/>
      <dgm:spPr>
        <a:solidFill>
          <a:srgbClr val="FF0000"/>
        </a:solidFill>
        <a:ln>
          <a:solidFill>
            <a:srgbClr val="FF0000"/>
          </a:solidFill>
        </a:ln>
      </dgm:spPr>
      <dgm:t>
        <a:bodyPr/>
        <a:lstStyle/>
        <a:p>
          <a:endParaRPr lang="tr-TR" sz="2200"/>
        </a:p>
      </dgm:t>
    </dgm:pt>
    <dgm:pt modelId="{82B95AF2-0BE6-4AF2-A194-3C7D8396C250}" type="sibTrans" cxnId="{7AEF3E36-70D0-4F67-A728-5B8E98EFDC8C}">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45533" custScaleY="118187" custLinFactNeighborX="992" custLinFactNeighborY="7230"/>
      <dgm:spPr/>
    </dgm:pt>
    <dgm:pt modelId="{45936F01-201C-40F0-B71F-BBF3F0F23857}" type="pres">
      <dgm:prSet presAssocID="{21C35292-B0D0-42C0-9522-49ECFB424D90}" presName="parTrans" presStyleLbl="bgSibTrans2D1" presStyleIdx="0" presStyleCnt="2"/>
      <dgm:spPr/>
    </dgm:pt>
    <dgm:pt modelId="{26AA9C38-06C6-4FE9-83D0-5E4692B4FD86}" type="pres">
      <dgm:prSet presAssocID="{B6938437-CAF3-4038-83A1-8F036303EE97}" presName="node" presStyleLbl="node1" presStyleIdx="0" presStyleCnt="2">
        <dgm:presLayoutVars>
          <dgm:bulletEnabled val="1"/>
        </dgm:presLayoutVars>
      </dgm:prSet>
      <dgm:spPr/>
    </dgm:pt>
    <dgm:pt modelId="{03674E61-22E4-4F88-A13B-0D74A6D1BEAC}" type="pres">
      <dgm:prSet presAssocID="{1FC261D8-63D1-49AD-8505-8D51412392B5}" presName="parTrans" presStyleLbl="bgSibTrans2D1" presStyleIdx="1" presStyleCnt="2"/>
      <dgm:spPr/>
    </dgm:pt>
    <dgm:pt modelId="{F0F90BDF-BAD5-4775-83EE-1C67D8C335F1}" type="pres">
      <dgm:prSet presAssocID="{E64CA469-6B34-4B0E-A0CA-7F7827AFB863}" presName="node" presStyleLbl="node1" presStyleIdx="1" presStyleCnt="2">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1"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17574FA5-4FAF-4660-BD34-884A6A2C1AA1}" type="presOf" srcId="{44656693-931D-4E5E-9897-4D2719BD4583}" destId="{6324600F-B70D-4E02-AE19-A79CAA9DEE8B}"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156962F4-3AAA-4535-8F06-0A0B7FCB8BF6}" type="presParOf" srcId="{6324600F-B70D-4E02-AE19-A79CAA9DEE8B}" destId="{03674E61-22E4-4F88-A13B-0D74A6D1BEAC}" srcOrd="3" destOrd="0" presId="urn:microsoft.com/office/officeart/2005/8/layout/radial4"/>
    <dgm:cxn modelId="{2FC73EC4-C9A3-48FB-9512-0A66EEC1304C}" type="presParOf" srcId="{6324600F-B70D-4E02-AE19-A79CAA9DEE8B}" destId="{F0F90BDF-BAD5-4775-83EE-1C67D8C335F1}"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000" dirty="0">
              <a:latin typeface="Franklin Gothic Book"/>
            </a:rPr>
            <a:t>İlimizde toplam </a:t>
          </a:r>
          <a:r>
            <a:rPr lang="tr-TR" sz="2000" b="1" u="sng" dirty="0">
              <a:solidFill>
                <a:srgbClr val="FF0000"/>
              </a:solidFill>
              <a:latin typeface="Franklin Gothic Book"/>
            </a:rPr>
            <a:t>970 Milyon TL</a:t>
          </a:r>
          <a:r>
            <a:rPr lang="tr-TR" sz="2000" dirty="0">
              <a:latin typeface="Franklin Gothic Book"/>
            </a:rPr>
            <a:t> KKYD hibe desteği sağlanmıştır.</a:t>
          </a:r>
          <a:endParaRPr lang="tr-TR" sz="2000" dirty="0"/>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1800" b="1" dirty="0">
              <a:latin typeface="Franklin Gothic Book"/>
            </a:rPr>
            <a:t>474</a:t>
          </a:r>
          <a:r>
            <a:rPr lang="tr-TR" sz="1800" dirty="0">
              <a:latin typeface="Franklin Gothic Book"/>
            </a:rPr>
            <a:t> Ekonomik ve Altyapı Yatırım Projesine</a:t>
          </a:r>
        </a:p>
        <a:p>
          <a:r>
            <a:rPr lang="tr-TR" sz="1800" b="1" u="sng" dirty="0">
              <a:solidFill>
                <a:srgbClr val="FF0000"/>
              </a:solidFill>
              <a:latin typeface="Franklin Gothic Book"/>
            </a:rPr>
            <a:t>498 Milyon TL</a:t>
          </a:r>
        </a:p>
        <a:p>
          <a:r>
            <a:rPr lang="tr-TR" sz="1200" b="0" u="none" dirty="0">
              <a:solidFill>
                <a:srgbClr val="FF0000"/>
              </a:solidFill>
              <a:latin typeface="Franklin Gothic Book"/>
            </a:rPr>
            <a:t>(2025 yılı 25 proje 88,74 Milyon)</a:t>
          </a:r>
          <a:endParaRPr lang="tr-TR" sz="1200" b="0" u="none" dirty="0">
            <a:solidFill>
              <a:srgbClr val="FF0000"/>
            </a:solidFill>
          </a:endParaRPr>
        </a:p>
      </dgm:t>
    </dgm:pt>
    <dgm:pt modelId="{21C35292-B0D0-42C0-9522-49ECFB424D90}" type="parTrans" cxnId="{3F2EE438-9E15-4594-9763-51F4A6667D37}">
      <dgm:prSet/>
      <dgm:spPr>
        <a:solidFill>
          <a:srgbClr val="FF0000"/>
        </a:solidFill>
        <a:ln>
          <a:solidFill>
            <a:srgbClr val="FF0000"/>
          </a:solidFill>
        </a:ln>
      </dgm:spPr>
      <dgm:t>
        <a:bodyPr/>
        <a:lstStyle/>
        <a:p>
          <a:endParaRPr lang="tr-TR" sz="1800"/>
        </a:p>
      </dgm:t>
    </dgm:pt>
    <dgm:pt modelId="{D0390AC0-6045-46F9-8F74-3219E73CFCBD}" type="sibTrans" cxnId="{3F2EE438-9E15-4594-9763-51F4A6667D37}">
      <dgm:prSet/>
      <dgm:spPr/>
      <dgm:t>
        <a:bodyPr/>
        <a:lstStyle/>
        <a:p>
          <a:endParaRPr lang="tr-TR"/>
        </a:p>
      </dgm:t>
    </dgm:pt>
    <dgm:pt modelId="{75456DCC-B2CD-4298-A319-1B47D77CAE71}">
      <dgm:prSet phldrT="[Metin]" custT="1"/>
      <dgm:spPr>
        <a:ln>
          <a:solidFill>
            <a:srgbClr val="FF0000"/>
          </a:solidFill>
        </a:ln>
      </dgm:spPr>
      <dgm:t>
        <a:bodyPr/>
        <a:lstStyle/>
        <a:p>
          <a:r>
            <a:rPr lang="tr-TR" sz="1800" b="1" dirty="0">
              <a:latin typeface="Franklin Gothic Book"/>
            </a:rPr>
            <a:t>449 </a:t>
          </a:r>
          <a:r>
            <a:rPr lang="tr-TR" sz="1800" dirty="0">
              <a:latin typeface="Franklin Gothic Book"/>
            </a:rPr>
            <a:t>Bireysel Sulama Projesine </a:t>
          </a:r>
        </a:p>
        <a:p>
          <a:r>
            <a:rPr lang="tr-TR" sz="1800" b="1" u="sng">
              <a:solidFill>
                <a:srgbClr val="FF0000"/>
              </a:solidFill>
              <a:latin typeface="Franklin Gothic Book"/>
            </a:rPr>
            <a:t>45 </a:t>
          </a:r>
          <a:r>
            <a:rPr lang="tr-TR" sz="1800" b="1" u="sng" dirty="0">
              <a:solidFill>
                <a:srgbClr val="FF0000"/>
              </a:solidFill>
              <a:latin typeface="Franklin Gothic Book"/>
            </a:rPr>
            <a:t>Milyon TL</a:t>
          </a:r>
        </a:p>
        <a:p>
          <a:r>
            <a:rPr lang="tr-TR" sz="1200" b="0" u="none" dirty="0">
              <a:solidFill>
                <a:srgbClr val="FF0000"/>
              </a:solidFill>
              <a:latin typeface="Franklin Gothic Book"/>
            </a:rPr>
            <a:t>(2025 yılı 8 proje 1,2 Milyon)</a:t>
          </a:r>
          <a:endParaRPr lang="tr-TR" sz="1200" b="1" u="sng" dirty="0">
            <a:solidFill>
              <a:srgbClr val="FF0000"/>
            </a:solidFill>
            <a:latin typeface="Franklin Gothic Book"/>
          </a:endParaRPr>
        </a:p>
      </dgm:t>
    </dgm:pt>
    <dgm:pt modelId="{9052C19B-BB11-453D-B198-879DC5BCE8D6}" type="parTrans" cxnId="{B175720F-1BE9-4C9D-850F-DEEC3F65D648}">
      <dgm:prSet/>
      <dgm:spPr>
        <a:solidFill>
          <a:srgbClr val="FF0000"/>
        </a:solidFill>
        <a:ln>
          <a:solidFill>
            <a:srgbClr val="FF0000"/>
          </a:solidFill>
        </a:ln>
      </dgm:spPr>
      <dgm:t>
        <a:bodyPr/>
        <a:lstStyle/>
        <a:p>
          <a:endParaRPr lang="tr-TR" sz="1800"/>
        </a:p>
      </dgm:t>
    </dgm:pt>
    <dgm:pt modelId="{27240B29-FD4E-4AAD-A469-D69C8956E02E}" type="sibTrans" cxnId="{B175720F-1BE9-4C9D-850F-DEEC3F65D648}">
      <dgm:prSet/>
      <dgm:spPr/>
      <dgm:t>
        <a:bodyPr/>
        <a:lstStyle/>
        <a:p>
          <a:endParaRPr lang="tr-TR"/>
        </a:p>
      </dgm:t>
    </dgm:pt>
    <dgm:pt modelId="{E64CA469-6B34-4B0E-A0CA-7F7827AFB863}">
      <dgm:prSet phldrT="[Metin]" custT="1"/>
      <dgm:spPr>
        <a:ln>
          <a:solidFill>
            <a:srgbClr val="FF0000"/>
          </a:solidFill>
        </a:ln>
      </dgm:spPr>
      <dgm:t>
        <a:bodyPr/>
        <a:lstStyle/>
        <a:p>
          <a:r>
            <a:rPr lang="tr-TR" sz="1800" b="1" dirty="0">
              <a:latin typeface="Franklin Gothic Book"/>
            </a:rPr>
            <a:t>590</a:t>
          </a:r>
        </a:p>
        <a:p>
          <a:r>
            <a:rPr lang="tr-TR" sz="1800" dirty="0">
              <a:latin typeface="Franklin Gothic Book"/>
            </a:rPr>
            <a:t>Genç Çiftçi ve Uzman Eller Projesine</a:t>
          </a:r>
        </a:p>
        <a:p>
          <a:r>
            <a:rPr lang="tr-TR" sz="1800" b="1" u="sng" dirty="0">
              <a:solidFill>
                <a:srgbClr val="FF0000"/>
              </a:solidFill>
              <a:latin typeface="Franklin Gothic Book"/>
            </a:rPr>
            <a:t>255 Milyon TL</a:t>
          </a:r>
          <a:endParaRPr lang="tr-TR" sz="1800" b="1" u="sng" dirty="0">
            <a:solidFill>
              <a:srgbClr val="FF0000"/>
            </a:solidFill>
          </a:endParaRPr>
        </a:p>
      </dgm:t>
    </dgm:pt>
    <dgm:pt modelId="{1FC261D8-63D1-49AD-8505-8D51412392B5}" type="parTrans" cxnId="{7AEF3E36-70D0-4F67-A728-5B8E98EFDC8C}">
      <dgm:prSet/>
      <dgm:spPr>
        <a:solidFill>
          <a:srgbClr val="FF0000"/>
        </a:solidFill>
        <a:ln>
          <a:solidFill>
            <a:srgbClr val="FF0000"/>
          </a:solidFill>
        </a:ln>
      </dgm:spPr>
      <dgm:t>
        <a:bodyPr/>
        <a:lstStyle/>
        <a:p>
          <a:endParaRPr lang="tr-TR" sz="1800"/>
        </a:p>
      </dgm:t>
    </dgm:pt>
    <dgm:pt modelId="{82B95AF2-0BE6-4AF2-A194-3C7D8396C250}" type="sibTrans" cxnId="{7AEF3E36-70D0-4F67-A728-5B8E98EFDC8C}">
      <dgm:prSet/>
      <dgm:spPr/>
      <dgm:t>
        <a:bodyPr/>
        <a:lstStyle/>
        <a:p>
          <a:endParaRPr lang="tr-TR"/>
        </a:p>
      </dgm:t>
    </dgm:pt>
    <dgm:pt modelId="{BE12E208-DC98-43EB-B0FE-CE10034EA63C}">
      <dgm:prSet phldrT="[Metin]" custT="1"/>
      <dgm:spPr>
        <a:ln>
          <a:solidFill>
            <a:srgbClr val="FF0000"/>
          </a:solidFill>
        </a:ln>
      </dgm:spPr>
      <dgm:t>
        <a:bodyPr/>
        <a:lstStyle/>
        <a:p>
          <a:r>
            <a:rPr lang="tr-TR" sz="1800" b="1" dirty="0">
              <a:latin typeface="Franklin Gothic Book"/>
            </a:rPr>
            <a:t>2.140</a:t>
          </a:r>
          <a:r>
            <a:rPr lang="tr-TR" sz="1800" dirty="0">
              <a:latin typeface="Franklin Gothic Book"/>
            </a:rPr>
            <a:t> </a:t>
          </a:r>
        </a:p>
        <a:p>
          <a:r>
            <a:rPr lang="tr-TR" sz="1800" dirty="0">
              <a:latin typeface="Franklin Gothic Book"/>
            </a:rPr>
            <a:t>Makine ve Ekipmana </a:t>
          </a:r>
        </a:p>
        <a:p>
          <a:r>
            <a:rPr lang="tr-TR" sz="1800" b="1" u="sng" dirty="0">
              <a:solidFill>
                <a:srgbClr val="FF0000"/>
              </a:solidFill>
              <a:latin typeface="Franklin Gothic Book"/>
            </a:rPr>
            <a:t>172 Milyon TL</a:t>
          </a:r>
        </a:p>
      </dgm:t>
    </dgm:pt>
    <dgm:pt modelId="{C71118F3-0B67-4228-AD3B-79641A55543F}" type="parTrans" cxnId="{7B118ED8-A060-4B09-8138-05606FEB1706}">
      <dgm:prSet/>
      <dgm:spPr>
        <a:solidFill>
          <a:srgbClr val="FF0000"/>
        </a:solidFill>
        <a:ln>
          <a:solidFill>
            <a:srgbClr val="FF0000"/>
          </a:solidFill>
        </a:ln>
      </dgm:spPr>
      <dgm:t>
        <a:bodyPr/>
        <a:lstStyle/>
        <a:p>
          <a:endParaRPr lang="tr-TR" sz="1800"/>
        </a:p>
      </dgm:t>
    </dgm:pt>
    <dgm:pt modelId="{04393A15-AB1E-498D-A2C1-B819B0D63266}" type="sibTrans" cxnId="{7B118ED8-A060-4B09-8138-05606FEB1706}">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23664" custScaleY="105628"/>
      <dgm:spPr/>
    </dgm:pt>
    <dgm:pt modelId="{45936F01-201C-40F0-B71F-BBF3F0F23857}" type="pres">
      <dgm:prSet presAssocID="{21C35292-B0D0-42C0-9522-49ECFB424D90}" presName="parTrans" presStyleLbl="bgSibTrans2D1" presStyleIdx="0" presStyleCnt="4"/>
      <dgm:spPr/>
    </dgm:pt>
    <dgm:pt modelId="{26AA9C38-06C6-4FE9-83D0-5E4692B4FD86}" type="pres">
      <dgm:prSet presAssocID="{B6938437-CAF3-4038-83A1-8F036303EE97}" presName="node" presStyleLbl="node1" presStyleIdx="0" presStyleCnt="4">
        <dgm:presLayoutVars>
          <dgm:bulletEnabled val="1"/>
        </dgm:presLayoutVars>
      </dgm:prSet>
      <dgm:spPr/>
    </dgm:pt>
    <dgm:pt modelId="{87990505-65A2-428F-8705-73D065779614}" type="pres">
      <dgm:prSet presAssocID="{C71118F3-0B67-4228-AD3B-79641A55543F}" presName="parTrans" presStyleLbl="bgSibTrans2D1" presStyleIdx="1" presStyleCnt="4"/>
      <dgm:spPr/>
    </dgm:pt>
    <dgm:pt modelId="{3F214FA9-6A78-4DAC-8E91-4B68D29F9FF9}" type="pres">
      <dgm:prSet presAssocID="{BE12E208-DC98-43EB-B0FE-CE10034EA63C}" presName="node" presStyleLbl="node1" presStyleIdx="1" presStyleCnt="4">
        <dgm:presLayoutVars>
          <dgm:bulletEnabled val="1"/>
        </dgm:presLayoutVars>
      </dgm:prSet>
      <dgm:spPr/>
    </dgm:pt>
    <dgm:pt modelId="{26BF7E7E-74FE-4972-9624-A43C2073887E}" type="pres">
      <dgm:prSet presAssocID="{9052C19B-BB11-453D-B198-879DC5BCE8D6}" presName="parTrans" presStyleLbl="bgSibTrans2D1" presStyleIdx="2" presStyleCnt="4"/>
      <dgm:spPr/>
    </dgm:pt>
    <dgm:pt modelId="{956F3428-208C-4310-AE2C-A2C97B2AAEA2}" type="pres">
      <dgm:prSet presAssocID="{75456DCC-B2CD-4298-A319-1B47D77CAE71}" presName="node" presStyleLbl="node1" presStyleIdx="2" presStyleCnt="4">
        <dgm:presLayoutVars>
          <dgm:bulletEnabled val="1"/>
        </dgm:presLayoutVars>
      </dgm:prSet>
      <dgm:spPr/>
    </dgm:pt>
    <dgm:pt modelId="{03674E61-22E4-4F88-A13B-0D74A6D1BEAC}" type="pres">
      <dgm:prSet presAssocID="{1FC261D8-63D1-49AD-8505-8D51412392B5}" presName="parTrans" presStyleLbl="bgSibTrans2D1" presStyleIdx="3" presStyleCnt="4"/>
      <dgm:spPr/>
    </dgm:pt>
    <dgm:pt modelId="{F0F90BDF-BAD5-4775-83EE-1C67D8C335F1}" type="pres">
      <dgm:prSet presAssocID="{E64CA469-6B34-4B0E-A0CA-7F7827AFB863}" presName="node" presStyleLbl="node1" presStyleIdx="3" presStyleCnt="4">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B175720F-1BE9-4C9D-850F-DEEC3F65D648}" srcId="{0402699B-053D-4C47-A873-D849AB3550FA}" destId="{75456DCC-B2CD-4298-A319-1B47D77CAE71}" srcOrd="2" destOrd="0" parTransId="{9052C19B-BB11-453D-B198-879DC5BCE8D6}" sibTransId="{27240B29-FD4E-4AAD-A469-D69C8956E02E}"/>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3"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EE203F6B-2407-4912-894F-E1212F911F83}" type="presOf" srcId="{BE12E208-DC98-43EB-B0FE-CE10034EA63C}" destId="{3F214FA9-6A78-4DAC-8E91-4B68D29F9FF9}"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17574FA5-4FAF-4660-BD34-884A6A2C1AA1}" type="presOf" srcId="{44656693-931D-4E5E-9897-4D2719BD4583}" destId="{6324600F-B70D-4E02-AE19-A79CAA9DEE8B}" srcOrd="0" destOrd="0" presId="urn:microsoft.com/office/officeart/2005/8/layout/radial4"/>
    <dgm:cxn modelId="{7465D5BA-A9AD-4458-8F73-24012FFD17EA}" type="presOf" srcId="{C71118F3-0B67-4228-AD3B-79641A55543F}" destId="{87990505-65A2-428F-8705-73D065779614}"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7B118ED8-A060-4B09-8138-05606FEB1706}" srcId="{0402699B-053D-4C47-A873-D849AB3550FA}" destId="{BE12E208-DC98-43EB-B0FE-CE10034EA63C}" srcOrd="1" destOrd="0" parTransId="{C71118F3-0B67-4228-AD3B-79641A55543F}" sibTransId="{04393A15-AB1E-498D-A2C1-B819B0D63266}"/>
    <dgm:cxn modelId="{F063E0DD-C225-435D-8D9A-A00C2124BE2B}" type="presOf" srcId="{75456DCC-B2CD-4298-A319-1B47D77CAE71}" destId="{956F3428-208C-4310-AE2C-A2C97B2AAEA2}" srcOrd="0" destOrd="0" presId="urn:microsoft.com/office/officeart/2005/8/layout/radial4"/>
    <dgm:cxn modelId="{9159CAEB-47D6-4074-8C8A-E117F3A831CC}" type="presOf" srcId="{9052C19B-BB11-453D-B198-879DC5BCE8D6}" destId="{26BF7E7E-74FE-4972-9624-A43C2073887E}"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A0C8D233-D39D-462F-976B-D54C69EF9414}" type="presParOf" srcId="{6324600F-B70D-4E02-AE19-A79CAA9DEE8B}" destId="{87990505-65A2-428F-8705-73D065779614}" srcOrd="3" destOrd="0" presId="urn:microsoft.com/office/officeart/2005/8/layout/radial4"/>
    <dgm:cxn modelId="{82F97CFD-0AB9-4680-BDCD-888B8A1378C9}" type="presParOf" srcId="{6324600F-B70D-4E02-AE19-A79CAA9DEE8B}" destId="{3F214FA9-6A78-4DAC-8E91-4B68D29F9FF9}" srcOrd="4" destOrd="0" presId="urn:microsoft.com/office/officeart/2005/8/layout/radial4"/>
    <dgm:cxn modelId="{381B8400-A779-47AC-9E54-B3C569BF16F7}" type="presParOf" srcId="{6324600F-B70D-4E02-AE19-A79CAA9DEE8B}" destId="{26BF7E7E-74FE-4972-9624-A43C2073887E}" srcOrd="5" destOrd="0" presId="urn:microsoft.com/office/officeart/2005/8/layout/radial4"/>
    <dgm:cxn modelId="{A31EB545-07F3-42F0-ACA9-EB5F6FDFB46A}" type="presParOf" srcId="{6324600F-B70D-4E02-AE19-A79CAA9DEE8B}" destId="{956F3428-208C-4310-AE2C-A2C97B2AAEA2}" srcOrd="6" destOrd="0" presId="urn:microsoft.com/office/officeart/2005/8/layout/radial4"/>
    <dgm:cxn modelId="{156962F4-3AAA-4535-8F06-0A0B7FCB8BF6}" type="presParOf" srcId="{6324600F-B70D-4E02-AE19-A79CAA9DEE8B}" destId="{03674E61-22E4-4F88-A13B-0D74A6D1BEAC}" srcOrd="7" destOrd="0" presId="urn:microsoft.com/office/officeart/2005/8/layout/radial4"/>
    <dgm:cxn modelId="{2FC73EC4-C9A3-48FB-9512-0A66EEC1304C}" type="presParOf" srcId="{6324600F-B70D-4E02-AE19-A79CAA9DEE8B}" destId="{F0F90BDF-BAD5-4775-83EE-1C67D8C335F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546528" y="2659633"/>
          <a:ext cx="3172476" cy="2709780"/>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Olmak Üzere Toplam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419 Milyon TL </a:t>
          </a:r>
        </a:p>
        <a:p>
          <a:pPr marL="0" lvl="0" indent="0" algn="ctr" defTabSz="977900">
            <a:lnSpc>
              <a:spcPct val="90000"/>
            </a:lnSpc>
            <a:spcBef>
              <a:spcPct val="0"/>
            </a:spcBef>
            <a:spcAft>
              <a:spcPct val="35000"/>
            </a:spcAft>
            <a:buNone/>
          </a:pPr>
          <a:r>
            <a:rPr lang="tr-TR" sz="2200" kern="1200" dirty="0">
              <a:latin typeface="Franklin Gothic Book"/>
            </a:rPr>
            <a:t>Destekleme ödemesi yapılmıştır. </a:t>
          </a:r>
        </a:p>
      </dsp:txBody>
      <dsp:txXfrm>
        <a:off x="3011126" y="3056471"/>
        <a:ext cx="2243280" cy="1916104"/>
      </dsp:txXfrm>
    </dsp:sp>
    <dsp:sp modelId="{45936F01-201C-40F0-B71F-BBF3F0F23857}">
      <dsp:nvSpPr>
        <dsp:cNvPr id="0" name=""/>
        <dsp:cNvSpPr/>
      </dsp:nvSpPr>
      <dsp:spPr>
        <a:xfrm rot="13233810">
          <a:off x="957603" y="1882717"/>
          <a:ext cx="2223600"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6219" y="550442"/>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Bitkisel Üretim Destekleme Miktar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254 Milyon TL</a:t>
          </a:r>
        </a:p>
      </dsp:txBody>
      <dsp:txXfrm>
        <a:off x="63324" y="607547"/>
        <a:ext cx="2322920" cy="1835494"/>
      </dsp:txXfrm>
    </dsp:sp>
    <dsp:sp modelId="{03674E61-22E4-4F88-A13B-0D74A6D1BEAC}">
      <dsp:nvSpPr>
        <dsp:cNvPr id="0" name=""/>
        <dsp:cNvSpPr/>
      </dsp:nvSpPr>
      <dsp:spPr>
        <a:xfrm rot="19083631">
          <a:off x="5044996" y="1871902"/>
          <a:ext cx="2131166"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5684650" y="550442"/>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Hayvansal Üretim Destekleme Miktarı</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165 Milyon TL</a:t>
          </a:r>
        </a:p>
      </dsp:txBody>
      <dsp:txXfrm>
        <a:off x="5741755" y="607547"/>
        <a:ext cx="2322920" cy="183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266014" y="2386697"/>
          <a:ext cx="3733503" cy="3031969"/>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Olmak Üzere Toplam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58,3 Milyon TL </a:t>
          </a:r>
          <a:r>
            <a:rPr lang="tr-TR" sz="2200" kern="1200" dirty="0">
              <a:latin typeface="Franklin Gothic Book"/>
            </a:rPr>
            <a:t>Hibe Yatırımı gerçekleştirilmiştir.</a:t>
          </a:r>
        </a:p>
      </dsp:txBody>
      <dsp:txXfrm>
        <a:off x="2812773" y="2830719"/>
        <a:ext cx="2639985" cy="2143925"/>
      </dsp:txXfrm>
    </dsp:sp>
    <dsp:sp modelId="{45936F01-201C-40F0-B71F-BBF3F0F23857}">
      <dsp:nvSpPr>
        <dsp:cNvPr id="0" name=""/>
        <dsp:cNvSpPr/>
      </dsp:nvSpPr>
      <dsp:spPr>
        <a:xfrm rot="13212345">
          <a:off x="988767" y="1724024"/>
          <a:ext cx="1997870"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6219" y="469895"/>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22 Adet Hayvancılık İşletmesine</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41,1 Milyon TL</a:t>
          </a:r>
        </a:p>
      </dsp:txBody>
      <dsp:txXfrm>
        <a:off x="63324" y="527000"/>
        <a:ext cx="2322920" cy="1835494"/>
      </dsp:txXfrm>
    </dsp:sp>
    <dsp:sp modelId="{03674E61-22E4-4F88-A13B-0D74A6D1BEAC}">
      <dsp:nvSpPr>
        <dsp:cNvPr id="0" name=""/>
        <dsp:cNvSpPr/>
      </dsp:nvSpPr>
      <dsp:spPr>
        <a:xfrm rot="19105239">
          <a:off x="5235918" y="1712180"/>
          <a:ext cx="1907621"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5684650" y="469895"/>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124 Adet Boğa,</a:t>
          </a:r>
        </a:p>
        <a:p>
          <a:pPr marL="0" lvl="0" indent="0" algn="ctr" defTabSz="977900">
            <a:lnSpc>
              <a:spcPct val="90000"/>
            </a:lnSpc>
            <a:spcBef>
              <a:spcPct val="0"/>
            </a:spcBef>
            <a:spcAft>
              <a:spcPct val="35000"/>
            </a:spcAft>
            <a:buNone/>
          </a:pPr>
          <a:r>
            <a:rPr lang="tr-TR" sz="2200" kern="1200" dirty="0">
              <a:latin typeface="Franklin Gothic Book"/>
            </a:rPr>
            <a:t>42 Adet Koça</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17,2 Milyon TL </a:t>
          </a:r>
        </a:p>
        <a:p>
          <a:pPr marL="0" lvl="0" indent="0" algn="ctr" defTabSz="977900">
            <a:lnSpc>
              <a:spcPct val="90000"/>
            </a:lnSpc>
            <a:spcBef>
              <a:spcPct val="0"/>
            </a:spcBef>
            <a:spcAft>
              <a:spcPct val="35000"/>
            </a:spcAft>
            <a:buNone/>
          </a:pPr>
          <a:endParaRPr lang="tr-TR" sz="2200" kern="1200" dirty="0">
            <a:latin typeface="Franklin Gothic Book"/>
          </a:endParaRPr>
        </a:p>
      </dsp:txBody>
      <dsp:txXfrm>
        <a:off x="5741755" y="527000"/>
        <a:ext cx="2322920" cy="183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707059" y="2804651"/>
          <a:ext cx="2713880" cy="2318069"/>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Franklin Gothic Book"/>
            </a:rPr>
            <a:t>İlimizde toplam </a:t>
          </a:r>
          <a:r>
            <a:rPr lang="tr-TR" sz="2000" b="1" u="sng" kern="1200" dirty="0">
              <a:solidFill>
                <a:srgbClr val="FF0000"/>
              </a:solidFill>
              <a:latin typeface="Franklin Gothic Book"/>
            </a:rPr>
            <a:t>970 Milyon TL</a:t>
          </a:r>
          <a:r>
            <a:rPr lang="tr-TR" sz="2000" kern="1200" dirty="0">
              <a:latin typeface="Franklin Gothic Book"/>
            </a:rPr>
            <a:t> KKYD hibe desteği sağlanmıştır.</a:t>
          </a:r>
          <a:endParaRPr lang="tr-TR" sz="2000" kern="1200" dirty="0"/>
        </a:p>
      </dsp:txBody>
      <dsp:txXfrm>
        <a:off x="3104498" y="3144124"/>
        <a:ext cx="1919002" cy="1639123"/>
      </dsp:txXfrm>
    </dsp:sp>
    <dsp:sp modelId="{45936F01-201C-40F0-B71F-BBF3F0F23857}">
      <dsp:nvSpPr>
        <dsp:cNvPr id="0" name=""/>
        <dsp:cNvSpPr/>
      </dsp:nvSpPr>
      <dsp:spPr>
        <a:xfrm rot="11700000">
          <a:off x="1015020" y="3060153"/>
          <a:ext cx="1688109"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1365" y="2320488"/>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474</a:t>
          </a:r>
          <a:r>
            <a:rPr lang="tr-TR" sz="1800" kern="1200" dirty="0">
              <a:latin typeface="Franklin Gothic Book"/>
            </a:rPr>
            <a:t> Ekonomik ve Altyapı Yatırım Projesine</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498 Milyon TL</a:t>
          </a:r>
        </a:p>
        <a:p>
          <a:pPr marL="0" lvl="0" indent="0" algn="ctr" defTabSz="800100">
            <a:lnSpc>
              <a:spcPct val="90000"/>
            </a:lnSpc>
            <a:spcBef>
              <a:spcPct val="0"/>
            </a:spcBef>
            <a:spcAft>
              <a:spcPct val="35000"/>
            </a:spcAft>
            <a:buNone/>
          </a:pPr>
          <a:r>
            <a:rPr lang="tr-TR" sz="1200" b="0" u="none" kern="1200" dirty="0">
              <a:solidFill>
                <a:srgbClr val="FF0000"/>
              </a:solidFill>
              <a:latin typeface="Franklin Gothic Book"/>
            </a:rPr>
            <a:t>(2025 yılı 25 proje 88,74 Milyon)</a:t>
          </a:r>
          <a:endParaRPr lang="tr-TR" sz="1200" b="0" u="none" kern="1200" dirty="0">
            <a:solidFill>
              <a:srgbClr val="FF0000"/>
            </a:solidFill>
          </a:endParaRPr>
        </a:p>
      </dsp:txBody>
      <dsp:txXfrm>
        <a:off x="50215" y="2369338"/>
        <a:ext cx="1987132" cy="1570165"/>
      </dsp:txXfrm>
    </dsp:sp>
    <dsp:sp modelId="{87990505-65A2-428F-8705-73D065779614}">
      <dsp:nvSpPr>
        <dsp:cNvPr id="0" name=""/>
        <dsp:cNvSpPr/>
      </dsp:nvSpPr>
      <dsp:spPr>
        <a:xfrm rot="14700000">
          <a:off x="2213677" y="1647355"/>
          <a:ext cx="1832051"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3F214FA9-6A78-4DAC-8E91-4B68D29F9FF9}">
      <dsp:nvSpPr>
        <dsp:cNvPr id="0" name=""/>
        <dsp:cNvSpPr/>
      </dsp:nvSpPr>
      <dsp:spPr>
        <a:xfrm>
          <a:off x="1700157" y="295945"/>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2.140</a:t>
          </a:r>
          <a:r>
            <a:rPr lang="tr-TR" sz="1800" kern="1200" dirty="0">
              <a:latin typeface="Franklin Gothic Book"/>
            </a:rPr>
            <a:t> </a:t>
          </a:r>
        </a:p>
        <a:p>
          <a:pPr marL="0" lvl="0" indent="0" algn="ctr" defTabSz="800100">
            <a:lnSpc>
              <a:spcPct val="90000"/>
            </a:lnSpc>
            <a:spcBef>
              <a:spcPct val="0"/>
            </a:spcBef>
            <a:spcAft>
              <a:spcPct val="35000"/>
            </a:spcAft>
            <a:buNone/>
          </a:pPr>
          <a:r>
            <a:rPr lang="tr-TR" sz="1800" kern="1200" dirty="0">
              <a:latin typeface="Franklin Gothic Book"/>
            </a:rPr>
            <a:t>Makine ve Ekipmana </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172 Milyon TL</a:t>
          </a:r>
        </a:p>
      </dsp:txBody>
      <dsp:txXfrm>
        <a:off x="1749007" y="344795"/>
        <a:ext cx="1987132" cy="1570165"/>
      </dsp:txXfrm>
    </dsp:sp>
    <dsp:sp modelId="{26BF7E7E-74FE-4972-9624-A43C2073887E}">
      <dsp:nvSpPr>
        <dsp:cNvPr id="0" name=""/>
        <dsp:cNvSpPr/>
      </dsp:nvSpPr>
      <dsp:spPr>
        <a:xfrm rot="17700000">
          <a:off x="4082271" y="1647355"/>
          <a:ext cx="1832051"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956F3428-208C-4310-AE2C-A2C97B2AAEA2}">
      <dsp:nvSpPr>
        <dsp:cNvPr id="0" name=""/>
        <dsp:cNvSpPr/>
      </dsp:nvSpPr>
      <dsp:spPr>
        <a:xfrm>
          <a:off x="4343010" y="295945"/>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449 </a:t>
          </a:r>
          <a:r>
            <a:rPr lang="tr-TR" sz="1800" kern="1200" dirty="0">
              <a:latin typeface="Franklin Gothic Book"/>
            </a:rPr>
            <a:t>Bireysel Sulama Projesine </a:t>
          </a:r>
        </a:p>
        <a:p>
          <a:pPr marL="0" lvl="0" indent="0" algn="ctr" defTabSz="800100">
            <a:lnSpc>
              <a:spcPct val="90000"/>
            </a:lnSpc>
            <a:spcBef>
              <a:spcPct val="0"/>
            </a:spcBef>
            <a:spcAft>
              <a:spcPct val="35000"/>
            </a:spcAft>
            <a:buNone/>
          </a:pPr>
          <a:r>
            <a:rPr lang="tr-TR" sz="1800" b="1" u="sng" kern="1200">
              <a:solidFill>
                <a:srgbClr val="FF0000"/>
              </a:solidFill>
              <a:latin typeface="Franklin Gothic Book"/>
            </a:rPr>
            <a:t>45 </a:t>
          </a:r>
          <a:r>
            <a:rPr lang="tr-TR" sz="1800" b="1" u="sng" kern="1200" dirty="0">
              <a:solidFill>
                <a:srgbClr val="FF0000"/>
              </a:solidFill>
              <a:latin typeface="Franklin Gothic Book"/>
            </a:rPr>
            <a:t>Milyon TL</a:t>
          </a:r>
        </a:p>
        <a:p>
          <a:pPr marL="0" lvl="0" indent="0" algn="ctr" defTabSz="800100">
            <a:lnSpc>
              <a:spcPct val="90000"/>
            </a:lnSpc>
            <a:spcBef>
              <a:spcPct val="0"/>
            </a:spcBef>
            <a:spcAft>
              <a:spcPct val="35000"/>
            </a:spcAft>
            <a:buNone/>
          </a:pPr>
          <a:r>
            <a:rPr lang="tr-TR" sz="1200" b="0" u="none" kern="1200" dirty="0">
              <a:solidFill>
                <a:srgbClr val="FF0000"/>
              </a:solidFill>
              <a:latin typeface="Franklin Gothic Book"/>
            </a:rPr>
            <a:t>(2025 yılı 8 proje 1,2 Milyon)</a:t>
          </a:r>
          <a:endParaRPr lang="tr-TR" sz="1200" b="1" u="sng" kern="1200" dirty="0">
            <a:solidFill>
              <a:srgbClr val="FF0000"/>
            </a:solidFill>
            <a:latin typeface="Franklin Gothic Book"/>
          </a:endParaRPr>
        </a:p>
      </dsp:txBody>
      <dsp:txXfrm>
        <a:off x="4391860" y="344795"/>
        <a:ext cx="1987132" cy="1570165"/>
      </dsp:txXfrm>
    </dsp:sp>
    <dsp:sp modelId="{03674E61-22E4-4F88-A13B-0D74A6D1BEAC}">
      <dsp:nvSpPr>
        <dsp:cNvPr id="0" name=""/>
        <dsp:cNvSpPr/>
      </dsp:nvSpPr>
      <dsp:spPr>
        <a:xfrm rot="20700000">
          <a:off x="5424870" y="3060153"/>
          <a:ext cx="1688109"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6041802" y="2320488"/>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590</a:t>
          </a:r>
        </a:p>
        <a:p>
          <a:pPr marL="0" lvl="0" indent="0" algn="ctr" defTabSz="800100">
            <a:lnSpc>
              <a:spcPct val="90000"/>
            </a:lnSpc>
            <a:spcBef>
              <a:spcPct val="0"/>
            </a:spcBef>
            <a:spcAft>
              <a:spcPct val="35000"/>
            </a:spcAft>
            <a:buNone/>
          </a:pPr>
          <a:r>
            <a:rPr lang="tr-TR" sz="1800" kern="1200" dirty="0">
              <a:latin typeface="Franklin Gothic Book"/>
            </a:rPr>
            <a:t>Genç Çiftçi ve Uzman Eller Projesine</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255 Milyon TL</a:t>
          </a:r>
          <a:endParaRPr lang="tr-TR" sz="1800" b="1" u="sng" kern="1200" dirty="0">
            <a:solidFill>
              <a:srgbClr val="FF0000"/>
            </a:solidFill>
          </a:endParaRPr>
        </a:p>
      </dsp:txBody>
      <dsp:txXfrm>
        <a:off x="6090652" y="2369338"/>
        <a:ext cx="1987132" cy="157016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54557DCB-B3D4-4C44-880B-BA7B0F533717}" type="datetimeFigureOut">
              <a:rPr lang="tr-TR" smtClean="0"/>
              <a:t>12.03.2026</a:t>
            </a:fld>
            <a:endParaRPr lang="tr-TR"/>
          </a:p>
        </p:txBody>
      </p:sp>
      <p:sp>
        <p:nvSpPr>
          <p:cNvPr id="4" name="Slayt Görüntüsü Yer Tutucusu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130B4F19-3377-47F8-BC4F-A5883BA95B13}" type="slidenum">
              <a:rPr lang="tr-TR" smtClean="0"/>
              <a:t>‹#›</a:t>
            </a:fld>
            <a:endParaRPr lang="tr-TR"/>
          </a:p>
        </p:txBody>
      </p:sp>
    </p:spTree>
    <p:extLst>
      <p:ext uri="{BB962C8B-B14F-4D97-AF65-F5344CB8AC3E}">
        <p14:creationId xmlns:p14="http://schemas.microsoft.com/office/powerpoint/2010/main" val="65314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0B4F19-3377-47F8-BC4F-A5883BA95B13}" type="slidenum">
              <a:rPr lang="tr-TR" smtClean="0"/>
              <a:t>1</a:t>
            </a:fld>
            <a:endParaRPr lang="tr-TR"/>
          </a:p>
        </p:txBody>
      </p:sp>
    </p:spTree>
    <p:extLst>
      <p:ext uri="{BB962C8B-B14F-4D97-AF65-F5344CB8AC3E}">
        <p14:creationId xmlns:p14="http://schemas.microsoft.com/office/powerpoint/2010/main" val="23024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30B4F19-3377-47F8-BC4F-A5883BA95B13}" type="slidenum">
              <a:rPr lang="tr-TR" smtClean="0"/>
              <a:t>21</a:t>
            </a:fld>
            <a:endParaRPr lang="tr-TR"/>
          </a:p>
        </p:txBody>
      </p:sp>
    </p:spTree>
    <p:extLst>
      <p:ext uri="{BB962C8B-B14F-4D97-AF65-F5344CB8AC3E}">
        <p14:creationId xmlns:p14="http://schemas.microsoft.com/office/powerpoint/2010/main" val="119415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58F55AB-9B5D-4CBC-8614-3D370F73CE7C}" type="datetimeFigureOut">
              <a:rPr lang="tr-TR" smtClean="0"/>
              <a:t>12.03.2026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406344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12.03.2026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10793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12.03.2026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22436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111275"/>
            <a:ext cx="12192000" cy="927235"/>
          </a:xfrm>
          <a:custGeom>
            <a:avLst/>
            <a:gdLst/>
            <a:ahLst/>
            <a:cxnLst/>
            <a:rect l="l" t="t" r="r" b="b"/>
            <a:pathLst>
              <a:path w="20104100" h="1529079">
                <a:moveTo>
                  <a:pt x="20104099" y="0"/>
                </a:moveTo>
                <a:lnTo>
                  <a:pt x="0" y="0"/>
                </a:lnTo>
                <a:lnTo>
                  <a:pt x="0" y="1528759"/>
                </a:lnTo>
                <a:lnTo>
                  <a:pt x="20104099" y="1528759"/>
                </a:lnTo>
                <a:lnTo>
                  <a:pt x="20104099" y="0"/>
                </a:lnTo>
                <a:close/>
              </a:path>
            </a:pathLst>
          </a:custGeom>
          <a:solidFill>
            <a:srgbClr val="DC0C18"/>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2486"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226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993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12.03.2026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13109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58F55AB-9B5D-4CBC-8614-3D370F73CE7C}" type="datetimeFigureOut">
              <a:rPr lang="tr-TR" smtClean="0"/>
              <a:t>12.03.2026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52856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58F55AB-9B5D-4CBC-8614-3D370F73CE7C}" type="datetimeFigureOut">
              <a:rPr lang="tr-TR" smtClean="0"/>
              <a:t>12.03.2026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89118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58F55AB-9B5D-4CBC-8614-3D370F73CE7C}" type="datetimeFigureOut">
              <a:rPr lang="tr-TR" smtClean="0"/>
              <a:t>12.03.2026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77774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58F55AB-9B5D-4CBC-8614-3D370F73CE7C}" type="datetimeFigureOut">
              <a:rPr lang="tr-TR" smtClean="0"/>
              <a:t>12.03.2026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54984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8F55AB-9B5D-4CBC-8614-3D370F73CE7C}" type="datetimeFigureOut">
              <a:rPr lang="tr-TR" smtClean="0"/>
              <a:t>12.03.2026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6814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58F55AB-9B5D-4CBC-8614-3D370F73CE7C}" type="datetimeFigureOut">
              <a:rPr lang="tr-TR" smtClean="0"/>
              <a:t>12.03.2026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338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58F55AB-9B5D-4CBC-8614-3D370F73CE7C}" type="datetimeFigureOut">
              <a:rPr lang="tr-TR" smtClean="0"/>
              <a:t>12.03.2026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55957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F55AB-9B5D-4CBC-8614-3D370F73CE7C}" type="datetimeFigureOut">
              <a:rPr lang="tr-TR" smtClean="0"/>
              <a:t>12.03.2026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2A327-F705-42EA-AD82-A99EC3264514}" type="slidenum">
              <a:rPr lang="tr-TR" smtClean="0"/>
              <a:t>‹#›</a:t>
            </a:fld>
            <a:endParaRPr lang="tr-TR"/>
          </a:p>
        </p:txBody>
      </p:sp>
    </p:spTree>
    <p:extLst>
      <p:ext uri="{BB962C8B-B14F-4D97-AF65-F5344CB8AC3E}">
        <p14:creationId xmlns:p14="http://schemas.microsoft.com/office/powerpoint/2010/main" val="2082987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C0C18"/>
          </a:solidFill>
        </p:spPr>
        <p:txBody>
          <a:bodyPr wrap="square" lIns="0" tIns="0" rIns="0" bIns="0" rtlCol="0"/>
          <a:lstStyle/>
          <a:p>
            <a:endParaRPr sz="1092" dirty="0"/>
          </a:p>
        </p:txBody>
      </p:sp>
      <p:sp>
        <p:nvSpPr>
          <p:cNvPr id="83" name="object 83"/>
          <p:cNvSpPr txBox="1"/>
          <p:nvPr/>
        </p:nvSpPr>
        <p:spPr>
          <a:xfrm>
            <a:off x="9346079" y="6294948"/>
            <a:ext cx="1199476" cy="170649"/>
          </a:xfrm>
          <a:prstGeom prst="rect">
            <a:avLst/>
          </a:prstGeom>
        </p:spPr>
        <p:txBody>
          <a:bodyPr vert="horz" wrap="square" lIns="0" tIns="8471" rIns="0" bIns="0" rtlCol="0">
            <a:spAutoFit/>
          </a:bodyPr>
          <a:lstStyle/>
          <a:p>
            <a:pPr marR="3081" algn="r">
              <a:lnSpc>
                <a:spcPts val="1164"/>
              </a:lnSpc>
              <a:spcBef>
                <a:spcPts val="67"/>
              </a:spcBef>
            </a:pPr>
            <a:r>
              <a:rPr lang="tr-TR" sz="1600" b="1" spc="3" dirty="0">
                <a:solidFill>
                  <a:srgbClr val="FFFFFF"/>
                </a:solidFill>
                <a:latin typeface="Myriad Pro"/>
                <a:cs typeface="Myriad Pro"/>
              </a:rPr>
              <a:t>İL BRİFİNGİ</a:t>
            </a:r>
            <a:endParaRPr sz="1600" dirty="0">
              <a:latin typeface="Myriad Pro"/>
              <a:cs typeface="Myriad Pro"/>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38" y="0"/>
            <a:ext cx="10460523" cy="10460523"/>
          </a:xfrm>
          <a:prstGeom prst="rect">
            <a:avLst/>
          </a:prstGeom>
        </p:spPr>
      </p:pic>
      <p:sp>
        <p:nvSpPr>
          <p:cNvPr id="84" name="object 84"/>
          <p:cNvSpPr txBox="1"/>
          <p:nvPr/>
        </p:nvSpPr>
        <p:spPr>
          <a:xfrm>
            <a:off x="10545555" y="6082752"/>
            <a:ext cx="1086919" cy="438163"/>
          </a:xfrm>
          <a:prstGeom prst="rect">
            <a:avLst/>
          </a:prstGeom>
        </p:spPr>
        <p:txBody>
          <a:bodyPr vert="horz" wrap="square" lIns="0" tIns="8856" rIns="0" bIns="0" rtlCol="0">
            <a:spAutoFit/>
          </a:bodyPr>
          <a:lstStyle/>
          <a:p>
            <a:pPr marL="7701">
              <a:spcBef>
                <a:spcPts val="69"/>
              </a:spcBef>
            </a:pPr>
            <a:r>
              <a:rPr sz="2789" b="1" spc="-300" dirty="0">
                <a:solidFill>
                  <a:srgbClr val="FFFFFF"/>
                </a:solidFill>
                <a:latin typeface="Myriad Pro"/>
                <a:cs typeface="Myriad Pro"/>
              </a:rPr>
              <a:t> </a:t>
            </a:r>
            <a:r>
              <a:rPr lang="tr-TR" sz="2789" b="1" spc="-300" dirty="0">
                <a:solidFill>
                  <a:srgbClr val="FFFFFF"/>
                </a:solidFill>
                <a:latin typeface="Myriad Pro"/>
                <a:cs typeface="Myriad Pro"/>
              </a:rPr>
              <a:t>/ </a:t>
            </a:r>
            <a:r>
              <a:rPr lang="tr-TR" sz="2638" spc="3" dirty="0">
                <a:solidFill>
                  <a:srgbClr val="FFFFFF"/>
                </a:solidFill>
                <a:latin typeface="Minion Pro Med Capt"/>
                <a:cs typeface="Minion Pro Med Capt"/>
              </a:rPr>
              <a:t>2026</a:t>
            </a:r>
            <a:endParaRPr sz="2638" dirty="0">
              <a:latin typeface="Minion Pro Med Capt"/>
              <a:cs typeface="Minion Pro Med Capt"/>
            </a:endParaRPr>
          </a:p>
        </p:txBody>
      </p:sp>
    </p:spTree>
    <p:extLst>
      <p:ext uri="{BB962C8B-B14F-4D97-AF65-F5344CB8AC3E}">
        <p14:creationId xmlns:p14="http://schemas.microsoft.com/office/powerpoint/2010/main" val="26630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9358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YETİŞTİRİCİ VE ÜRETİCİ BİRLİKLERİ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1 . 6</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697419702"/>
              </p:ext>
            </p:extLst>
          </p:nvPr>
        </p:nvGraphicFramePr>
        <p:xfrm>
          <a:off x="6831262" y="1013993"/>
          <a:ext cx="4849751" cy="5586191"/>
        </p:xfrm>
        <a:graphic>
          <a:graphicData uri="http://schemas.openxmlformats.org/drawingml/2006/table">
            <a:tbl>
              <a:tblPr firstRow="1" bandRow="1"/>
              <a:tblGrid>
                <a:gridCol w="2494559">
                  <a:extLst>
                    <a:ext uri="{9D8B030D-6E8A-4147-A177-3AD203B41FA5}">
                      <a16:colId xmlns:a16="http://schemas.microsoft.com/office/drawing/2014/main" val="1678549491"/>
                    </a:ext>
                  </a:extLst>
                </a:gridCol>
                <a:gridCol w="975905">
                  <a:extLst>
                    <a:ext uri="{9D8B030D-6E8A-4147-A177-3AD203B41FA5}">
                      <a16:colId xmlns:a16="http://schemas.microsoft.com/office/drawing/2014/main" val="1456380070"/>
                    </a:ext>
                  </a:extLst>
                </a:gridCol>
                <a:gridCol w="1379287">
                  <a:extLst>
                    <a:ext uri="{9D8B030D-6E8A-4147-A177-3AD203B41FA5}">
                      <a16:colId xmlns:a16="http://schemas.microsoft.com/office/drawing/2014/main" val="3002022268"/>
                    </a:ext>
                  </a:extLst>
                </a:gridCol>
              </a:tblGrid>
              <a:tr h="546724">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TARIMSAL ÜRETİCİ ÖRGÜTLERİ</a:t>
                      </a:r>
                    </a:p>
                  </a:txBody>
                  <a:tcPr marL="4174" marR="4174" marT="4174"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1368552"/>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Kooperatif Adı</a:t>
                      </a:r>
                    </a:p>
                  </a:txBody>
                  <a:tcPr marL="4174" marR="4174" marT="4174" marB="0" anchor="ctr">
                    <a:lnL w="6350" cap="flat" cmpd="sng" algn="ctr">
                      <a:solidFill>
                        <a:srgbClr val="A9D08E"/>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Sayısı</a:t>
                      </a:r>
                    </a:p>
                  </a:txBody>
                  <a:tcPr marL="4174" marR="4174" marT="41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Ortak Sayısı</a:t>
                      </a:r>
                    </a:p>
                  </a:txBody>
                  <a:tcPr marL="4174" marR="4174" marT="4174"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28813730"/>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Tarımsal Kalkınma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18</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906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5524604"/>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Tarımsal Sulama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4</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716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7242302"/>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Su Ürünleri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a:solidFill>
                            <a:schemeClr val="tx1"/>
                          </a:solidFill>
                          <a:latin typeface="Verdana" panose="020B0604030504040204" pitchFamily="34" charset="0"/>
                          <a:ea typeface="Verdana" panose="020B0604030504040204" pitchFamily="34" charset="0"/>
                          <a:cs typeface="Trebuchet MS"/>
                        </a:rPr>
                        <a:t>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6399924"/>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Pancar Ekicileri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a:solidFill>
                            <a:schemeClr val="tx1"/>
                          </a:solidFill>
                          <a:latin typeface="Verdana" panose="020B0604030504040204" pitchFamily="34" charset="0"/>
                          <a:ea typeface="Verdana" panose="020B0604030504040204" pitchFamily="34" charset="0"/>
                          <a:cs typeface="Trebuchet MS"/>
                        </a:rPr>
                        <a:t>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10.682</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9217516"/>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 Kredi Kooperatifi </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9</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4.421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4369638"/>
                  </a:ext>
                </a:extLst>
              </a:tr>
              <a:tr h="626761">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33</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1" kern="1200" spc="-75" dirty="0">
                          <a:solidFill>
                            <a:schemeClr val="tx1"/>
                          </a:solidFill>
                          <a:latin typeface="Verdana" panose="020B0604030504040204" pitchFamily="34" charset="0"/>
                          <a:ea typeface="Verdana" panose="020B0604030504040204" pitchFamily="34" charset="0"/>
                          <a:cs typeface="Trebuchet MS"/>
                        </a:rPr>
                        <a:t>16.785</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1401486"/>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649903953"/>
              </p:ext>
            </p:extLst>
          </p:nvPr>
        </p:nvGraphicFramePr>
        <p:xfrm>
          <a:off x="384352" y="1013993"/>
          <a:ext cx="5988452" cy="2920204"/>
        </p:xfrm>
        <a:graphic>
          <a:graphicData uri="http://schemas.openxmlformats.org/drawingml/2006/table">
            <a:tbl>
              <a:tblPr firstRow="1" firstCol="1" lastRow="1" lastCol="1" bandRow="1" bandCol="1"/>
              <a:tblGrid>
                <a:gridCol w="4202396">
                  <a:extLst>
                    <a:ext uri="{9D8B030D-6E8A-4147-A177-3AD203B41FA5}">
                      <a16:colId xmlns:a16="http://schemas.microsoft.com/office/drawing/2014/main" val="3323246599"/>
                    </a:ext>
                  </a:extLst>
                </a:gridCol>
                <a:gridCol w="1786056">
                  <a:extLst>
                    <a:ext uri="{9D8B030D-6E8A-4147-A177-3AD203B41FA5}">
                      <a16:colId xmlns:a16="http://schemas.microsoft.com/office/drawing/2014/main" val="1813073746"/>
                    </a:ext>
                  </a:extLst>
                </a:gridCol>
              </a:tblGrid>
              <a:tr h="447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YETİŞTİRİCİ BİRLİĞİ ADI</a:t>
                      </a:r>
                    </a:p>
                  </a:txBody>
                  <a:tcPr marL="5963" marR="5963" marT="5963"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Üye Sayısı</a:t>
                      </a:r>
                    </a:p>
                  </a:txBody>
                  <a:tcPr marL="5963" marR="5963" marT="5963"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41612614"/>
                  </a:ext>
                </a:extLst>
              </a:tr>
              <a:tr h="6657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Damızlık Sığır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1.847</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6014571"/>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Koyun-Keçi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2.512</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2846735"/>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Arı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836</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6268740"/>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Tavuk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29</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3964364"/>
                  </a:ext>
                </a:extLst>
              </a:tr>
              <a:tr h="451827">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1" i="0" u="none" strike="noStrike" dirty="0">
                          <a:solidFill>
                            <a:srgbClr val="000000"/>
                          </a:solidFill>
                          <a:effectLst/>
                          <a:latin typeface="Verdana" panose="020B0604030504040204" pitchFamily="34" charset="0"/>
                          <a:ea typeface="Verdana" panose="020B0604030504040204" pitchFamily="34" charset="0"/>
                        </a:rPr>
                        <a:t>5.224</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448044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4175753053"/>
              </p:ext>
            </p:extLst>
          </p:nvPr>
        </p:nvGraphicFramePr>
        <p:xfrm>
          <a:off x="384352" y="4096495"/>
          <a:ext cx="5988452" cy="2503689"/>
        </p:xfrm>
        <a:graphic>
          <a:graphicData uri="http://schemas.openxmlformats.org/drawingml/2006/table">
            <a:tbl>
              <a:tblPr firstRow="1" firstCol="1" lastRow="1" lastCol="1" bandRow="1" bandCol="1"/>
              <a:tblGrid>
                <a:gridCol w="4526861">
                  <a:extLst>
                    <a:ext uri="{9D8B030D-6E8A-4147-A177-3AD203B41FA5}">
                      <a16:colId xmlns:a16="http://schemas.microsoft.com/office/drawing/2014/main" val="4018140785"/>
                    </a:ext>
                  </a:extLst>
                </a:gridCol>
                <a:gridCol w="1461591">
                  <a:extLst>
                    <a:ext uri="{9D8B030D-6E8A-4147-A177-3AD203B41FA5}">
                      <a16:colId xmlns:a16="http://schemas.microsoft.com/office/drawing/2014/main" val="2174497760"/>
                    </a:ext>
                  </a:extLst>
                </a:gridCol>
              </a:tblGrid>
              <a:tr h="4786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ÜRETİCİ BİRLİĞİN ADI</a:t>
                      </a:r>
                    </a:p>
                  </a:txBody>
                  <a:tcPr marL="6515" marR="6515" marT="651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Üye Sayısı</a:t>
                      </a:r>
                    </a:p>
                  </a:txBody>
                  <a:tcPr marL="6515" marR="6515" marT="651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79887653"/>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Kırmızı Et Üreticileri Birliği</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228</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0585914"/>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Süt Üreticileri Birliği</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414</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7879917"/>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Refahiye İlçesi Bal Üreticileri Birliği                                        </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800" b="0" i="0" u="none" strike="noStrike" dirty="0">
                          <a:solidFill>
                            <a:srgbClr val="000000"/>
                          </a:solidFill>
                          <a:effectLst/>
                          <a:latin typeface="Verdana" panose="020B0604030504040204" pitchFamily="34" charset="0"/>
                          <a:ea typeface="Verdana" panose="020B0604030504040204" pitchFamily="34" charset="0"/>
                        </a:rPr>
                        <a:t>219</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320047"/>
                  </a:ext>
                </a:extLst>
              </a:tr>
              <a:tr h="289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Kanatlı Eti ( Tavuk ) Üreticileri Birliği </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800" b="0" i="0" u="none" strike="noStrike" dirty="0">
                          <a:solidFill>
                            <a:srgbClr val="000000"/>
                          </a:solidFill>
                          <a:effectLst/>
                          <a:latin typeface="Verdana" panose="020B0604030504040204" pitchFamily="34" charset="0"/>
                          <a:ea typeface="Verdana" panose="020B0604030504040204" pitchFamily="34" charset="0"/>
                        </a:rPr>
                        <a:t>52</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8433694"/>
                  </a:ext>
                </a:extLst>
              </a:tr>
              <a:tr h="586544">
                <a:tc>
                  <a:txBody>
                    <a:body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800" b="1" i="0" u="none" strike="noStrike" dirty="0">
                          <a:solidFill>
                            <a:srgbClr val="000000"/>
                          </a:solidFill>
                          <a:effectLst/>
                          <a:latin typeface="Verdana" panose="020B0604030504040204" pitchFamily="34" charset="0"/>
                          <a:ea typeface="Verdana" panose="020B0604030504040204" pitchFamily="34" charset="0"/>
                        </a:rPr>
                        <a:t>913</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4377023"/>
                  </a:ext>
                </a:extLst>
              </a:tr>
            </a:tbl>
          </a:graphicData>
        </a:graphic>
      </p:graphicFrame>
    </p:spTree>
    <p:extLst>
      <p:ext uri="{BB962C8B-B14F-4D97-AF65-F5344CB8AC3E}">
        <p14:creationId xmlns:p14="http://schemas.microsoft.com/office/powerpoint/2010/main" val="223449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7701" y="34041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2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BİTKİSEL ÜRETİM</a:t>
            </a:r>
            <a:br>
              <a:rPr lang="tr-TR" sz="2400" spc="106" dirty="0"/>
            </a:br>
            <a:endParaRPr sz="2400" spc="94" dirty="0"/>
          </a:p>
        </p:txBody>
      </p:sp>
    </p:spTree>
    <p:extLst>
      <p:ext uri="{BB962C8B-B14F-4D97-AF65-F5344CB8AC3E}">
        <p14:creationId xmlns:p14="http://schemas.microsoft.com/office/powerpoint/2010/main" val="244079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TARLA BİTKİLERİ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a:t>
            </a:r>
            <a:r>
              <a:rPr sz="1182" spc="-261" dirty="0">
                <a:solidFill>
                  <a:srgbClr val="DC0C18"/>
                </a:solidFill>
                <a:latin typeface="Verdana"/>
                <a:cs typeface="Verdana"/>
              </a:rPr>
              <a:t>1</a:t>
            </a:r>
            <a:endParaRPr sz="1182" dirty="0">
              <a:latin typeface="Verdan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3609603783"/>
              </p:ext>
            </p:extLst>
          </p:nvPr>
        </p:nvGraphicFramePr>
        <p:xfrm>
          <a:off x="1156746" y="1859485"/>
          <a:ext cx="9866853" cy="2923272"/>
        </p:xfrm>
        <a:graphic>
          <a:graphicData uri="http://schemas.openxmlformats.org/drawingml/2006/table">
            <a:tbl>
              <a:tblPr firstRow="1" firstCol="1" bandRow="1"/>
              <a:tblGrid>
                <a:gridCol w="2302183">
                  <a:extLst>
                    <a:ext uri="{9D8B030D-6E8A-4147-A177-3AD203B41FA5}">
                      <a16:colId xmlns:a16="http://schemas.microsoft.com/office/drawing/2014/main" val="162696340"/>
                    </a:ext>
                  </a:extLst>
                </a:gridCol>
                <a:gridCol w="3727509">
                  <a:extLst>
                    <a:ext uri="{9D8B030D-6E8A-4147-A177-3AD203B41FA5}">
                      <a16:colId xmlns:a16="http://schemas.microsoft.com/office/drawing/2014/main" val="2747292962"/>
                    </a:ext>
                  </a:extLst>
                </a:gridCol>
                <a:gridCol w="3837161">
                  <a:extLst>
                    <a:ext uri="{9D8B030D-6E8A-4147-A177-3AD203B41FA5}">
                      <a16:colId xmlns:a16="http://schemas.microsoft.com/office/drawing/2014/main" val="2200668997"/>
                    </a:ext>
                  </a:extLst>
                </a:gridCol>
              </a:tblGrid>
              <a:tr h="36564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6696" marR="6696" marT="6696"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 Ekiliş</a:t>
                      </a:r>
                    </a:p>
                  </a:txBody>
                  <a:tcPr marL="6696" marR="6696" marT="6696"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 Üretim</a:t>
                      </a:r>
                    </a:p>
                  </a:txBody>
                  <a:tcPr marL="6696" marR="6696" marT="6696"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34257380"/>
                  </a:ext>
                </a:extLst>
              </a:tr>
              <a:tr h="425470">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a:t>
                      </a:r>
                    </a:p>
                  </a:txBody>
                  <a:tcPr marL="6696" marR="6696" marT="669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(ton)</a:t>
                      </a:r>
                    </a:p>
                  </a:txBody>
                  <a:tcPr marL="6696" marR="6696" marT="669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90579739"/>
                  </a:ext>
                </a:extLst>
              </a:tr>
              <a:tr h="502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Buğday</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437.700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134.779</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2403120"/>
                  </a:ext>
                </a:extLst>
              </a:tr>
              <a:tr h="5447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Arpa</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a:solidFill>
                            <a:srgbClr val="000000"/>
                          </a:solidFill>
                          <a:effectLst/>
                          <a:latin typeface="Verdana" panose="020B0604030504040204" pitchFamily="34" charset="0"/>
                        </a:rPr>
                        <a:t>242.321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69.206</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3818701"/>
                  </a:ext>
                </a:extLst>
              </a:tr>
              <a:tr h="4681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Yonca</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a:solidFill>
                            <a:srgbClr val="000000"/>
                          </a:solidFill>
                          <a:effectLst/>
                          <a:latin typeface="Verdana" panose="020B0604030504040204" pitchFamily="34" charset="0"/>
                        </a:rPr>
                        <a:t>97.797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295.111</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95402"/>
                  </a:ext>
                </a:extLst>
              </a:tr>
              <a:tr h="5003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Şeker</a:t>
                      </a: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pancarı</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50.623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a:solidFill>
                            <a:schemeClr val="tx1"/>
                          </a:solidFill>
                          <a:latin typeface="Verdana" panose="020B0604030504040204" pitchFamily="34" charset="0"/>
                          <a:ea typeface="Verdana" panose="020B0604030504040204" pitchFamily="34" charset="0"/>
                          <a:cs typeface="Trebuchet MS"/>
                        </a:rPr>
                        <a:t>288.772</a:t>
                      </a:r>
                      <a:endParaRPr lang="tr-TR" sz="2000" b="0" kern="1200" spc="-75" dirty="0">
                        <a:solidFill>
                          <a:schemeClr val="tx1"/>
                        </a:solidFill>
                        <a:latin typeface="Verdana" panose="020B0604030504040204" pitchFamily="34" charset="0"/>
                        <a:ea typeface="Verdana" panose="020B0604030504040204" pitchFamily="34" charset="0"/>
                        <a:cs typeface="Trebuchet MS"/>
                      </a:endParaRP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1003183"/>
                  </a:ext>
                </a:extLst>
              </a:tr>
            </a:tbl>
          </a:graphicData>
        </a:graphic>
      </p:graphicFrame>
      <p:sp>
        <p:nvSpPr>
          <p:cNvPr id="12" name="Metin kutusu 2"/>
          <p:cNvSpPr txBox="1"/>
          <p:nvPr/>
        </p:nvSpPr>
        <p:spPr>
          <a:xfrm>
            <a:off x="1156747" y="5075864"/>
            <a:ext cx="9866852" cy="1015663"/>
          </a:xfrm>
          <a:prstGeom prst="rect">
            <a:avLst/>
          </a:prstGeom>
          <a:noFill/>
          <a:ln w="25400" cap="flat" cmpd="sng" algn="ctr">
            <a:solidFill>
              <a:sysClr val="windowText" lastClr="00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Tarla ürünlerinde ekiliş alanlarına göre ilk 3 sırada </a:t>
            </a:r>
            <a:r>
              <a:rPr lang="tr-TR" sz="2000" spc="69" dirty="0">
                <a:solidFill>
                  <a:srgbClr val="FF0000"/>
                </a:solidFill>
                <a:latin typeface="Verdana"/>
                <a:cs typeface="Verdana"/>
              </a:rPr>
              <a:t>Buğday, Arpa ve Yonca</a:t>
            </a:r>
            <a:r>
              <a:rPr lang="tr-TR" sz="2000" spc="69" dirty="0">
                <a:solidFill>
                  <a:srgbClr val="878787"/>
                </a:solidFill>
                <a:latin typeface="Verdana"/>
                <a:cs typeface="Verdana"/>
              </a:rPr>
              <a:t> bulunmaktadır. </a:t>
            </a:r>
          </a:p>
          <a:p>
            <a:pPr marL="0" marR="0" lvl="0" indent="0" algn="ctr"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İlimizde </a:t>
            </a:r>
            <a:r>
              <a:rPr lang="tr-TR" sz="2000" spc="69" dirty="0">
                <a:solidFill>
                  <a:srgbClr val="FF0000"/>
                </a:solidFill>
                <a:latin typeface="Verdana"/>
                <a:cs typeface="Verdana"/>
              </a:rPr>
              <a:t>Şekerpancarı</a:t>
            </a:r>
            <a:r>
              <a:rPr lang="tr-TR" sz="2000" spc="69" dirty="0">
                <a:solidFill>
                  <a:srgbClr val="878787"/>
                </a:solidFill>
                <a:latin typeface="Verdana"/>
                <a:cs typeface="Verdana"/>
              </a:rPr>
              <a:t> da önemli ürünler arasındadır.</a:t>
            </a:r>
          </a:p>
        </p:txBody>
      </p:sp>
    </p:spTree>
    <p:extLst>
      <p:ext uri="{BB962C8B-B14F-4D97-AF65-F5344CB8AC3E}">
        <p14:creationId xmlns:p14="http://schemas.microsoft.com/office/powerpoint/2010/main" val="307397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2"/>
          <p:cNvSpPr txBox="1"/>
          <p:nvPr/>
        </p:nvSpPr>
        <p:spPr>
          <a:xfrm>
            <a:off x="977900" y="5902220"/>
            <a:ext cx="10185400" cy="400110"/>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Meyve ürünlerinde ilk 3 sırayı </a:t>
            </a:r>
            <a:r>
              <a:rPr lang="tr-TR" sz="2000" spc="69" dirty="0">
                <a:solidFill>
                  <a:srgbClr val="FF0000"/>
                </a:solidFill>
                <a:latin typeface="Verdana"/>
                <a:cs typeface="Verdana"/>
              </a:rPr>
              <a:t>Elma, Üzüm ve Ceviz </a:t>
            </a:r>
            <a:r>
              <a:rPr lang="tr-TR" sz="2000" spc="69" dirty="0">
                <a:solidFill>
                  <a:srgbClr val="878787"/>
                </a:solidFill>
                <a:latin typeface="Verdana"/>
                <a:cs typeface="Verdana"/>
              </a:rPr>
              <a:t>almaktadır</a:t>
            </a:r>
          </a:p>
        </p:txBody>
      </p:sp>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MEYVE VE BAĞCILIK</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2</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751892503"/>
              </p:ext>
            </p:extLst>
          </p:nvPr>
        </p:nvGraphicFramePr>
        <p:xfrm>
          <a:off x="977900" y="1208370"/>
          <a:ext cx="10185400" cy="4642506"/>
        </p:xfrm>
        <a:graphic>
          <a:graphicData uri="http://schemas.openxmlformats.org/drawingml/2006/table">
            <a:tbl>
              <a:tblPr firstRow="1" firstCol="1" bandRow="1"/>
              <a:tblGrid>
                <a:gridCol w="1769855">
                  <a:extLst>
                    <a:ext uri="{9D8B030D-6E8A-4147-A177-3AD203B41FA5}">
                      <a16:colId xmlns:a16="http://schemas.microsoft.com/office/drawing/2014/main" val="3928373114"/>
                    </a:ext>
                  </a:extLst>
                </a:gridCol>
                <a:gridCol w="4299246">
                  <a:extLst>
                    <a:ext uri="{9D8B030D-6E8A-4147-A177-3AD203B41FA5}">
                      <a16:colId xmlns:a16="http://schemas.microsoft.com/office/drawing/2014/main" val="2620487797"/>
                    </a:ext>
                  </a:extLst>
                </a:gridCol>
                <a:gridCol w="4116299">
                  <a:extLst>
                    <a:ext uri="{9D8B030D-6E8A-4147-A177-3AD203B41FA5}">
                      <a16:colId xmlns:a16="http://schemas.microsoft.com/office/drawing/2014/main" val="994799541"/>
                    </a:ext>
                  </a:extLst>
                </a:gridCol>
              </a:tblGrid>
              <a:tr h="97057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8625" marR="8625" marT="86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Kapladığı Alan (da)</a:t>
                      </a:r>
                    </a:p>
                  </a:txBody>
                  <a:tcPr marL="8625" marR="8625" marT="8625" marB="0" anchor="ctr">
                    <a:lnL>
                      <a:noFill/>
                    </a:lnL>
                    <a:lnR>
                      <a:noFill/>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Üretim Miktarı</a:t>
                      </a: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(ton)</a:t>
                      </a:r>
                    </a:p>
                  </a:txBody>
                  <a:tcPr marL="8625" marR="8625" marT="86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24966321"/>
                  </a:ext>
                </a:extLst>
              </a:tr>
              <a:tr h="83530">
                <a:tc vMerge="1">
                  <a:txBody>
                    <a:bodyPr/>
                    <a:lstStyle/>
                    <a:p>
                      <a:endParaRPr lang="tr-TR"/>
                    </a:p>
                  </a:txBody>
                  <a:tcPr/>
                </a:tc>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8625" marR="8625" marT="8625"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00276044"/>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Elma</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8.020</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14.029</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032526"/>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9.279</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5.488</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8823013"/>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Ceviz</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6.704</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667</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780345"/>
                  </a:ext>
                </a:extLst>
              </a:tr>
              <a:tr h="671702">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Kayısı</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4.201</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4.042</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982138"/>
                  </a:ext>
                </a:extLst>
              </a:tr>
              <a:tr h="671702">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Dut</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1.060</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6.120</a:t>
                      </a:r>
                    </a:p>
                  </a:txBody>
                  <a:tcPr marL="8625" marR="8625" marT="8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38419"/>
                  </a:ext>
                </a:extLst>
              </a:tr>
            </a:tbl>
          </a:graphicData>
        </a:graphic>
      </p:graphicFrame>
    </p:spTree>
    <p:extLst>
      <p:ext uri="{BB962C8B-B14F-4D97-AF65-F5344CB8AC3E}">
        <p14:creationId xmlns:p14="http://schemas.microsoft.com/office/powerpoint/2010/main" val="317534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SEBZE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2 . 3</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1426728155"/>
              </p:ext>
            </p:extLst>
          </p:nvPr>
        </p:nvGraphicFramePr>
        <p:xfrm>
          <a:off x="990600" y="1312711"/>
          <a:ext cx="10083799" cy="3809509"/>
        </p:xfrm>
        <a:graphic>
          <a:graphicData uri="http://schemas.openxmlformats.org/drawingml/2006/table">
            <a:tbl>
              <a:tblPr/>
              <a:tblGrid>
                <a:gridCol w="1689866">
                  <a:extLst>
                    <a:ext uri="{9D8B030D-6E8A-4147-A177-3AD203B41FA5}">
                      <a16:colId xmlns:a16="http://schemas.microsoft.com/office/drawing/2014/main" val="2000913360"/>
                    </a:ext>
                  </a:extLst>
                </a:gridCol>
                <a:gridCol w="3845476">
                  <a:extLst>
                    <a:ext uri="{9D8B030D-6E8A-4147-A177-3AD203B41FA5}">
                      <a16:colId xmlns:a16="http://schemas.microsoft.com/office/drawing/2014/main" val="3308283683"/>
                    </a:ext>
                  </a:extLst>
                </a:gridCol>
                <a:gridCol w="4548457">
                  <a:extLst>
                    <a:ext uri="{9D8B030D-6E8A-4147-A177-3AD203B41FA5}">
                      <a16:colId xmlns:a16="http://schemas.microsoft.com/office/drawing/2014/main" val="3471961833"/>
                    </a:ext>
                  </a:extLst>
                </a:gridCol>
              </a:tblGrid>
              <a:tr h="10240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9525" marR="9525" marT="952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Sebze Ekiliş Alanı (da)</a:t>
                      </a:r>
                    </a:p>
                  </a:txBody>
                  <a:tcPr marL="9525" marR="9525" marT="952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Sebze Üretim Miktarı (ton)</a:t>
                      </a: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00808317"/>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Domates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65.238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2886302"/>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Hıyar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2.546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15.425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8899234"/>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Biber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3.122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10.528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1565680"/>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Fasulye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3906284"/>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Karpuz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1.782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9.710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2313567"/>
                  </a:ext>
                </a:extLst>
              </a:tr>
            </a:tbl>
          </a:graphicData>
        </a:graphic>
      </p:graphicFrame>
      <p:sp>
        <p:nvSpPr>
          <p:cNvPr id="13" name="Metin kutusu 2"/>
          <p:cNvSpPr txBox="1"/>
          <p:nvPr/>
        </p:nvSpPr>
        <p:spPr>
          <a:xfrm>
            <a:off x="990600" y="5311612"/>
            <a:ext cx="10185400" cy="400110"/>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Sebze üretiminde ilk 3 sırayı </a:t>
            </a:r>
            <a:r>
              <a:rPr lang="tr-TR" sz="2000" spc="69" dirty="0">
                <a:solidFill>
                  <a:srgbClr val="FF0000"/>
                </a:solidFill>
                <a:latin typeface="Verdana"/>
                <a:cs typeface="Verdana"/>
              </a:rPr>
              <a:t>Domates, Hıyar ve Biber </a:t>
            </a:r>
            <a:r>
              <a:rPr lang="tr-TR" sz="2000" spc="69" dirty="0">
                <a:solidFill>
                  <a:srgbClr val="878787"/>
                </a:solidFill>
                <a:latin typeface="Verdana"/>
                <a:cs typeface="Verdana"/>
              </a:rPr>
              <a:t>almaktadır</a:t>
            </a:r>
          </a:p>
        </p:txBody>
      </p:sp>
    </p:spTree>
    <p:extLst>
      <p:ext uri="{BB962C8B-B14F-4D97-AF65-F5344CB8AC3E}">
        <p14:creationId xmlns:p14="http://schemas.microsoft.com/office/powerpoint/2010/main" val="128637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SERA VARLIĞI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4  </a:t>
            </a:r>
            <a:endParaRPr sz="1182" dirty="0">
              <a:latin typeface="Verdana"/>
              <a:cs typeface="Verdana"/>
            </a:endParaRPr>
          </a:p>
        </p:txBody>
      </p:sp>
      <p:sp>
        <p:nvSpPr>
          <p:cNvPr id="9" name="Metin kutusu 8"/>
          <p:cNvSpPr txBox="1"/>
          <p:nvPr/>
        </p:nvSpPr>
        <p:spPr>
          <a:xfrm>
            <a:off x="773718" y="1979071"/>
            <a:ext cx="10656279" cy="193899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R="0" lvl="0" indent="0" algn="just" fontAlgn="auto">
              <a:lnSpc>
                <a:spcPct val="100000"/>
              </a:lnSpc>
              <a:spcBef>
                <a:spcPts val="0"/>
              </a:spcBef>
              <a:spcAft>
                <a:spcPts val="0"/>
              </a:spcAft>
              <a:buClrTx/>
              <a:buSzTx/>
              <a:buFontTx/>
              <a:buNone/>
              <a:tabLst/>
              <a:defRPr/>
            </a:pPr>
            <a:r>
              <a:rPr lang="tr-TR" sz="2000" spc="69" dirty="0">
                <a:solidFill>
                  <a:srgbClr val="878787"/>
                </a:solidFill>
                <a:latin typeface="Verdana"/>
                <a:cs typeface="Verdana"/>
              </a:rPr>
              <a:t> İl genelinde 2016 yılında 90.1 dekar sera alanı mevcut iken, 2018 yılında 153 dekara daha sonra 2026 yılında ise 805 dekar alana ulaşmıştır. Bunların büyük çoğunluğu Merkez İlçe ve Üzümlü ilçemizdedir. Seralarda fide yetiştiriciliği ile birlikte çoğunlukla domates ve hıyar yetiştiriciliği yapılmaktadır. Sera varlığımızı 2027 yılına kadar 1.500 dekar alana arttırmayı hedeflemekteyiz.</a:t>
            </a:r>
          </a:p>
        </p:txBody>
      </p:sp>
      <p:graphicFrame>
        <p:nvGraphicFramePr>
          <p:cNvPr id="13" name="Tablo 12"/>
          <p:cNvGraphicFramePr>
            <a:graphicFrameLocks noGrp="1"/>
          </p:cNvGraphicFramePr>
          <p:nvPr>
            <p:extLst>
              <p:ext uri="{D42A27DB-BD31-4B8C-83A1-F6EECF244321}">
                <p14:modId xmlns:p14="http://schemas.microsoft.com/office/powerpoint/2010/main" val="1389813348"/>
              </p:ext>
            </p:extLst>
          </p:nvPr>
        </p:nvGraphicFramePr>
        <p:xfrm>
          <a:off x="773719" y="4500622"/>
          <a:ext cx="10656278" cy="1687261"/>
        </p:xfrm>
        <a:graphic>
          <a:graphicData uri="http://schemas.openxmlformats.org/drawingml/2006/table">
            <a:tbl>
              <a:tblPr firstRow="1" firstCol="1" lastRow="1" lastCol="1" bandRow="1" bandCol="1"/>
              <a:tblGrid>
                <a:gridCol w="2059165">
                  <a:extLst>
                    <a:ext uri="{9D8B030D-6E8A-4147-A177-3AD203B41FA5}">
                      <a16:colId xmlns:a16="http://schemas.microsoft.com/office/drawing/2014/main" val="478745618"/>
                    </a:ext>
                  </a:extLst>
                </a:gridCol>
                <a:gridCol w="2492182">
                  <a:extLst>
                    <a:ext uri="{9D8B030D-6E8A-4147-A177-3AD203B41FA5}">
                      <a16:colId xmlns:a16="http://schemas.microsoft.com/office/drawing/2014/main" val="112920724"/>
                    </a:ext>
                  </a:extLst>
                </a:gridCol>
                <a:gridCol w="2034977">
                  <a:extLst>
                    <a:ext uri="{9D8B030D-6E8A-4147-A177-3AD203B41FA5}">
                      <a16:colId xmlns:a16="http://schemas.microsoft.com/office/drawing/2014/main" val="2170185100"/>
                    </a:ext>
                  </a:extLst>
                </a:gridCol>
                <a:gridCol w="2034977">
                  <a:extLst>
                    <a:ext uri="{9D8B030D-6E8A-4147-A177-3AD203B41FA5}">
                      <a16:colId xmlns:a16="http://schemas.microsoft.com/office/drawing/2014/main" val="550740986"/>
                    </a:ext>
                  </a:extLst>
                </a:gridCol>
                <a:gridCol w="2034977">
                  <a:extLst>
                    <a:ext uri="{9D8B030D-6E8A-4147-A177-3AD203B41FA5}">
                      <a16:colId xmlns:a16="http://schemas.microsoft.com/office/drawing/2014/main" val="3777208724"/>
                    </a:ext>
                  </a:extLst>
                </a:gridCol>
              </a:tblGrid>
              <a:tr h="374810">
                <a:tc rowSpan="3">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 Adı</a:t>
                      </a:r>
                    </a:p>
                  </a:txBody>
                  <a:tcPr marL="7813" marR="7813" marT="7813"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2016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2016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2026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2026 Yılı</a:t>
                      </a:r>
                    </a:p>
                  </a:txBody>
                  <a:tcPr marL="7813" marR="7813" marT="7813"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1219351385"/>
                  </a:ext>
                </a:extLst>
              </a:tr>
              <a:tr h="406390">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(Dekar)</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 Sayısı</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(Dekar)</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 Sayısı</a:t>
                      </a:r>
                    </a:p>
                  </a:txBody>
                  <a:tcPr marL="7813" marR="7813" marT="7813" marB="0" anchor="ctr">
                    <a:lnL>
                      <a:noFill/>
                    </a:lnL>
                    <a:lnR w="6350" cap="flat" cmpd="sng" algn="ctr">
                      <a:solidFill>
                        <a:srgbClr val="A9D08E"/>
                      </a:solidFill>
                      <a:prstDash val="solid"/>
                      <a:round/>
                      <a:headEnd type="none" w="med" len="med"/>
                      <a:tailEnd type="none" w="med" len="med"/>
                    </a:lnR>
                    <a:lnT>
                      <a:noFill/>
                    </a:lnT>
                    <a:lnB>
                      <a:noFill/>
                    </a:lnB>
                    <a:solidFill>
                      <a:schemeClr val="accent5"/>
                    </a:solidFill>
                  </a:tcPr>
                </a:tc>
                <a:extLst>
                  <a:ext uri="{0D108BD9-81ED-4DB2-BD59-A6C34878D82A}">
                    <a16:rowId xmlns:a16="http://schemas.microsoft.com/office/drawing/2014/main" val="3746479485"/>
                  </a:ext>
                </a:extLst>
              </a:tr>
              <a:tr h="109017">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(Adet)</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(Adet)</a:t>
                      </a:r>
                    </a:p>
                  </a:txBody>
                  <a:tcPr marL="7813" marR="7813" marT="7813" marB="0" anchor="ctr">
                    <a:lnL>
                      <a:noFill/>
                    </a:lnL>
                    <a:lnR w="6350" cap="flat" cmpd="sng" algn="ctr">
                      <a:solidFill>
                        <a:srgbClr val="A9D08E"/>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chemeClr val="accent5"/>
                    </a:solidFill>
                  </a:tcPr>
                </a:tc>
                <a:extLst>
                  <a:ext uri="{0D108BD9-81ED-4DB2-BD59-A6C34878D82A}">
                    <a16:rowId xmlns:a16="http://schemas.microsoft.com/office/drawing/2014/main" val="2455291576"/>
                  </a:ext>
                </a:extLst>
              </a:tr>
              <a:tr h="593448">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90.1</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42</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805</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228</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extLst>
                  <a:ext uri="{0D108BD9-81ED-4DB2-BD59-A6C34878D82A}">
                    <a16:rowId xmlns:a16="http://schemas.microsoft.com/office/drawing/2014/main" val="1563142689"/>
                  </a:ext>
                </a:extLst>
              </a:tr>
            </a:tbl>
          </a:graphicData>
        </a:graphic>
      </p:graphicFrame>
    </p:spTree>
    <p:extLst>
      <p:ext uri="{BB962C8B-B14F-4D97-AF65-F5344CB8AC3E}">
        <p14:creationId xmlns:p14="http://schemas.microsoft.com/office/powerpoint/2010/main" val="195690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MEYVE FİDANI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5</a:t>
            </a:r>
            <a:endParaRPr sz="1182" dirty="0">
              <a:latin typeface="Verdan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1744074935"/>
              </p:ext>
            </p:extLst>
          </p:nvPr>
        </p:nvGraphicFramePr>
        <p:xfrm>
          <a:off x="982600" y="886885"/>
          <a:ext cx="10185400" cy="4437723"/>
        </p:xfrm>
        <a:graphic>
          <a:graphicData uri="http://schemas.openxmlformats.org/drawingml/2006/table">
            <a:tbl>
              <a:tblPr firstRow="1" firstCol="1" lastRow="1" lastCol="1" bandRow="1" bandCol="1"/>
              <a:tblGrid>
                <a:gridCol w="2553969">
                  <a:extLst>
                    <a:ext uri="{9D8B030D-6E8A-4147-A177-3AD203B41FA5}">
                      <a16:colId xmlns:a16="http://schemas.microsoft.com/office/drawing/2014/main" val="4216655265"/>
                    </a:ext>
                  </a:extLst>
                </a:gridCol>
                <a:gridCol w="3728700">
                  <a:extLst>
                    <a:ext uri="{9D8B030D-6E8A-4147-A177-3AD203B41FA5}">
                      <a16:colId xmlns:a16="http://schemas.microsoft.com/office/drawing/2014/main" val="3235660668"/>
                    </a:ext>
                  </a:extLst>
                </a:gridCol>
                <a:gridCol w="3902731">
                  <a:extLst>
                    <a:ext uri="{9D8B030D-6E8A-4147-A177-3AD203B41FA5}">
                      <a16:colId xmlns:a16="http://schemas.microsoft.com/office/drawing/2014/main" val="4025522516"/>
                    </a:ext>
                  </a:extLst>
                </a:gridCol>
              </a:tblGrid>
              <a:tr h="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Fidanın Cinsi</a:t>
                      </a:r>
                    </a:p>
                  </a:txBody>
                  <a:tcPr marL="5489" marR="5489" marT="5489"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Fidan Üretimi</a:t>
                      </a:r>
                    </a:p>
                  </a:txBody>
                  <a:tcPr marL="5489" marR="5489" marT="5489"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588861722"/>
                  </a:ext>
                </a:extLst>
              </a:tr>
              <a:tr h="284808">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İlde Üretilen Miktar</a:t>
                      </a:r>
                    </a:p>
                  </a:txBody>
                  <a:tcPr marL="5489" marR="5489" marT="5489"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 Dışından Gelen Miktar</a:t>
                      </a:r>
                    </a:p>
                  </a:txBody>
                  <a:tcPr marL="5489" marR="5489" marT="5489"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72458409"/>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Elma</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614535"/>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Kiraz</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3006021"/>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Kayısı</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3.250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1040953"/>
                  </a:ext>
                </a:extLst>
              </a:tr>
              <a:tr h="4039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Şeftali</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72258995"/>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Armut</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7654160"/>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Erik</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3293448"/>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Vişne</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9370053"/>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Ayva</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858879"/>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Ceviz</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2714511"/>
                  </a:ext>
                </a:extLst>
              </a:tr>
              <a:tr h="277768">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Dut</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Diğer</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9811812"/>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8.550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37.750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14" name="Metin kutusu 2"/>
          <p:cNvSpPr txBox="1"/>
          <p:nvPr/>
        </p:nvSpPr>
        <p:spPr>
          <a:xfrm>
            <a:off x="982600" y="5431904"/>
            <a:ext cx="10185400" cy="707886"/>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	Erzincan’da </a:t>
            </a:r>
            <a:r>
              <a:rPr lang="tr-TR" sz="2000" b="1" spc="69" dirty="0">
                <a:solidFill>
                  <a:srgbClr val="FF0000"/>
                </a:solidFill>
                <a:latin typeface="Verdana"/>
                <a:cs typeface="Verdana"/>
              </a:rPr>
              <a:t>8.550</a:t>
            </a:r>
            <a:r>
              <a:rPr lang="tr-TR" sz="2000" spc="69" dirty="0">
                <a:solidFill>
                  <a:srgbClr val="878787"/>
                </a:solidFill>
                <a:latin typeface="Verdana"/>
                <a:cs typeface="Verdana"/>
              </a:rPr>
              <a:t> adet muhtelif çeşitlerde meyve fidanı üretilmiş, ayrıca </a:t>
            </a:r>
            <a:r>
              <a:rPr lang="tr-TR" sz="2000" b="1" spc="69" dirty="0">
                <a:solidFill>
                  <a:srgbClr val="FF0000"/>
                </a:solidFill>
                <a:latin typeface="Verdana"/>
                <a:cs typeface="Verdana"/>
              </a:rPr>
              <a:t>37.750</a:t>
            </a:r>
            <a:r>
              <a:rPr lang="tr-TR" sz="2000" spc="69" dirty="0">
                <a:solidFill>
                  <a:srgbClr val="878787"/>
                </a:solidFill>
                <a:latin typeface="Verdana"/>
                <a:cs typeface="Verdana"/>
              </a:rPr>
              <a:t> meyve fidanı il dışından getirilerek satışa sunulmuştur.</a:t>
            </a:r>
          </a:p>
        </p:txBody>
      </p:sp>
    </p:spTree>
    <p:extLst>
      <p:ext uri="{BB962C8B-B14F-4D97-AF65-F5344CB8AC3E}">
        <p14:creationId xmlns:p14="http://schemas.microsoft.com/office/powerpoint/2010/main" val="133745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ORGANİK VE İYİ TARIM  </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6</a:t>
            </a:r>
            <a:endParaRPr sz="1182" dirty="0">
              <a:latin typeface="Verdan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1024355663"/>
              </p:ext>
            </p:extLst>
          </p:nvPr>
        </p:nvGraphicFramePr>
        <p:xfrm>
          <a:off x="990598" y="1014978"/>
          <a:ext cx="10185400" cy="4081731"/>
        </p:xfrm>
        <a:graphic>
          <a:graphicData uri="http://schemas.openxmlformats.org/drawingml/2006/table">
            <a:tbl>
              <a:tblPr firstRow="1" firstCol="1" lastRow="1" lastCol="1" bandRow="1" bandCol="1"/>
              <a:tblGrid>
                <a:gridCol w="2037080">
                  <a:extLst>
                    <a:ext uri="{9D8B030D-6E8A-4147-A177-3AD203B41FA5}">
                      <a16:colId xmlns:a16="http://schemas.microsoft.com/office/drawing/2014/main" val="4088120730"/>
                    </a:ext>
                  </a:extLst>
                </a:gridCol>
                <a:gridCol w="2037080">
                  <a:extLst>
                    <a:ext uri="{9D8B030D-6E8A-4147-A177-3AD203B41FA5}">
                      <a16:colId xmlns:a16="http://schemas.microsoft.com/office/drawing/2014/main" val="3970232570"/>
                    </a:ext>
                  </a:extLst>
                </a:gridCol>
                <a:gridCol w="2037080">
                  <a:extLst>
                    <a:ext uri="{9D8B030D-6E8A-4147-A177-3AD203B41FA5}">
                      <a16:colId xmlns:a16="http://schemas.microsoft.com/office/drawing/2014/main" val="1279182360"/>
                    </a:ext>
                  </a:extLst>
                </a:gridCol>
                <a:gridCol w="2037080">
                  <a:extLst>
                    <a:ext uri="{9D8B030D-6E8A-4147-A177-3AD203B41FA5}">
                      <a16:colId xmlns:a16="http://schemas.microsoft.com/office/drawing/2014/main" val="3389418004"/>
                    </a:ext>
                  </a:extLst>
                </a:gridCol>
                <a:gridCol w="2037080">
                  <a:extLst>
                    <a:ext uri="{9D8B030D-6E8A-4147-A177-3AD203B41FA5}">
                      <a16:colId xmlns:a16="http://schemas.microsoft.com/office/drawing/2014/main" val="3955613216"/>
                    </a:ext>
                  </a:extLst>
                </a:gridCol>
              </a:tblGrid>
              <a:tr h="0">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 Adı</a:t>
                      </a:r>
                    </a:p>
                  </a:txBody>
                  <a:tcPr marL="5384" marR="5384" marT="5384"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239788906"/>
                  </a:ext>
                </a:extLst>
              </a:tr>
              <a:tr h="274191">
                <a:tc v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a:noFill/>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w="6350" cap="flat" cmpd="sng" algn="ctr">
                      <a:solidFill>
                        <a:srgbClr val="A9D08E"/>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883017547"/>
                  </a:ext>
                </a:extLst>
              </a:tr>
              <a:tr h="274191">
                <a:tc v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Organik Tarım</a:t>
                      </a:r>
                    </a:p>
                  </a:txBody>
                  <a:tcPr marL="5384" marR="5384" marT="5384" marB="0" anchor="ctr">
                    <a:lnL>
                      <a:noFill/>
                    </a:lnL>
                    <a:lnR>
                      <a:noFill/>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İyi Tarım</a:t>
                      </a:r>
                    </a:p>
                  </a:txBody>
                  <a:tcPr marL="5384" marR="5384" marT="5384" marB="0" anchor="ctr">
                    <a:lnL>
                      <a:noFill/>
                    </a:lnL>
                    <a:lnR w="6350" cap="flat" cmpd="sng" algn="ctr">
                      <a:solidFill>
                        <a:srgbClr val="A9D08E"/>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3985777939"/>
                  </a:ext>
                </a:extLst>
              </a:tr>
              <a:tr h="110104">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Üretici Sayısı</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 (da)</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Üretici Sayısı</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 (da)</a:t>
                      </a:r>
                    </a:p>
                  </a:txBody>
                  <a:tcPr marL="5384" marR="5384" marT="5384"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994298614"/>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Merkez</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36</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747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53,4</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5645250"/>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Üzümlü</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277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2345136"/>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Kemah</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1.033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7770225"/>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Çayırlı</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1.283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9737532"/>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Tercan </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5.550</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809581"/>
                  </a:ext>
                </a:extLst>
              </a:tr>
              <a:tr h="3595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Otlukbeli </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516</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1830514"/>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Refahiye</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0966067"/>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Kemaliye</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6425813"/>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91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8.385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20</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1.101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747346"/>
                  </a:ext>
                </a:extLst>
              </a:tr>
            </a:tbl>
          </a:graphicData>
        </a:graphic>
      </p:graphicFrame>
      <p:sp>
        <p:nvSpPr>
          <p:cNvPr id="12" name="Metin kutusu 2"/>
          <p:cNvSpPr txBox="1"/>
          <p:nvPr/>
        </p:nvSpPr>
        <p:spPr>
          <a:xfrm>
            <a:off x="990598" y="5224802"/>
            <a:ext cx="10185400" cy="1015663"/>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	İlimiz genelinde </a:t>
            </a:r>
            <a:r>
              <a:rPr lang="tr-TR" sz="2000" b="1" spc="69" dirty="0">
                <a:solidFill>
                  <a:srgbClr val="FF0000"/>
                </a:solidFill>
                <a:latin typeface="Verdana"/>
                <a:cs typeface="Verdana"/>
              </a:rPr>
              <a:t>91</a:t>
            </a:r>
            <a:r>
              <a:rPr lang="tr-TR" sz="2000" spc="69" dirty="0">
                <a:solidFill>
                  <a:srgbClr val="878787"/>
                </a:solidFill>
                <a:latin typeface="Verdana"/>
                <a:cs typeface="Verdana"/>
              </a:rPr>
              <a:t> üretici tarafından </a:t>
            </a:r>
            <a:r>
              <a:rPr lang="tr-TR" sz="2000" b="1" spc="69" dirty="0">
                <a:solidFill>
                  <a:srgbClr val="FF0000"/>
                </a:solidFill>
                <a:latin typeface="Verdana"/>
                <a:cs typeface="Verdana"/>
              </a:rPr>
              <a:t>8.385</a:t>
            </a:r>
            <a:r>
              <a:rPr lang="tr-TR" sz="2000" spc="69" dirty="0">
                <a:solidFill>
                  <a:srgbClr val="878787"/>
                </a:solidFill>
                <a:latin typeface="Verdana"/>
                <a:cs typeface="Verdana"/>
              </a:rPr>
              <a:t>  dekar alanda organik tarım ve </a:t>
            </a:r>
            <a:r>
              <a:rPr lang="tr-TR" sz="2000" b="1" spc="69" dirty="0">
                <a:solidFill>
                  <a:srgbClr val="FF0000"/>
                </a:solidFill>
                <a:latin typeface="Verdana"/>
                <a:cs typeface="Verdana"/>
              </a:rPr>
              <a:t>20</a:t>
            </a:r>
            <a:r>
              <a:rPr lang="tr-TR" sz="2000" spc="69" dirty="0">
                <a:solidFill>
                  <a:srgbClr val="878787"/>
                </a:solidFill>
                <a:latin typeface="Verdana"/>
                <a:cs typeface="Verdana"/>
              </a:rPr>
              <a:t> üretici tarafından </a:t>
            </a:r>
            <a:r>
              <a:rPr lang="tr-TR" sz="2000" b="1" spc="69" dirty="0">
                <a:solidFill>
                  <a:srgbClr val="FF0000"/>
                </a:solidFill>
                <a:latin typeface="Verdana"/>
                <a:cs typeface="Verdana"/>
              </a:rPr>
              <a:t>1.101</a:t>
            </a:r>
            <a:r>
              <a:rPr lang="tr-TR" sz="2000" spc="69" dirty="0">
                <a:solidFill>
                  <a:srgbClr val="878787"/>
                </a:solidFill>
                <a:latin typeface="Verdana"/>
                <a:cs typeface="Verdana"/>
              </a:rPr>
              <a:t> dekar alanda iyi tarım uygulamaları gerçekleştirilmiştir.</a:t>
            </a:r>
          </a:p>
        </p:txBody>
      </p:sp>
    </p:spTree>
    <p:extLst>
      <p:ext uri="{BB962C8B-B14F-4D97-AF65-F5344CB8AC3E}">
        <p14:creationId xmlns:p14="http://schemas.microsoft.com/office/powerpoint/2010/main" val="111121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9358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BİTKİSEL ÜRETİM DESTEKLEMELERİ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7</a:t>
            </a:r>
            <a:endParaRPr sz="1182" dirty="0">
              <a:latin typeface="Verdana"/>
              <a:cs typeface="Verdana"/>
            </a:endParaRPr>
          </a:p>
        </p:txBody>
      </p:sp>
      <p:graphicFrame>
        <p:nvGraphicFramePr>
          <p:cNvPr id="2" name="Tablo 1">
            <a:extLst>
              <a:ext uri="{FF2B5EF4-FFF2-40B4-BE49-F238E27FC236}">
                <a16:creationId xmlns:a16="http://schemas.microsoft.com/office/drawing/2014/main" id="{FF85E662-ECA1-166F-B747-CD8AB8EC99AE}"/>
              </a:ext>
            </a:extLst>
          </p:cNvPr>
          <p:cNvGraphicFramePr>
            <a:graphicFrameLocks noGrp="1"/>
          </p:cNvGraphicFramePr>
          <p:nvPr>
            <p:extLst>
              <p:ext uri="{D42A27DB-BD31-4B8C-83A1-F6EECF244321}">
                <p14:modId xmlns:p14="http://schemas.microsoft.com/office/powerpoint/2010/main" val="2219252250"/>
              </p:ext>
            </p:extLst>
          </p:nvPr>
        </p:nvGraphicFramePr>
        <p:xfrm>
          <a:off x="1071378" y="1133674"/>
          <a:ext cx="10049244" cy="5297960"/>
        </p:xfrm>
        <a:graphic>
          <a:graphicData uri="http://schemas.openxmlformats.org/drawingml/2006/table">
            <a:tbl>
              <a:tblPr firstRow="1" firstCol="1" bandRow="1"/>
              <a:tblGrid>
                <a:gridCol w="3349748">
                  <a:extLst>
                    <a:ext uri="{9D8B030D-6E8A-4147-A177-3AD203B41FA5}">
                      <a16:colId xmlns:a16="http://schemas.microsoft.com/office/drawing/2014/main" val="1352841192"/>
                    </a:ext>
                  </a:extLst>
                </a:gridCol>
                <a:gridCol w="3349748">
                  <a:extLst>
                    <a:ext uri="{9D8B030D-6E8A-4147-A177-3AD203B41FA5}">
                      <a16:colId xmlns:a16="http://schemas.microsoft.com/office/drawing/2014/main" val="730260963"/>
                    </a:ext>
                  </a:extLst>
                </a:gridCol>
                <a:gridCol w="3349748">
                  <a:extLst>
                    <a:ext uri="{9D8B030D-6E8A-4147-A177-3AD203B41FA5}">
                      <a16:colId xmlns:a16="http://schemas.microsoft.com/office/drawing/2014/main" val="851427616"/>
                    </a:ext>
                  </a:extLst>
                </a:gridCol>
              </a:tblGrid>
              <a:tr h="419150">
                <a:tc>
                  <a:txBody>
                    <a:bodyPr/>
                    <a:lstStyle/>
                    <a:p>
                      <a:pPr algn="ctr" rtl="0" fontAlgn="ctr"/>
                      <a:r>
                        <a:rPr lang="tr-TR" sz="1000" b="0" i="0" u="none" strike="noStrike" dirty="0">
                          <a:solidFill>
                            <a:srgbClr val="FFFFFF"/>
                          </a:solidFill>
                          <a:effectLst/>
                          <a:latin typeface="Verdana" panose="020B0604030504040204" pitchFamily="34" charset="0"/>
                        </a:rPr>
                        <a:t>Destekleme Çeşidi</a:t>
                      </a:r>
                    </a:p>
                  </a:txBody>
                  <a:tcPr marL="4590" marR="4590" marT="4590"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solidFill>
                      <a:srgbClr val="4472C4"/>
                    </a:solidFill>
                  </a:tcPr>
                </a:tc>
                <a:tc>
                  <a:txBody>
                    <a:bodyPr/>
                    <a:lstStyle/>
                    <a:p>
                      <a:pPr algn="ctr" rtl="0" fontAlgn="ctr"/>
                      <a:r>
                        <a:rPr lang="tr-TR" sz="1000" b="0" i="0" u="none" strike="noStrike" dirty="0">
                          <a:solidFill>
                            <a:srgbClr val="FFFFFF"/>
                          </a:solidFill>
                          <a:effectLst/>
                          <a:latin typeface="Verdana" panose="020B0604030504040204" pitchFamily="34" charset="0"/>
                        </a:rPr>
                        <a:t>Çiftçi Sayısı</a:t>
                      </a:r>
                    </a:p>
                  </a:txBody>
                  <a:tcPr marL="4590" marR="4590" marT="4590" marB="0" anchor="ctr">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00" b="0" i="0" u="none" strike="noStrike" dirty="0">
                          <a:solidFill>
                            <a:srgbClr val="FFFFFF"/>
                          </a:solidFill>
                          <a:effectLst/>
                          <a:latin typeface="Verdana" panose="020B0604030504040204" pitchFamily="34" charset="0"/>
                        </a:rPr>
                        <a:t>Destekleme Miktarı (TL )</a:t>
                      </a:r>
                    </a:p>
                  </a:txBody>
                  <a:tcPr marL="4590" marR="4590" marT="4590"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274524598"/>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Mazot Gübre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dirty="0">
                          <a:solidFill>
                            <a:srgbClr val="000000"/>
                          </a:solidFill>
                          <a:effectLst/>
                          <a:latin typeface="Verdana" panose="020B0604030504040204" pitchFamily="34" charset="0"/>
                        </a:rPr>
                        <a:t>7795</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a:solidFill>
                            <a:srgbClr val="000000"/>
                          </a:solidFill>
                          <a:effectLst/>
                          <a:latin typeface="Verdana" panose="020B0604030504040204" pitchFamily="34" charset="0"/>
                        </a:rPr>
                        <a:t>108.117.763,51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549703"/>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 Yem Bitkileri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dirty="0">
                          <a:solidFill>
                            <a:srgbClr val="000000"/>
                          </a:solidFill>
                          <a:effectLst/>
                          <a:latin typeface="Verdana" panose="020B0604030504040204" pitchFamily="34" charset="0"/>
                        </a:rPr>
                        <a:t>846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6.402.363,27</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901208"/>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Prim Ödemeleri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3091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137.804.205,79</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73290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Sertifikalı Tohumluk Kullanımı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378</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1.285.583,30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547033"/>
                  </a:ext>
                </a:extLst>
              </a:tr>
              <a:tr h="419150">
                <a:tc>
                  <a:txBody>
                    <a:bodyPr/>
                    <a:lstStyle/>
                    <a:p>
                      <a:pPr algn="ctr" rtl="0" fontAlgn="ctr"/>
                      <a:r>
                        <a:rPr lang="tr-TR" sz="1800" b="0" i="0" u="none" strike="noStrike">
                          <a:solidFill>
                            <a:srgbClr val="FFFFFF"/>
                          </a:solidFill>
                          <a:effectLst/>
                          <a:latin typeface="Verdana" panose="020B0604030504040204" pitchFamily="34" charset="0"/>
                        </a:rPr>
                        <a:t>Organik Tarım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28</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a:solidFill>
                            <a:srgbClr val="000000"/>
                          </a:solidFill>
                          <a:effectLst/>
                          <a:latin typeface="Verdana" panose="020B0604030504040204" pitchFamily="34" charset="0"/>
                        </a:rPr>
                        <a:t>56.390,12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368882"/>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İyi Tarım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117.046,62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63930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Küçük Aile İşletmesi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20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13.804,20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99559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Katı Organik-Organomineral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176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432.520,12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822419"/>
                  </a:ext>
                </a:extLst>
              </a:tr>
              <a:tr h="419150">
                <a:tc>
                  <a:txBody>
                    <a:bodyPr/>
                    <a:lstStyle/>
                    <a:p>
                      <a:pPr algn="ctr" rtl="0" fontAlgn="ctr"/>
                      <a:r>
                        <a:rPr lang="tr-TR" sz="1800" b="0" i="0" u="none" strike="noStrike" dirty="0" err="1">
                          <a:solidFill>
                            <a:srgbClr val="FFFFFF"/>
                          </a:solidFill>
                          <a:effectLst/>
                          <a:latin typeface="Verdana" panose="020B0604030504040204" pitchFamily="34" charset="0"/>
                        </a:rPr>
                        <a:t>Bambus</a:t>
                      </a:r>
                      <a:r>
                        <a:rPr lang="tr-TR" sz="1800" b="0" i="0" u="none" strike="noStrike" dirty="0">
                          <a:solidFill>
                            <a:srgbClr val="FFFFFF"/>
                          </a:solidFill>
                          <a:effectLst/>
                          <a:latin typeface="Verdana" panose="020B0604030504040204" pitchFamily="34" charset="0"/>
                        </a:rPr>
                        <a:t> arı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8.800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640439"/>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Organik Arı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15.000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280982"/>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Toplam</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rgbClr val="4472C4"/>
                    </a:solidFill>
                  </a:tcPr>
                </a:tc>
                <a:tc>
                  <a:txBody>
                    <a:bodyPr/>
                    <a:lstStyle/>
                    <a:p>
                      <a:pPr algn="ctr" rtl="0" fontAlgn="ctr"/>
                      <a:r>
                        <a:rPr lang="tr-TR" sz="2000" b="1" i="0" u="none" strike="noStrike">
                          <a:solidFill>
                            <a:srgbClr val="FF0000"/>
                          </a:solidFill>
                          <a:effectLst/>
                          <a:latin typeface="Verdana" panose="020B0604030504040204" pitchFamily="34" charset="0"/>
                        </a:rPr>
                        <a:t>12.363</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tr-TR" sz="2000" b="1" i="0" u="none" strike="noStrike" dirty="0">
                          <a:solidFill>
                            <a:srgbClr val="FF0000"/>
                          </a:solidFill>
                          <a:effectLst/>
                          <a:latin typeface="Verdana" panose="020B0604030504040204" pitchFamily="34" charset="0"/>
                        </a:rPr>
                        <a:t>254.253.476,93 TL</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094718"/>
                  </a:ext>
                </a:extLst>
              </a:tr>
            </a:tbl>
          </a:graphicData>
        </a:graphic>
      </p:graphicFrame>
    </p:spTree>
    <p:extLst>
      <p:ext uri="{BB962C8B-B14F-4D97-AF65-F5344CB8AC3E}">
        <p14:creationId xmlns:p14="http://schemas.microsoft.com/office/powerpoint/2010/main" val="50192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9441" y="3187187"/>
            <a:ext cx="6187439" cy="1486660"/>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3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GIDA, DENETİM ÇALIŞMALARI, YÖRESEL ÜRÜNLER</a:t>
            </a:r>
            <a:br>
              <a:rPr lang="tr-TR" sz="2400" dirty="0">
                <a:solidFill>
                  <a:srgbClr val="878787"/>
                </a:solidFill>
              </a:rPr>
            </a:br>
            <a:br>
              <a:rPr lang="tr-TR" sz="2400" spc="106" dirty="0"/>
            </a:br>
            <a:endParaRPr sz="2400" spc="94" dirty="0"/>
          </a:p>
        </p:txBody>
      </p:sp>
    </p:spTree>
    <p:extLst>
      <p:ext uri="{BB962C8B-B14F-4D97-AF65-F5344CB8AC3E}">
        <p14:creationId xmlns:p14="http://schemas.microsoft.com/office/powerpoint/2010/main" val="28040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0630" y="3378981"/>
            <a:ext cx="2088590" cy="391873"/>
          </a:xfrm>
          <a:prstGeom prst="rect">
            <a:avLst/>
          </a:prstGeom>
        </p:spPr>
        <p:txBody>
          <a:bodyPr vert="horz" wrap="square" lIns="0" tIns="9242" rIns="0" bIns="0" rtlCol="0" anchor="ctr">
            <a:spAutoFit/>
          </a:bodyPr>
          <a:lstStyle/>
          <a:p>
            <a:pPr marL="7701">
              <a:lnSpc>
                <a:spcPct val="100000"/>
              </a:lnSpc>
              <a:spcBef>
                <a:spcPts val="73"/>
              </a:spcBef>
            </a:pPr>
            <a:r>
              <a:rPr spc="-30" dirty="0"/>
              <a:t>İÇİNDEKİLER</a:t>
            </a:r>
          </a:p>
        </p:txBody>
      </p:sp>
    </p:spTree>
    <p:extLst>
      <p:ext uri="{BB962C8B-B14F-4D97-AF65-F5344CB8AC3E}">
        <p14:creationId xmlns:p14="http://schemas.microsoft.com/office/powerpoint/2010/main" val="102569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80531" cy="724917"/>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GIDA ÜRETİM VE SATIŞ İŞLETMELERİNİN DAĞILIMI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a:t>
            </a:r>
            <a:r>
              <a:rPr sz="1182" spc="-261" dirty="0">
                <a:solidFill>
                  <a:srgbClr val="DC0C18"/>
                </a:solidFill>
                <a:latin typeface="Verdana"/>
                <a:cs typeface="Verdana"/>
              </a:rPr>
              <a:t>.</a:t>
            </a:r>
            <a:r>
              <a:rPr lang="tr-TR" sz="1182" spc="-261" dirty="0">
                <a:solidFill>
                  <a:srgbClr val="DC0C18"/>
                </a:solidFill>
                <a:latin typeface="Verdana"/>
                <a:cs typeface="Verdana"/>
              </a:rPr>
              <a:t> 1</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3571117257"/>
              </p:ext>
            </p:extLst>
          </p:nvPr>
        </p:nvGraphicFramePr>
        <p:xfrm>
          <a:off x="324465" y="1238071"/>
          <a:ext cx="11533238" cy="5431437"/>
        </p:xfrm>
        <a:graphic>
          <a:graphicData uri="http://schemas.openxmlformats.org/drawingml/2006/table">
            <a:tbl>
              <a:tblPr firstRow="1" firstCol="1" bandRow="1"/>
              <a:tblGrid>
                <a:gridCol w="1845809">
                  <a:extLst>
                    <a:ext uri="{9D8B030D-6E8A-4147-A177-3AD203B41FA5}">
                      <a16:colId xmlns:a16="http://schemas.microsoft.com/office/drawing/2014/main" val="512066731"/>
                    </a:ext>
                  </a:extLst>
                </a:gridCol>
                <a:gridCol w="1622833">
                  <a:extLst>
                    <a:ext uri="{9D8B030D-6E8A-4147-A177-3AD203B41FA5}">
                      <a16:colId xmlns:a16="http://schemas.microsoft.com/office/drawing/2014/main" val="251190394"/>
                    </a:ext>
                  </a:extLst>
                </a:gridCol>
                <a:gridCol w="1509311">
                  <a:extLst>
                    <a:ext uri="{9D8B030D-6E8A-4147-A177-3AD203B41FA5}">
                      <a16:colId xmlns:a16="http://schemas.microsoft.com/office/drawing/2014/main" val="2545232762"/>
                    </a:ext>
                  </a:extLst>
                </a:gridCol>
                <a:gridCol w="1624855">
                  <a:extLst>
                    <a:ext uri="{9D8B030D-6E8A-4147-A177-3AD203B41FA5}">
                      <a16:colId xmlns:a16="http://schemas.microsoft.com/office/drawing/2014/main" val="467785327"/>
                    </a:ext>
                  </a:extLst>
                </a:gridCol>
                <a:gridCol w="1585666">
                  <a:extLst>
                    <a:ext uri="{9D8B030D-6E8A-4147-A177-3AD203B41FA5}">
                      <a16:colId xmlns:a16="http://schemas.microsoft.com/office/drawing/2014/main" val="2755962255"/>
                    </a:ext>
                  </a:extLst>
                </a:gridCol>
                <a:gridCol w="1783875">
                  <a:extLst>
                    <a:ext uri="{9D8B030D-6E8A-4147-A177-3AD203B41FA5}">
                      <a16:colId xmlns:a16="http://schemas.microsoft.com/office/drawing/2014/main" val="2081446829"/>
                    </a:ext>
                  </a:extLst>
                </a:gridCol>
                <a:gridCol w="1560889">
                  <a:extLst>
                    <a:ext uri="{9D8B030D-6E8A-4147-A177-3AD203B41FA5}">
                      <a16:colId xmlns:a16="http://schemas.microsoft.com/office/drawing/2014/main" val="3941591569"/>
                    </a:ext>
                  </a:extLst>
                </a:gridCol>
              </a:tblGrid>
              <a:tr h="1627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a:t>
                      </a:r>
                    </a:p>
                  </a:txBody>
                  <a:tcPr marL="5648" marR="5648" marT="564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Onaylı Gıda İşletmesi</a:t>
                      </a:r>
                    </a:p>
                  </a:txBody>
                  <a:tcPr marL="5648" marR="5648" marT="5648"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Gıda Üretim İşletmesi</a:t>
                      </a:r>
                    </a:p>
                  </a:txBody>
                  <a:tcPr marL="5648" marR="5648" marT="5648"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Gıda Satış-toplu Tüketim İşletmesi</a:t>
                      </a:r>
                    </a:p>
                  </a:txBody>
                  <a:tcPr marL="5648" marR="5648" marT="5648"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Onaylı Yem  İşletmesi</a:t>
                      </a:r>
                    </a:p>
                  </a:txBody>
                  <a:tcPr marL="5648" marR="5648" marT="5648"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Yem İşletmesi</a:t>
                      </a:r>
                    </a:p>
                  </a:txBody>
                  <a:tcPr marL="5648" marR="5648" marT="5648"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Genel Toplam</a:t>
                      </a:r>
                    </a:p>
                  </a:txBody>
                  <a:tcPr marL="5648" marR="5648" marT="5648"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299158459"/>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Merkez</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48</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178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1691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1986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01613415"/>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Çayırlı</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597553"/>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Otlukbeli</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2973248"/>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Kemah</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36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6036392"/>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Refahiye</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endParaRPr lang="fi-FI" sz="2400" b="0" i="0" u="none" strike="noStrike" dirty="0">
                        <a:solidFill>
                          <a:schemeClr val="tx1"/>
                        </a:solidFill>
                        <a:effectLst/>
                        <a:latin typeface="Times New Roman" panose="02020603050405020304" pitchFamily="18" charset="0"/>
                        <a:ea typeface="+mn-ea"/>
                        <a:cs typeface="+mn-cs"/>
                      </a:endParaRP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3217671"/>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İliç</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152370"/>
                  </a:ext>
                </a:extLst>
              </a:tr>
              <a:tr h="4528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Kemaliye</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8382768"/>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Tercan</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111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7761955"/>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Üzümlü</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3</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52898772"/>
                  </a:ext>
                </a:extLst>
              </a:tr>
              <a:tr h="3215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648" marR="5648" marT="5648"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tr-TR" sz="2400" b="1" i="0" u="none" strike="noStrike" dirty="0">
                          <a:solidFill>
                            <a:srgbClr val="FF0000"/>
                          </a:solidFill>
                          <a:effectLst/>
                          <a:latin typeface="Calibri" panose="020F0502020204030204" pitchFamily="34" charset="0"/>
                        </a:rPr>
                        <a:t>57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225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2.164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111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2.561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37398313"/>
                  </a:ext>
                </a:extLst>
              </a:tr>
            </a:tbl>
          </a:graphicData>
        </a:graphic>
      </p:graphicFrame>
    </p:spTree>
    <p:extLst>
      <p:ext uri="{BB962C8B-B14F-4D97-AF65-F5344CB8AC3E}">
        <p14:creationId xmlns:p14="http://schemas.microsoft.com/office/powerpoint/2010/main" val="85431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ALO GIDA, İHRACAT VE DENETİM</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3 . 2</a:t>
            </a:r>
            <a:endParaRPr lang="tr-TR" sz="1182" dirty="0">
              <a:latin typeface="Verdana"/>
              <a:cs typeface="Verdana"/>
            </a:endParaRPr>
          </a:p>
        </p:txBody>
      </p:sp>
      <p:graphicFrame>
        <p:nvGraphicFramePr>
          <p:cNvPr id="13" name="Tablo 12"/>
          <p:cNvGraphicFramePr>
            <a:graphicFrameLocks noGrp="1"/>
          </p:cNvGraphicFramePr>
          <p:nvPr>
            <p:extLst>
              <p:ext uri="{D42A27DB-BD31-4B8C-83A1-F6EECF244321}">
                <p14:modId xmlns:p14="http://schemas.microsoft.com/office/powerpoint/2010/main" val="2174030281"/>
              </p:ext>
            </p:extLst>
          </p:nvPr>
        </p:nvGraphicFramePr>
        <p:xfrm>
          <a:off x="635380" y="1681638"/>
          <a:ext cx="10835461" cy="2753191"/>
        </p:xfrm>
        <a:graphic>
          <a:graphicData uri="http://schemas.openxmlformats.org/drawingml/2006/table">
            <a:tbl>
              <a:tblPr firstRow="1" bandRow="1"/>
              <a:tblGrid>
                <a:gridCol w="1917044">
                  <a:extLst>
                    <a:ext uri="{9D8B030D-6E8A-4147-A177-3AD203B41FA5}">
                      <a16:colId xmlns:a16="http://schemas.microsoft.com/office/drawing/2014/main" val="1730864215"/>
                    </a:ext>
                  </a:extLst>
                </a:gridCol>
                <a:gridCol w="4917632">
                  <a:extLst>
                    <a:ext uri="{9D8B030D-6E8A-4147-A177-3AD203B41FA5}">
                      <a16:colId xmlns:a16="http://schemas.microsoft.com/office/drawing/2014/main" val="3955307651"/>
                    </a:ext>
                  </a:extLst>
                </a:gridCol>
                <a:gridCol w="4000785">
                  <a:extLst>
                    <a:ext uri="{9D8B030D-6E8A-4147-A177-3AD203B41FA5}">
                      <a16:colId xmlns:a16="http://schemas.microsoft.com/office/drawing/2014/main" val="1340995213"/>
                    </a:ext>
                  </a:extLst>
                </a:gridCol>
              </a:tblGrid>
              <a:tr h="2036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 YILLAR</a:t>
                      </a:r>
                    </a:p>
                  </a:txBody>
                  <a:tcPr marL="9221" marR="9221" marT="9221"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ALO GIDA İHBAR SAYISI</a:t>
                      </a:r>
                    </a:p>
                  </a:txBody>
                  <a:tcPr marL="9221" marR="9221" marT="9221"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TAMAMLANAN</a:t>
                      </a:r>
                    </a:p>
                  </a:txBody>
                  <a:tcPr marL="9221" marR="9221" marT="9221"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21340082"/>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2017</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76037624"/>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2018</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0195095"/>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2019</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44363638"/>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2020</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7782536"/>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2021</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120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120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9664599"/>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175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175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6271098"/>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160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160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14091489"/>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229</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229</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740003"/>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3507327"/>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Toplam</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1" kern="1200" spc="-75" dirty="0">
                          <a:solidFill>
                            <a:srgbClr val="FF0000"/>
                          </a:solidFill>
                          <a:latin typeface="Verdana" panose="020B0604030504040204" pitchFamily="34" charset="0"/>
                          <a:ea typeface="Verdana" panose="020B0604030504040204" pitchFamily="34" charset="0"/>
                          <a:cs typeface="Trebuchet MS"/>
                        </a:rPr>
                        <a:t>1.504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1" kern="1200" spc="-75">
                          <a:solidFill>
                            <a:srgbClr val="FF0000"/>
                          </a:solidFill>
                          <a:latin typeface="Verdana" panose="020B0604030504040204" pitchFamily="34" charset="0"/>
                          <a:ea typeface="Verdana" panose="020B0604030504040204" pitchFamily="34" charset="0"/>
                          <a:cs typeface="Trebuchet MS"/>
                        </a:rPr>
                        <a:t>1.504</a:t>
                      </a:r>
                      <a:endParaRPr lang="tr-TR" sz="1600" b="1" kern="1200" spc="-75" dirty="0">
                        <a:solidFill>
                          <a:srgbClr val="FF0000"/>
                        </a:solidFill>
                        <a:latin typeface="Verdana" panose="020B0604030504040204" pitchFamily="34" charset="0"/>
                        <a:ea typeface="Verdana" panose="020B0604030504040204" pitchFamily="34" charset="0"/>
                        <a:cs typeface="Trebuchet MS"/>
                      </a:endParaRP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2917501"/>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991022268"/>
              </p:ext>
            </p:extLst>
          </p:nvPr>
        </p:nvGraphicFramePr>
        <p:xfrm>
          <a:off x="630993" y="1054495"/>
          <a:ext cx="10839848" cy="506730"/>
        </p:xfrm>
        <a:graphic>
          <a:graphicData uri="http://schemas.openxmlformats.org/drawingml/2006/table">
            <a:tbl>
              <a:tblPr/>
              <a:tblGrid>
                <a:gridCol w="2709962">
                  <a:extLst>
                    <a:ext uri="{9D8B030D-6E8A-4147-A177-3AD203B41FA5}">
                      <a16:colId xmlns:a16="http://schemas.microsoft.com/office/drawing/2014/main" val="3187524893"/>
                    </a:ext>
                  </a:extLst>
                </a:gridCol>
                <a:gridCol w="2709962">
                  <a:extLst>
                    <a:ext uri="{9D8B030D-6E8A-4147-A177-3AD203B41FA5}">
                      <a16:colId xmlns:a16="http://schemas.microsoft.com/office/drawing/2014/main" val="262120563"/>
                    </a:ext>
                  </a:extLst>
                </a:gridCol>
                <a:gridCol w="2709962">
                  <a:extLst>
                    <a:ext uri="{9D8B030D-6E8A-4147-A177-3AD203B41FA5}">
                      <a16:colId xmlns:a16="http://schemas.microsoft.com/office/drawing/2014/main" val="2276278884"/>
                    </a:ext>
                  </a:extLst>
                </a:gridCol>
                <a:gridCol w="2709962">
                  <a:extLst>
                    <a:ext uri="{9D8B030D-6E8A-4147-A177-3AD203B41FA5}">
                      <a16:colId xmlns:a16="http://schemas.microsoft.com/office/drawing/2014/main" val="2352540866"/>
                    </a:ext>
                  </a:extLst>
                </a:gridCol>
              </a:tblGrid>
              <a:tr h="149938">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 (Adet)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 (Adet)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r>
                        <a:rPr lang="tr-TR" sz="1600" b="0" kern="1200" spc="-75" baseline="0" dirty="0">
                          <a:solidFill>
                            <a:srgbClr val="FFFFFF"/>
                          </a:solidFill>
                          <a:latin typeface="Verdana" panose="020B0604030504040204" pitchFamily="34" charset="0"/>
                          <a:ea typeface="Verdana" panose="020B0604030504040204" pitchFamily="34" charset="0"/>
                          <a:cs typeface="Trebuchet MS"/>
                        </a:rPr>
                        <a:t> </a:t>
                      </a:r>
                      <a:r>
                        <a:rPr lang="tr-TR" sz="1600" b="0" kern="1200" spc="-75" dirty="0">
                          <a:solidFill>
                            <a:srgbClr val="FFFFFF"/>
                          </a:solidFill>
                          <a:latin typeface="Verdana" panose="020B0604030504040204" pitchFamily="34" charset="0"/>
                          <a:ea typeface="Verdana" panose="020B0604030504040204" pitchFamily="34" charset="0"/>
                          <a:cs typeface="Trebuchet MS"/>
                        </a:rPr>
                        <a:t>(Adet)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 (Adet)</a:t>
                      </a:r>
                      <a:r>
                        <a:rPr lang="tr-TR" sz="1100" b="0" kern="1200" spc="-75" dirty="0">
                          <a:solidFill>
                            <a:srgbClr val="FFFFFF"/>
                          </a:solidFill>
                          <a:latin typeface="Verdana" panose="020B0604030504040204" pitchFamily="34" charset="0"/>
                          <a:ea typeface="Verdana" panose="020B0604030504040204" pitchFamily="34" charset="0"/>
                          <a:cs typeface="Trebuchet MS"/>
                        </a:rPr>
                        <a:t> </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6350" cap="flat" cmpd="sng" algn="ctr">
                      <a:no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12321655"/>
                  </a:ext>
                </a:extLst>
              </a:tr>
              <a:tr h="149938">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6.050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4353032"/>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307731923"/>
              </p:ext>
            </p:extLst>
          </p:nvPr>
        </p:nvGraphicFramePr>
        <p:xfrm>
          <a:off x="626606" y="4547779"/>
          <a:ext cx="10835461" cy="1877777"/>
        </p:xfrm>
        <a:graphic>
          <a:graphicData uri="http://schemas.openxmlformats.org/drawingml/2006/table">
            <a:tbl>
              <a:tblPr/>
              <a:tblGrid>
                <a:gridCol w="1830595">
                  <a:extLst>
                    <a:ext uri="{9D8B030D-6E8A-4147-A177-3AD203B41FA5}">
                      <a16:colId xmlns:a16="http://schemas.microsoft.com/office/drawing/2014/main" val="3282401443"/>
                    </a:ext>
                  </a:extLst>
                </a:gridCol>
                <a:gridCol w="3523576">
                  <a:extLst>
                    <a:ext uri="{9D8B030D-6E8A-4147-A177-3AD203B41FA5}">
                      <a16:colId xmlns:a16="http://schemas.microsoft.com/office/drawing/2014/main" val="1177198"/>
                    </a:ext>
                  </a:extLst>
                </a:gridCol>
                <a:gridCol w="5481290">
                  <a:extLst>
                    <a:ext uri="{9D8B030D-6E8A-4147-A177-3AD203B41FA5}">
                      <a16:colId xmlns:a16="http://schemas.microsoft.com/office/drawing/2014/main" val="1661487560"/>
                    </a:ext>
                  </a:extLst>
                </a:gridCol>
              </a:tblGrid>
              <a:tr h="3448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YILLAR </a:t>
                      </a: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İHRACAT SAĞLIK SERTİFİKASI SAYISI</a:t>
                      </a:r>
                    </a:p>
                  </a:txBody>
                  <a:tcPr marL="9525" marR="9525" marT="952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MİKTAR (ton-</a:t>
                      </a:r>
                      <a:r>
                        <a:rPr lang="tr-TR" sz="1400" b="0" kern="1200" spc="-75" dirty="0" err="1">
                          <a:solidFill>
                            <a:srgbClr val="FFFFFF"/>
                          </a:solidFill>
                          <a:latin typeface="Verdana" panose="020B0604030504040204" pitchFamily="34" charset="0"/>
                          <a:ea typeface="Verdana" panose="020B0604030504040204" pitchFamily="34" charset="0"/>
                          <a:cs typeface="Trebuchet MS"/>
                        </a:rPr>
                        <a:t>lt</a:t>
                      </a:r>
                      <a:r>
                        <a:rPr lang="tr-TR" sz="1400" b="0" kern="1200" spc="-75" dirty="0">
                          <a:solidFill>
                            <a:srgbClr val="FFFFFF"/>
                          </a:solidFill>
                          <a:latin typeface="Verdana" panose="020B0604030504040204" pitchFamily="34" charset="0"/>
                          <a:ea typeface="Verdana" panose="020B0604030504040204" pitchFamily="34" charset="0"/>
                          <a:cs typeface="Trebuchet MS"/>
                        </a:rPr>
                        <a:t>)</a:t>
                      </a:r>
                    </a:p>
                  </a:txBody>
                  <a:tcPr marL="9525" marR="9525" marT="952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44297469"/>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2021</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389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13.055 ton meyve suyu/ 487.920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241195"/>
                  </a:ext>
                </a:extLst>
              </a:tr>
              <a:tr h="306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341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12.774 ton meyve suyu/477.758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754701"/>
                  </a:ext>
                </a:extLst>
              </a:tr>
              <a:tr h="306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306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9,952 ton meyve suyu/480.650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maden suyu</a:t>
                      </a:r>
                      <a:endParaRPr lang="tr-TR" sz="16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249442"/>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399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14.857</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ton meyve suyu/ 546.091 </a:t>
                      </a:r>
                      <a:r>
                        <a:rPr lang="tr-TR" sz="1600" b="0" kern="1200" spc="-75" baseline="0" dirty="0" err="1">
                          <a:solidFill>
                            <a:schemeClr val="tx1"/>
                          </a:solidFill>
                          <a:latin typeface="Verdana" panose="020B0604030504040204" pitchFamily="34" charset="0"/>
                          <a:ea typeface="Verdana" panose="020B0604030504040204" pitchFamily="34" charset="0"/>
                          <a:cs typeface="Trebuchet MS"/>
                        </a:rPr>
                        <a:t>lt</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maden suyu</a:t>
                      </a:r>
                      <a:endParaRPr lang="tr-TR" sz="16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272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11.341 ton meyve suyu/ 44.231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020939"/>
                  </a:ext>
                </a:extLst>
              </a:tr>
            </a:tbl>
          </a:graphicData>
        </a:graphic>
      </p:graphicFrame>
    </p:spTree>
    <p:extLst>
      <p:ext uri="{BB962C8B-B14F-4D97-AF65-F5344CB8AC3E}">
        <p14:creationId xmlns:p14="http://schemas.microsoft.com/office/powerpoint/2010/main" val="294046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3 . 3</a:t>
            </a:r>
            <a:endParaRPr lang="tr-TR" sz="1182" dirty="0">
              <a:latin typeface="Verdana"/>
              <a:cs typeface="Verdana"/>
            </a:endParaRPr>
          </a:p>
        </p:txBody>
      </p:sp>
      <p:sp>
        <p:nvSpPr>
          <p:cNvPr id="8" name="Dikdörtgen 7"/>
          <p:cNvSpPr/>
          <p:nvPr/>
        </p:nvSpPr>
        <p:spPr>
          <a:xfrm>
            <a:off x="635383" y="2134047"/>
            <a:ext cx="6363933" cy="224676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R="0" lvl="0" indent="0" algn="just" fontAlgn="ctr">
              <a:lnSpc>
                <a:spcPct val="100000"/>
              </a:lnSpc>
              <a:spcBef>
                <a:spcPts val="0"/>
              </a:spcBef>
              <a:spcAft>
                <a:spcPts val="0"/>
              </a:spcAft>
              <a:buClrTx/>
              <a:buSzTx/>
              <a:buFontTx/>
              <a:buNone/>
              <a:tabLst/>
              <a:defRPr/>
            </a:pPr>
            <a:r>
              <a:rPr lang="tr-TR" sz="2000" b="1" spc="69" dirty="0">
                <a:solidFill>
                  <a:srgbClr val="878787"/>
                </a:solidFill>
                <a:latin typeface="Verdana"/>
                <a:cs typeface="Verdana"/>
              </a:rPr>
              <a:t>Erzincan Tulum Peyniri </a:t>
            </a:r>
            <a:r>
              <a:rPr lang="tr-TR" sz="2000" spc="69" dirty="0">
                <a:solidFill>
                  <a:srgbClr val="878787"/>
                </a:solidFill>
                <a:latin typeface="Verdana"/>
                <a:cs typeface="Verdana"/>
              </a:rPr>
              <a:t>coğrafi işareti olan kıymetli bir ürünümüzdür. İlimizde yıllık tulum peyniri üretim miktarı 8 bin ton civarındadır. Gerek yetiştirici gerekse ticari faaliyet bakımından Erzincan tulum peyniri üretimi kapsamında toplam istihdam edilen kişi sayısı, yaklaşık olarak 6000-7000 kişidir.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952" y="1234440"/>
            <a:ext cx="3698372" cy="5215534"/>
          </a:xfrm>
          <a:prstGeom prst="rect">
            <a:avLst/>
          </a:prstGeom>
        </p:spPr>
      </p:pic>
    </p:spTree>
    <p:extLst>
      <p:ext uri="{BB962C8B-B14F-4D97-AF65-F5344CB8AC3E}">
        <p14:creationId xmlns:p14="http://schemas.microsoft.com/office/powerpoint/2010/main" val="85268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3 . 4</a:t>
            </a:r>
            <a:endParaRPr lang="tr-TR" sz="1182" dirty="0">
              <a:latin typeface="Verdana"/>
              <a:cs typeface="Verdana"/>
            </a:endParaRPr>
          </a:p>
        </p:txBody>
      </p:sp>
      <p:sp>
        <p:nvSpPr>
          <p:cNvPr id="8" name="Dikdörtgen 7"/>
          <p:cNvSpPr/>
          <p:nvPr/>
        </p:nvSpPr>
        <p:spPr>
          <a:xfrm>
            <a:off x="635383" y="1756439"/>
            <a:ext cx="6322370" cy="409342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fontAlgn="ctr"/>
            <a:r>
              <a:rPr lang="tr-TR" sz="2000" b="1" spc="69" dirty="0">
                <a:solidFill>
                  <a:srgbClr val="878787"/>
                </a:solidFill>
                <a:latin typeface="Verdana"/>
                <a:cs typeface="Verdana"/>
              </a:rPr>
              <a:t>Refahiye Balı</a:t>
            </a:r>
            <a:r>
              <a:rPr lang="tr-TR" sz="2000" spc="69" dirty="0">
                <a:solidFill>
                  <a:srgbClr val="878787"/>
                </a:solidFill>
                <a:latin typeface="Verdana"/>
                <a:cs typeface="Verdana"/>
              </a:rPr>
              <a:t>, bölgede yetişen ballı bitkilerden kaynaklanan aromatik bir tada ve bal özü kokusuna sahiptir. Şeffaf ve parlak görünümlüdür. Rengi mevsimsel şartlara bağlı olarak, su beyazı ve açık amber tonundan koyu amber tonuna değişir. Akışkan kıvamlıdır. Refahiye İlçemizde Kaymakamlık, Belediye, İlçe Tarım ve Orman Müdürlüğü, Bal Üreticileri Birliği ve Ziraat Odasının çalışmaları sonucunda 18 Eylül 2019 tarihinde ''Coğrafi İşaret Tescil Belgesini'' alarak tescillenmiştir.</a:t>
            </a:r>
          </a:p>
          <a:p>
            <a:pPr algn="just"/>
            <a:endParaRPr lang="tr-TR" sz="2000"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490" y="1189315"/>
            <a:ext cx="3709557" cy="4942985"/>
          </a:xfrm>
          <a:prstGeom prst="rect">
            <a:avLst/>
          </a:prstGeom>
        </p:spPr>
      </p:pic>
    </p:spTree>
    <p:extLst>
      <p:ext uri="{BB962C8B-B14F-4D97-AF65-F5344CB8AC3E}">
        <p14:creationId xmlns:p14="http://schemas.microsoft.com/office/powerpoint/2010/main" val="346741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3 . 5</a:t>
            </a:r>
            <a:endParaRPr lang="tr-TR" sz="1182" dirty="0">
              <a:latin typeface="Verdana"/>
              <a:cs typeface="Verdana"/>
            </a:endParaRPr>
          </a:p>
        </p:txBody>
      </p:sp>
      <p:sp>
        <p:nvSpPr>
          <p:cNvPr id="8" name="Dikdörtgen 7"/>
          <p:cNvSpPr/>
          <p:nvPr/>
        </p:nvSpPr>
        <p:spPr>
          <a:xfrm>
            <a:off x="635383" y="3048736"/>
            <a:ext cx="6380879" cy="163121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Üzümlü ilçesi ve köylerinde yetiştirilip </a:t>
            </a:r>
            <a:r>
              <a:rPr lang="tr-TR" sz="2000" spc="69" dirty="0" err="1">
                <a:solidFill>
                  <a:srgbClr val="878787"/>
                </a:solidFill>
                <a:latin typeface="Verdana"/>
                <a:cs typeface="Verdana"/>
              </a:rPr>
              <a:t>Karaerik</a:t>
            </a:r>
            <a:r>
              <a:rPr lang="tr-TR" sz="2000" spc="69" dirty="0">
                <a:solidFill>
                  <a:srgbClr val="878787"/>
                </a:solidFill>
                <a:latin typeface="Verdana"/>
                <a:cs typeface="Verdana"/>
              </a:rPr>
              <a:t> olarak tabir edilen </a:t>
            </a:r>
            <a:r>
              <a:rPr lang="tr-TR" sz="2000" b="1" spc="69" dirty="0">
                <a:solidFill>
                  <a:srgbClr val="878787"/>
                </a:solidFill>
                <a:latin typeface="Verdana"/>
                <a:cs typeface="Verdana"/>
              </a:rPr>
              <a:t>Cimin üzümü </a:t>
            </a:r>
            <a:r>
              <a:rPr lang="tr-TR" sz="2000" spc="69" dirty="0">
                <a:solidFill>
                  <a:srgbClr val="878787"/>
                </a:solidFill>
                <a:latin typeface="Verdana"/>
                <a:cs typeface="Verdana"/>
              </a:rPr>
              <a:t>‘</a:t>
            </a:r>
            <a:r>
              <a:rPr lang="tr-TR" sz="2000" b="1" spc="69" dirty="0">
                <a:solidFill>
                  <a:srgbClr val="878787"/>
                </a:solidFill>
                <a:latin typeface="Verdana"/>
                <a:cs typeface="Verdana"/>
              </a:rPr>
              <a:t> </a:t>
            </a:r>
            <a:r>
              <a:rPr lang="tr-TR" sz="2000" spc="69" dirty="0">
                <a:solidFill>
                  <a:srgbClr val="878787"/>
                </a:solidFill>
                <a:latin typeface="Verdana"/>
                <a:cs typeface="Verdana"/>
              </a:rPr>
              <a:t>nün yaklaşık üretim alanı ise 9 bin dekar olup, yıllık üretim miktarı  ortalama  6 bin ton civarındadır.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415" y="1264919"/>
            <a:ext cx="3675445" cy="5198851"/>
          </a:xfrm>
          <a:prstGeom prst="rect">
            <a:avLst/>
          </a:prstGeom>
        </p:spPr>
      </p:pic>
    </p:spTree>
    <p:extLst>
      <p:ext uri="{BB962C8B-B14F-4D97-AF65-F5344CB8AC3E}">
        <p14:creationId xmlns:p14="http://schemas.microsoft.com/office/powerpoint/2010/main" val="295094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3 . 6</a:t>
            </a:r>
            <a:endParaRPr lang="tr-TR" sz="1182" dirty="0">
              <a:latin typeface="Verdana"/>
              <a:cs typeface="Verdana"/>
            </a:endParaRPr>
          </a:p>
        </p:txBody>
      </p:sp>
      <p:sp>
        <p:nvSpPr>
          <p:cNvPr id="8" name="Dikdörtgen 7"/>
          <p:cNvSpPr/>
          <p:nvPr/>
        </p:nvSpPr>
        <p:spPr>
          <a:xfrm>
            <a:off x="635383" y="2536428"/>
            <a:ext cx="6596690" cy="255454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cs typeface="Verdana"/>
              </a:rPr>
              <a:t>Erzincan Kesme Kadayıfı</a:t>
            </a:r>
            <a:r>
              <a:rPr lang="tr-TR" sz="2000" spc="69" dirty="0">
                <a:solidFill>
                  <a:srgbClr val="878787"/>
                </a:solidFill>
                <a:latin typeface="Verdana"/>
                <a:cs typeface="Verdana"/>
              </a:rPr>
              <a:t>; ev tipi yoğurt, tam yağlı süt, yumurta, bitkisel sıvıyağ, limon suyu, tereyağı, sirke, </a:t>
            </a:r>
            <a:r>
              <a:rPr lang="tr-TR" sz="2000" spc="69" dirty="0" err="1">
                <a:solidFill>
                  <a:srgbClr val="878787"/>
                </a:solidFill>
                <a:latin typeface="Verdana"/>
                <a:cs typeface="Verdana"/>
              </a:rPr>
              <a:t>ayçiçek</a:t>
            </a:r>
            <a:r>
              <a:rPr lang="tr-TR" sz="2000" spc="69" dirty="0">
                <a:solidFill>
                  <a:srgbClr val="878787"/>
                </a:solidFill>
                <a:latin typeface="Verdana"/>
                <a:cs typeface="Verdana"/>
              </a:rPr>
              <a:t> yağı, tuz, sert beyaz buğday unu, kabartma tozu ve karbonat kullanılarak yapılan hamurdan elde edilen yufkaların ince kesildikten sonra arasına ceviz içi konularak pişirilip üzerine şerbet dökülerek hazırlanan yöresel bir tatlıdır.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786" y="1203959"/>
            <a:ext cx="3604704" cy="5219482"/>
          </a:xfrm>
          <a:prstGeom prst="rect">
            <a:avLst/>
          </a:prstGeom>
        </p:spPr>
      </p:pic>
    </p:spTree>
    <p:extLst>
      <p:ext uri="{BB962C8B-B14F-4D97-AF65-F5344CB8AC3E}">
        <p14:creationId xmlns:p14="http://schemas.microsoft.com/office/powerpoint/2010/main" val="124009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3 . 7</a:t>
            </a:r>
            <a:endParaRPr lang="tr-TR" sz="1182" dirty="0">
              <a:latin typeface="Verdana"/>
              <a:cs typeface="Verdana"/>
            </a:endParaRPr>
          </a:p>
        </p:txBody>
      </p:sp>
      <p:sp>
        <p:nvSpPr>
          <p:cNvPr id="8" name="Dikdörtgen 7"/>
          <p:cNvSpPr/>
          <p:nvPr/>
        </p:nvSpPr>
        <p:spPr>
          <a:xfrm>
            <a:off x="635383" y="2663458"/>
            <a:ext cx="6471999" cy="163121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Eski adı Eğin olan Kemaliye ilçemizde yetişen </a:t>
            </a:r>
            <a:r>
              <a:rPr lang="tr-TR" sz="2000" b="1" spc="69" dirty="0">
                <a:solidFill>
                  <a:srgbClr val="878787"/>
                </a:solidFill>
                <a:latin typeface="Verdana"/>
                <a:cs typeface="Verdana"/>
              </a:rPr>
              <a:t>Eğin Dutu</a:t>
            </a:r>
            <a:r>
              <a:rPr lang="tr-TR" sz="2000" spc="69" dirty="0">
                <a:solidFill>
                  <a:srgbClr val="878787"/>
                </a:solidFill>
                <a:latin typeface="Verdana"/>
                <a:cs typeface="Verdana"/>
              </a:rPr>
              <a:t>, doğal güzellikleriyle meşhur ilçenin eşsiz coğrafyası ve sahip olduğu mikro klima özellikleri sayesinde kendine has bir tada sahiptir.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70" y="1077177"/>
            <a:ext cx="3687336" cy="5288280"/>
          </a:xfrm>
          <a:prstGeom prst="rect">
            <a:avLst/>
          </a:prstGeom>
        </p:spPr>
      </p:pic>
    </p:spTree>
    <p:extLst>
      <p:ext uri="{BB962C8B-B14F-4D97-AF65-F5344CB8AC3E}">
        <p14:creationId xmlns:p14="http://schemas.microsoft.com/office/powerpoint/2010/main" val="26166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3 . 8</a:t>
            </a:r>
            <a:endParaRPr lang="tr-TR" sz="1182" dirty="0">
              <a:latin typeface="Verdana"/>
              <a:cs typeface="Verdana"/>
            </a:endParaRPr>
          </a:p>
        </p:txBody>
      </p:sp>
      <p:sp>
        <p:nvSpPr>
          <p:cNvPr id="8" name="Dikdörtgen 7"/>
          <p:cNvSpPr/>
          <p:nvPr/>
        </p:nvSpPr>
        <p:spPr>
          <a:xfrm>
            <a:off x="635383" y="2302100"/>
            <a:ext cx="6405497"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Hareket halindeki yer altı sularının kaya tuzu yataklarından geçmesi sırasında bir miktar tuzu eritip, iyon halinde bünyesine alarak farklı formasyonlarda yeryüzüne çıkmasıyla tuzlu su kaynakları oluşmaktadır. </a:t>
            </a:r>
            <a:r>
              <a:rPr lang="tr-TR" sz="2000" b="1" spc="69" dirty="0">
                <a:solidFill>
                  <a:srgbClr val="878787"/>
                </a:solidFill>
                <a:latin typeface="Verdana"/>
                <a:cs typeface="Verdana"/>
              </a:rPr>
              <a:t>Kemah Tuzu</a:t>
            </a:r>
            <a:r>
              <a:rPr lang="tr-TR" sz="2000" spc="69" dirty="0">
                <a:solidFill>
                  <a:srgbClr val="878787"/>
                </a:solidFill>
                <a:latin typeface="Verdana"/>
                <a:cs typeface="Verdana"/>
              </a:rPr>
              <a:t>, tuzlu su çözeltisinin yaz aylarında geleneksel buharlaştırma yöntemi ile kristalize edilmesiyle doğal yapısını bozmadan üretimi yapılan önemli bir yöresel üründür.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057" y="1188718"/>
            <a:ext cx="3682162" cy="5396861"/>
          </a:xfrm>
          <a:prstGeom prst="rect">
            <a:avLst/>
          </a:prstGeom>
        </p:spPr>
      </p:pic>
    </p:spTree>
    <p:extLst>
      <p:ext uri="{BB962C8B-B14F-4D97-AF65-F5344CB8AC3E}">
        <p14:creationId xmlns:p14="http://schemas.microsoft.com/office/powerpoint/2010/main" val="15618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3 . 9</a:t>
            </a:r>
            <a:endParaRPr lang="tr-TR" sz="1182" dirty="0">
              <a:latin typeface="Verdana"/>
              <a:cs typeface="Verdana"/>
            </a:endParaRPr>
          </a:p>
        </p:txBody>
      </p:sp>
      <p:sp>
        <p:nvSpPr>
          <p:cNvPr id="8" name="Dikdörtgen 7"/>
          <p:cNvSpPr/>
          <p:nvPr/>
        </p:nvSpPr>
        <p:spPr>
          <a:xfrm>
            <a:off x="635383" y="2182174"/>
            <a:ext cx="6534674"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Kendine has aroması, ince kabuğu ve buğulu yapısıyla yöreye has sofralık bir üzüm çeşidi olan tescilli Cimin Üzümü’ nün iri tanelerini seçen kadınlar, bıçakla meyveyi çekirdeklerinden ayırıyor. Güneşte kurumaya bırakılan üzüm taneleri, yörede yetişen iri taneli ve beyaz cevize sarılarak iğneyle ipe dizilir. Kış aylarında tüketilmek üzere tekrar kurumaya bırakılarak </a:t>
            </a:r>
            <a:r>
              <a:rPr lang="tr-TR" sz="2000" b="1" spc="69" dirty="0" err="1">
                <a:solidFill>
                  <a:srgbClr val="878787"/>
                </a:solidFill>
                <a:latin typeface="Verdana"/>
                <a:cs typeface="Verdana"/>
              </a:rPr>
              <a:t>saruç</a:t>
            </a:r>
            <a:r>
              <a:rPr lang="tr-TR" sz="2000" spc="69" dirty="0">
                <a:solidFill>
                  <a:srgbClr val="878787"/>
                </a:solidFill>
                <a:latin typeface="Verdana"/>
                <a:cs typeface="Verdana"/>
              </a:rPr>
              <a:t> haline getirilir önemli bir yöresel üründür.</a:t>
            </a:r>
          </a:p>
        </p:txBody>
      </p:sp>
      <p:pic>
        <p:nvPicPr>
          <p:cNvPr id="3" name="Resim 2">
            <a:extLst>
              <a:ext uri="{FF2B5EF4-FFF2-40B4-BE49-F238E27FC236}">
                <a16:creationId xmlns:a16="http://schemas.microsoft.com/office/drawing/2014/main" id="{2EE195E7-6BE5-53ED-2123-F4F2837C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617" y="1146568"/>
            <a:ext cx="3879797" cy="5241309"/>
          </a:xfrm>
          <a:prstGeom prst="rect">
            <a:avLst/>
          </a:prstGeom>
          <a:ln>
            <a:solidFill>
              <a:schemeClr val="tx2">
                <a:lumMod val="75000"/>
              </a:schemeClr>
            </a:solidFill>
          </a:ln>
        </p:spPr>
      </p:pic>
    </p:spTree>
    <p:extLst>
      <p:ext uri="{BB962C8B-B14F-4D97-AF65-F5344CB8AC3E}">
        <p14:creationId xmlns:p14="http://schemas.microsoft.com/office/powerpoint/2010/main" val="4193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3 . 10</a:t>
            </a:r>
            <a:endParaRPr lang="tr-TR" sz="1182" dirty="0">
              <a:latin typeface="Verdana"/>
              <a:cs typeface="Verdana"/>
            </a:endParaRPr>
          </a:p>
        </p:txBody>
      </p:sp>
      <p:sp>
        <p:nvSpPr>
          <p:cNvPr id="8" name="Dikdörtgen 7"/>
          <p:cNvSpPr/>
          <p:nvPr/>
        </p:nvSpPr>
        <p:spPr>
          <a:xfrm>
            <a:off x="635383" y="2489951"/>
            <a:ext cx="6231409" cy="255454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cs typeface="Verdana"/>
              </a:rPr>
              <a:t>Kemaliye Lök Tatlısı / Eğin Lök Tatlısı</a:t>
            </a:r>
            <a:r>
              <a:rPr lang="tr-TR" sz="2000" spc="69" dirty="0">
                <a:solidFill>
                  <a:srgbClr val="878787"/>
                </a:solidFill>
                <a:latin typeface="Verdana"/>
                <a:cs typeface="Verdana"/>
              </a:rPr>
              <a:t>; taş değirmende öğütülen kurutulmuş dut ile ceviz içi karışımın macun kıvamına gelene kadar dövülmesi suretiyle Erzincan ili Kemaliye ilçesinde üretilen tatlıdır. Kemaliye Lök Tatlısının / Eğin Lök Tatlısının geçmişi Osmanlı dönemine dayanan önemli bir yöresel üründür.</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38345"/>
          <a:stretch/>
        </p:blipFill>
        <p:spPr>
          <a:xfrm>
            <a:off x="7099629" y="1207134"/>
            <a:ext cx="4313017" cy="5386188"/>
          </a:xfrm>
          <a:prstGeom prst="rect">
            <a:avLst/>
          </a:prstGeom>
        </p:spPr>
      </p:pic>
    </p:spTree>
    <p:extLst>
      <p:ext uri="{BB962C8B-B14F-4D97-AF65-F5344CB8AC3E}">
        <p14:creationId xmlns:p14="http://schemas.microsoft.com/office/powerpoint/2010/main" val="378191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a:off x="635383" y="627096"/>
            <a:ext cx="9867280" cy="0"/>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10531668" y="515980"/>
            <a:ext cx="1031587" cy="191630"/>
          </a:xfrm>
          <a:prstGeom prst="rect">
            <a:avLst/>
          </a:prstGeom>
        </p:spPr>
        <p:txBody>
          <a:bodyPr vert="horz" wrap="square" lIns="0" tIns="9627" rIns="0" bIns="0" rtlCol="0">
            <a:spAutoFit/>
          </a:bodyPr>
          <a:lstStyle/>
          <a:p>
            <a:pPr marL="7701">
              <a:spcBef>
                <a:spcPts val="76"/>
              </a:spcBef>
            </a:pPr>
            <a:r>
              <a:rPr sz="1182" spc="6" dirty="0">
                <a:solidFill>
                  <a:srgbClr val="DC0C18"/>
                </a:solidFill>
                <a:latin typeface="Verdana"/>
                <a:cs typeface="Verdana"/>
              </a:rPr>
              <a:t>İÇİNDEKİLER</a:t>
            </a:r>
            <a:endParaRPr sz="1182" dirty="0">
              <a:latin typeface="Verdana"/>
              <a:cs typeface="Verdana"/>
            </a:endParaRPr>
          </a:p>
        </p:txBody>
      </p:sp>
      <p:sp>
        <p:nvSpPr>
          <p:cNvPr id="8" name="object 2"/>
          <p:cNvSpPr txBox="1"/>
          <p:nvPr/>
        </p:nvSpPr>
        <p:spPr>
          <a:xfrm>
            <a:off x="773721" y="1029069"/>
            <a:ext cx="5615788" cy="6580238"/>
          </a:xfrm>
          <a:prstGeom prst="rect">
            <a:avLst/>
          </a:prstGeom>
        </p:spPr>
        <p:txBody>
          <a:bodyPr vert="horz" wrap="square" lIns="0" tIns="9627" rIns="0" bIns="0" rtlCol="0">
            <a:spAutoFit/>
          </a:bodyPr>
          <a:lstStyle/>
          <a:p>
            <a:pPr marL="350216" marR="616102" lvl="1" indent="-342900">
              <a:lnSpc>
                <a:spcPct val="101499"/>
              </a:lnSpc>
              <a:buFont typeface="+mj-lt"/>
              <a:buAutoNum type="arabicPeriod"/>
              <a:tabLst>
                <a:tab pos="343862" algn="l"/>
                <a:tab pos="344247" algn="l"/>
              </a:tabLst>
            </a:pPr>
            <a:r>
              <a:rPr lang="tr-TR" sz="1600" spc="69" dirty="0">
                <a:solidFill>
                  <a:srgbClr val="878787"/>
                </a:solidFill>
                <a:latin typeface="Verdana"/>
                <a:cs typeface="Verdana"/>
              </a:rPr>
              <a:t>Erzincan Tarımı Genel Bilgiler</a:t>
            </a:r>
          </a:p>
          <a:p>
            <a:pPr marL="807416" marR="600700"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Coğrafi Durum</a:t>
            </a:r>
          </a:p>
          <a:p>
            <a:pPr marL="807416" marR="600700"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Bakanlığa Bağlı Kuruluşlar</a:t>
            </a:r>
            <a:endParaRPr lang="tr-TR" sz="1200" spc="69" dirty="0">
              <a:solidFill>
                <a:srgbClr val="878787"/>
              </a:solidFill>
              <a:latin typeface="Verdana"/>
              <a:cs typeface="Verdana"/>
            </a:endParaRPr>
          </a:p>
          <a:p>
            <a:pPr marL="807416" marR="600700"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İdari Yapı</a:t>
            </a:r>
          </a:p>
          <a:p>
            <a:pPr marL="807416" marR="600700" lvl="2" indent="-342900">
              <a:lnSpc>
                <a:spcPct val="101499"/>
              </a:lnSpc>
              <a:buFont typeface="Arial" panose="020B0604020202020204" pitchFamily="34" charset="0"/>
              <a:buChar char="•"/>
              <a:tabLst>
                <a:tab pos="343862" algn="l"/>
                <a:tab pos="344247" algn="l"/>
              </a:tabLst>
            </a:pPr>
            <a:r>
              <a:rPr lang="tr-TR" sz="1200" spc="36" dirty="0">
                <a:solidFill>
                  <a:srgbClr val="878787"/>
                </a:solidFill>
                <a:latin typeface="Verdana"/>
                <a:cs typeface="Verdana"/>
              </a:rPr>
              <a:t>İşletme Sayıları</a:t>
            </a:r>
          </a:p>
          <a:p>
            <a:pPr marL="807416" marR="600700"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Tarımsal Yapı ve Üretim</a:t>
            </a:r>
          </a:p>
          <a:p>
            <a:pPr marL="807416" marR="600700"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Tarımsal Üretici Örgütleri</a:t>
            </a:r>
            <a:endParaRPr lang="tr-TR" sz="1200" spc="70" dirty="0">
              <a:solidFill>
                <a:srgbClr val="878787"/>
              </a:solidFill>
              <a:latin typeface="Verdana"/>
              <a:cs typeface="Verdana"/>
            </a:endParaRPr>
          </a:p>
          <a:p>
            <a:pPr marL="464516" marR="600700" lvl="2">
              <a:lnSpc>
                <a:spcPct val="101499"/>
              </a:lnSpc>
              <a:tabLst>
                <a:tab pos="343862" algn="l"/>
                <a:tab pos="344247" algn="l"/>
              </a:tabLst>
            </a:pPr>
            <a:endParaRPr lang="tr-TR" sz="1200" spc="70" dirty="0">
              <a:solidFill>
                <a:srgbClr val="878787"/>
              </a:solidFill>
              <a:latin typeface="Verdana"/>
              <a:cs typeface="Verdana"/>
            </a:endParaRPr>
          </a:p>
          <a:p>
            <a:pPr marL="350216" marR="600700" lvl="1" indent="-342900">
              <a:lnSpc>
                <a:spcPct val="101499"/>
              </a:lnSpc>
              <a:buFont typeface="+mj-lt"/>
              <a:buAutoNum type="arabicPeriod"/>
              <a:tabLst>
                <a:tab pos="343862" algn="l"/>
                <a:tab pos="344247" algn="l"/>
              </a:tabLst>
            </a:pPr>
            <a:r>
              <a:rPr lang="tr-TR" sz="1600" spc="33" dirty="0">
                <a:solidFill>
                  <a:srgbClr val="878787"/>
                </a:solidFill>
                <a:latin typeface="Verdana"/>
                <a:cs typeface="Verdana"/>
              </a:rPr>
              <a:t>Bitkisel Üretim</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Tarla Bitkileri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Meyve ve Bağcılık</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Sebze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Sera Varlığı</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Meyve Fidanı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Organik ve İyi Tarım </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Bitkisel Üretim Desteklemeleri</a:t>
            </a:r>
          </a:p>
          <a:p>
            <a:pPr marL="464516" marR="600700" lvl="2">
              <a:lnSpc>
                <a:spcPct val="101499"/>
              </a:lnSpc>
              <a:tabLst>
                <a:tab pos="343862" algn="l"/>
                <a:tab pos="344247" algn="l"/>
              </a:tabLst>
            </a:pPr>
            <a:endParaRPr lang="tr-TR" sz="1200" spc="33" dirty="0">
              <a:solidFill>
                <a:srgbClr val="878787"/>
              </a:solidFill>
              <a:latin typeface="Verdana"/>
              <a:cs typeface="Verdana"/>
            </a:endParaRPr>
          </a:p>
          <a:p>
            <a:pPr marL="350216" lvl="1" indent="-342900">
              <a:spcBef>
                <a:spcPts val="21"/>
              </a:spcBef>
              <a:buFont typeface="+mj-lt"/>
              <a:buAutoNum type="arabicPeriod"/>
              <a:tabLst>
                <a:tab pos="343862" algn="l"/>
                <a:tab pos="344247" algn="l"/>
              </a:tabLst>
            </a:pPr>
            <a:r>
              <a:rPr lang="tr-TR" sz="1600" dirty="0">
                <a:solidFill>
                  <a:srgbClr val="878787"/>
                </a:solidFill>
                <a:latin typeface="Verdana"/>
                <a:cs typeface="Verdana"/>
              </a:rPr>
              <a:t>Gıda, Denetim Çalışmaları, Yöresel Ürünler</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Gıda Üretim ve Satış İşletmelerinin Dağılımı</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Alo Gıda, İhracat ve Denetim</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Coğrafi İşaret</a:t>
            </a:r>
          </a:p>
          <a:p>
            <a:pPr marL="464516" lvl="2">
              <a:spcBef>
                <a:spcPts val="21"/>
              </a:spcBef>
              <a:tabLst>
                <a:tab pos="343862" algn="l"/>
                <a:tab pos="344247" algn="l"/>
              </a:tabLst>
            </a:pPr>
            <a:endParaRPr lang="tr-TR" sz="1200" dirty="0">
              <a:solidFill>
                <a:srgbClr val="878787"/>
              </a:solidFill>
              <a:latin typeface="Verdana"/>
              <a:cs typeface="Verdana"/>
            </a:endParaRPr>
          </a:p>
          <a:p>
            <a:pPr marL="350216" marR="616102" lvl="1" indent="-342900">
              <a:lnSpc>
                <a:spcPct val="101499"/>
              </a:lnSpc>
              <a:buFont typeface="+mj-lt"/>
              <a:buAutoNum type="arabicPeriod" startAt="4"/>
              <a:tabLst>
                <a:tab pos="343862" algn="l"/>
                <a:tab pos="344247" algn="l"/>
              </a:tabLst>
            </a:pPr>
            <a:r>
              <a:rPr lang="tr-TR" sz="1600" spc="69" dirty="0">
                <a:solidFill>
                  <a:srgbClr val="878787"/>
                </a:solidFill>
                <a:latin typeface="Verdana"/>
                <a:cs typeface="Verdana"/>
              </a:rPr>
              <a:t>Hayvansal Üretim</a:t>
            </a:r>
          </a:p>
          <a:p>
            <a:pPr marL="807416" marR="616102"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Hayvan Varlığı</a:t>
            </a:r>
          </a:p>
          <a:p>
            <a:pPr marL="807416" marR="616102"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Su Ürünleri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Hayvansal İşletme Sayısı</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Aşılama</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Hastalık Takibi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Hayvansal Üretim Desteklemeleri</a:t>
            </a:r>
          </a:p>
          <a:p>
            <a:pPr marL="807416" marR="616102" lvl="2" indent="-342900">
              <a:lnSpc>
                <a:spcPct val="101499"/>
              </a:lnSpc>
              <a:buFont typeface="Arial" panose="020B0604020202020204" pitchFamily="34" charset="0"/>
              <a:buChar char="•"/>
              <a:tabLst>
                <a:tab pos="343862" algn="l"/>
                <a:tab pos="344247" algn="l"/>
              </a:tabLst>
            </a:pPr>
            <a:endParaRPr lang="tr-TR" sz="1200" spc="70" dirty="0">
              <a:solidFill>
                <a:srgbClr val="878787"/>
              </a:solidFill>
              <a:latin typeface="Verdana"/>
              <a:cs typeface="Verdana"/>
            </a:endParaRPr>
          </a:p>
          <a:p>
            <a:pPr marL="464516" lvl="2">
              <a:spcBef>
                <a:spcPts val="21"/>
              </a:spcBef>
              <a:tabLst>
                <a:tab pos="343862" algn="l"/>
                <a:tab pos="344247" algn="l"/>
              </a:tabLst>
            </a:pPr>
            <a:endParaRPr sz="1200" dirty="0">
              <a:solidFill>
                <a:srgbClr val="878787"/>
              </a:solidFill>
              <a:latin typeface="Verdana"/>
              <a:cs typeface="Verdana"/>
            </a:endParaRPr>
          </a:p>
          <a:p>
            <a:pPr marL="7317" lvl="1">
              <a:spcBef>
                <a:spcPts val="21"/>
              </a:spcBef>
              <a:tabLst>
                <a:tab pos="364271" algn="l"/>
                <a:tab pos="364656" algn="l"/>
              </a:tabLst>
            </a:pPr>
            <a:endParaRPr lang="tr-TR" sz="1200" spc="-12" dirty="0">
              <a:solidFill>
                <a:srgbClr val="878787"/>
              </a:solidFill>
              <a:latin typeface="Verdana"/>
              <a:cs typeface="Verdana"/>
            </a:endParaRPr>
          </a:p>
          <a:p>
            <a:pPr marL="364271" lvl="1" indent="-356954">
              <a:spcBef>
                <a:spcPts val="21"/>
              </a:spcBef>
              <a:buAutoNum type="arabicPeriod"/>
              <a:tabLst>
                <a:tab pos="364271" algn="l"/>
                <a:tab pos="364656" algn="l"/>
              </a:tabLst>
            </a:pPr>
            <a:endParaRPr lang="tr-TR" sz="1200" spc="-12" dirty="0">
              <a:solidFill>
                <a:srgbClr val="878787"/>
              </a:solidFill>
              <a:latin typeface="Verdana"/>
              <a:cs typeface="Verdana"/>
            </a:endParaRPr>
          </a:p>
        </p:txBody>
      </p:sp>
      <p:sp>
        <p:nvSpPr>
          <p:cNvPr id="9" name="Dikdörtgen 8"/>
          <p:cNvSpPr/>
          <p:nvPr/>
        </p:nvSpPr>
        <p:spPr>
          <a:xfrm>
            <a:off x="6329065" y="826262"/>
            <a:ext cx="5937750" cy="4444422"/>
          </a:xfrm>
          <a:prstGeom prst="rect">
            <a:avLst/>
          </a:prstGeom>
        </p:spPr>
        <p:txBody>
          <a:bodyPr wrap="square">
            <a:spAutoFit/>
          </a:bodyPr>
          <a:lstStyle/>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Desteklemeler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Tarımsal Desteklemeler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DAP Destekleri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KKYDP Destekleri</a:t>
            </a:r>
          </a:p>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Faaliyetler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Eğitim Faaliyetleri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Yayım Projeleri</a:t>
            </a:r>
          </a:p>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Uygulanan Projeler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Genç Çiftçi </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Düve Yetiştirme Merkezi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Köyümde Yaşamak İçin Bir Sürü Nedenim Var Projesi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Damızlık Düve Alım Desteği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Hayvancılık İşletmeleri Yatırımlarının Desteklenmesi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Arıcılık Yatırımlarının Desteklenmesi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ETKİYAP</a:t>
            </a:r>
          </a:p>
          <a:p>
            <a:pPr marL="464516" marR="616102" lvl="2">
              <a:lnSpc>
                <a:spcPct val="101499"/>
              </a:lnSpc>
              <a:tabLst>
                <a:tab pos="343862" algn="l"/>
                <a:tab pos="344247" algn="l"/>
              </a:tabLst>
            </a:pPr>
            <a:endParaRPr lang="tr-TR" sz="1200" spc="70" dirty="0">
              <a:solidFill>
                <a:srgbClr val="878787"/>
              </a:solidFill>
              <a:latin typeface="Verdana"/>
              <a:cs typeface="Verdana"/>
            </a:endParaRPr>
          </a:p>
          <a:p>
            <a:pPr marL="350216" marR="616102" lvl="1" indent="-342900">
              <a:lnSpc>
                <a:spcPct val="101499"/>
              </a:lnSpc>
              <a:buFont typeface="+mj-lt"/>
              <a:buAutoNum type="arabicPeriod" startAt="9"/>
              <a:tabLst>
                <a:tab pos="343862" algn="l"/>
                <a:tab pos="344247" algn="l"/>
              </a:tabLst>
            </a:pPr>
            <a:r>
              <a:rPr lang="tr-TR" sz="1600" spc="70" dirty="0">
                <a:solidFill>
                  <a:srgbClr val="878787"/>
                </a:solidFill>
                <a:latin typeface="Verdana"/>
                <a:cs typeface="Verdana"/>
              </a:rPr>
              <a:t>Projeler</a:t>
            </a:r>
          </a:p>
          <a:p>
            <a:pPr marL="807416" marR="616102" lvl="2" indent="-342900">
              <a:lnSpc>
                <a:spcPct val="101499"/>
              </a:lnSpc>
              <a:buFont typeface="Arial" panose="020B0604020202020204" pitchFamily="34" charset="0"/>
              <a:buChar char="•"/>
              <a:tabLst>
                <a:tab pos="343862" algn="l"/>
                <a:tab pos="344247" algn="l"/>
              </a:tabLst>
            </a:pPr>
            <a:endParaRPr lang="tr-TR" sz="1200" spc="33" dirty="0">
              <a:solidFill>
                <a:srgbClr val="878787"/>
              </a:solidFill>
              <a:latin typeface="Verdana"/>
              <a:cs typeface="Verdana"/>
            </a:endParaRPr>
          </a:p>
          <a:p>
            <a:pPr marL="7316" marR="616102" lvl="1">
              <a:lnSpc>
                <a:spcPct val="101499"/>
              </a:lnSpc>
              <a:tabLst>
                <a:tab pos="343862" algn="l"/>
                <a:tab pos="344247" algn="l"/>
              </a:tabLst>
            </a:pPr>
            <a:endParaRPr lang="tr-TR" sz="1200" spc="69" dirty="0">
              <a:solidFill>
                <a:srgbClr val="878787"/>
              </a:solidFill>
              <a:latin typeface="Verdana"/>
              <a:cs typeface="Verdana"/>
            </a:endParaRPr>
          </a:p>
        </p:txBody>
      </p:sp>
    </p:spTree>
    <p:extLst>
      <p:ext uri="{BB962C8B-B14F-4D97-AF65-F5344CB8AC3E}">
        <p14:creationId xmlns:p14="http://schemas.microsoft.com/office/powerpoint/2010/main" val="89871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3 . 11</a:t>
            </a:r>
            <a:endParaRPr lang="tr-TR" sz="1182" dirty="0">
              <a:latin typeface="Verdana"/>
              <a:cs typeface="Verdana"/>
            </a:endParaRPr>
          </a:p>
        </p:txBody>
      </p:sp>
      <p:sp>
        <p:nvSpPr>
          <p:cNvPr id="8" name="Dikdörtgen 7"/>
          <p:cNvSpPr/>
          <p:nvPr/>
        </p:nvSpPr>
        <p:spPr>
          <a:xfrm>
            <a:off x="635383" y="2489951"/>
            <a:ext cx="6231409" cy="224676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rPr>
              <a:t>Tercan köylere hizmet götürme birliğince 20.02.2023 tarihinde “</a:t>
            </a:r>
            <a:r>
              <a:rPr lang="tr-TR" sz="2000" b="1" spc="69" dirty="0">
                <a:solidFill>
                  <a:srgbClr val="878787"/>
                </a:solidFill>
                <a:latin typeface="Verdana"/>
              </a:rPr>
              <a:t>Tercan Balı</a:t>
            </a:r>
            <a:r>
              <a:rPr lang="tr-TR" sz="2000" spc="69" dirty="0">
                <a:solidFill>
                  <a:srgbClr val="878787"/>
                </a:solidFill>
                <a:latin typeface="Verdana"/>
              </a:rPr>
              <a:t>” ibareli coğrafi işaret başvurusu menşe adı koruması talebiyle Türk Patent ve Marka Kurumuna yapılmıştır. Başvuru olumlu sonuçlanmış ve coğrafi işaret belgesi 21.11.2025 tarihinde tescil edilmiştir.</a:t>
            </a:r>
          </a:p>
        </p:txBody>
      </p:sp>
      <p:pic>
        <p:nvPicPr>
          <p:cNvPr id="9" name="Resim 8" descr="metin, ekran görüntüsü, yazı tipi, tasarım içeren bir resim&#10;&#10;Yapay zeka tarafından oluşturulan içerik yanlış olabilir.">
            <a:extLst>
              <a:ext uri="{FF2B5EF4-FFF2-40B4-BE49-F238E27FC236}">
                <a16:creationId xmlns:a16="http://schemas.microsoft.com/office/drawing/2014/main" id="{5AAD83D0-3D29-D848-B329-AC6C25EA5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61" y="916556"/>
            <a:ext cx="4150526" cy="5757956"/>
          </a:xfrm>
          <a:prstGeom prst="rect">
            <a:avLst/>
          </a:prstGeom>
        </p:spPr>
      </p:pic>
    </p:spTree>
    <p:extLst>
      <p:ext uri="{BB962C8B-B14F-4D97-AF65-F5344CB8AC3E}">
        <p14:creationId xmlns:p14="http://schemas.microsoft.com/office/powerpoint/2010/main" val="4292648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3 . 12</a:t>
            </a:r>
            <a:endParaRPr lang="tr-TR" sz="1182" dirty="0">
              <a:latin typeface="Verdana"/>
              <a:cs typeface="Verdana"/>
            </a:endParaRPr>
          </a:p>
        </p:txBody>
      </p:sp>
      <p:sp>
        <p:nvSpPr>
          <p:cNvPr id="8" name="Dikdörtgen 7"/>
          <p:cNvSpPr/>
          <p:nvPr/>
        </p:nvSpPr>
        <p:spPr>
          <a:xfrm>
            <a:off x="635383" y="2489951"/>
            <a:ext cx="6231409" cy="224676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rPr>
              <a:t>Kemaliye Belediyesi tarafından 26.01.2023 tarihinde “</a:t>
            </a:r>
            <a:r>
              <a:rPr lang="tr-TR" sz="2000" b="1" spc="69" dirty="0">
                <a:solidFill>
                  <a:srgbClr val="878787"/>
                </a:solidFill>
                <a:latin typeface="Verdana"/>
              </a:rPr>
              <a:t>Kemaliye Kuru Kaymağı</a:t>
            </a:r>
            <a:r>
              <a:rPr lang="tr-TR" sz="2000" spc="69" dirty="0">
                <a:solidFill>
                  <a:srgbClr val="878787"/>
                </a:solidFill>
                <a:latin typeface="Verdana"/>
              </a:rPr>
              <a:t>” ibareli coğrafi işaret başvurusu menşe adı koruması talebiyle Türk Patent ve Marka Kurumuna yapılmıştır. Başvuru olumlu sonuçlanmış ve coğrafi işaret belgesi 02.09.2025 tarihinde tescil edilmiştir.</a:t>
            </a:r>
          </a:p>
        </p:txBody>
      </p:sp>
      <p:pic>
        <p:nvPicPr>
          <p:cNvPr id="3" name="Resim 2" descr="metin, ekran görüntüsü, yazı tipi içeren bir resim&#10;&#10;Yapay zeka tarafından oluşturulan içerik yanlış olabilir.">
            <a:extLst>
              <a:ext uri="{FF2B5EF4-FFF2-40B4-BE49-F238E27FC236}">
                <a16:creationId xmlns:a16="http://schemas.microsoft.com/office/drawing/2014/main" id="{D2093D5D-1521-26A1-3E09-2D3662C1C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149" y="1241257"/>
            <a:ext cx="4302468" cy="5124200"/>
          </a:xfrm>
          <a:prstGeom prst="rect">
            <a:avLst/>
          </a:prstGeom>
        </p:spPr>
      </p:pic>
    </p:spTree>
    <p:extLst>
      <p:ext uri="{BB962C8B-B14F-4D97-AF65-F5344CB8AC3E}">
        <p14:creationId xmlns:p14="http://schemas.microsoft.com/office/powerpoint/2010/main" val="324544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metin, ekran görüntüsü, yazı tipi içeren bir resim&#10;&#10;Yapay zeka tarafından oluşturulan içerik yanlış olabilir.">
            <a:extLst>
              <a:ext uri="{FF2B5EF4-FFF2-40B4-BE49-F238E27FC236}">
                <a16:creationId xmlns:a16="http://schemas.microsoft.com/office/drawing/2014/main" id="{11D0327C-708C-3C4A-191E-44204F474CC2}"/>
              </a:ext>
            </a:extLst>
          </p:cNvPr>
          <p:cNvPicPr>
            <a:picLocks noChangeAspect="1"/>
          </p:cNvPicPr>
          <p:nvPr/>
        </p:nvPicPr>
        <p:blipFill>
          <a:blip r:embed="rId2">
            <a:extLst>
              <a:ext uri="{28A0092B-C50C-407E-A947-70E740481C1C}">
                <a14:useLocalDpi xmlns:a14="http://schemas.microsoft.com/office/drawing/2010/main" val="0"/>
              </a:ext>
            </a:extLst>
          </a:blip>
          <a:srcRect r="7654"/>
          <a:stretch/>
        </p:blipFill>
        <p:spPr>
          <a:xfrm>
            <a:off x="7254149" y="1241258"/>
            <a:ext cx="4439087" cy="5124199"/>
          </a:xfrm>
          <a:prstGeom prst="rect">
            <a:avLst/>
          </a:prstGeom>
        </p:spPr>
      </p:pic>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3 . 13</a:t>
            </a:r>
            <a:endParaRPr lang="tr-TR" sz="1182" dirty="0">
              <a:latin typeface="Verdana"/>
              <a:cs typeface="Verdana"/>
            </a:endParaRPr>
          </a:p>
        </p:txBody>
      </p:sp>
      <p:sp>
        <p:nvSpPr>
          <p:cNvPr id="8" name="Dikdörtgen 7"/>
          <p:cNvSpPr/>
          <p:nvPr/>
        </p:nvSpPr>
        <p:spPr>
          <a:xfrm>
            <a:off x="635383" y="2064419"/>
            <a:ext cx="6231409"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rPr>
              <a:t>Erzincan </a:t>
            </a:r>
            <a:r>
              <a:rPr lang="tr-TR" sz="2000" b="1" spc="69" dirty="0" err="1">
                <a:solidFill>
                  <a:srgbClr val="878787"/>
                </a:solidFill>
                <a:latin typeface="Verdana"/>
              </a:rPr>
              <a:t>Ekşisu</a:t>
            </a:r>
            <a:r>
              <a:rPr lang="tr-TR" sz="2000" b="1" spc="69" dirty="0">
                <a:solidFill>
                  <a:srgbClr val="878787"/>
                </a:solidFill>
                <a:latin typeface="Verdana"/>
              </a:rPr>
              <a:t> Doğal Maden Suyu</a:t>
            </a:r>
            <a:r>
              <a:rPr lang="tr-TR" sz="2000" spc="69" dirty="0">
                <a:solidFill>
                  <a:srgbClr val="878787"/>
                </a:solidFill>
                <a:latin typeface="Verdana"/>
              </a:rPr>
              <a:t>;</a:t>
            </a:r>
            <a:r>
              <a:rPr lang="tr-TR" sz="2000" b="1" spc="69" dirty="0">
                <a:solidFill>
                  <a:srgbClr val="878787"/>
                </a:solidFill>
                <a:latin typeface="Verdana"/>
              </a:rPr>
              <a:t> </a:t>
            </a:r>
            <a:r>
              <a:rPr lang="tr-TR" sz="2000" spc="69" dirty="0">
                <a:solidFill>
                  <a:srgbClr val="878787"/>
                </a:solidFill>
                <a:latin typeface="Verdana"/>
              </a:rPr>
              <a:t>Erzincan ili Merkez ilçesine 11 km uzaklıktaki </a:t>
            </a:r>
            <a:r>
              <a:rPr lang="tr-TR" sz="2000" spc="69" dirty="0" err="1">
                <a:solidFill>
                  <a:srgbClr val="878787"/>
                </a:solidFill>
                <a:latin typeface="Verdana"/>
              </a:rPr>
              <a:t>Ekşisu</a:t>
            </a:r>
            <a:r>
              <a:rPr lang="tr-TR" sz="2000" spc="69" dirty="0">
                <a:solidFill>
                  <a:srgbClr val="878787"/>
                </a:solidFill>
                <a:latin typeface="Verdana"/>
              </a:rPr>
              <a:t> mevkiinde çıkan ve kaynak debisi 1-10 </a:t>
            </a:r>
            <a:r>
              <a:rPr lang="tr-TR" sz="2000" spc="69" dirty="0" err="1">
                <a:solidFill>
                  <a:srgbClr val="878787"/>
                </a:solidFill>
                <a:latin typeface="Verdana"/>
              </a:rPr>
              <a:t>lt</a:t>
            </a:r>
            <a:r>
              <a:rPr lang="tr-TR" sz="2000" spc="69" dirty="0">
                <a:solidFill>
                  <a:srgbClr val="878787"/>
                </a:solidFill>
                <a:latin typeface="Verdana"/>
              </a:rPr>
              <a:t>/s ile 10-15 °C sıcaklığına sahip kaynak suyundan elde edilen doğal bir maden suyudur. Yer altından çıkan soğuk sulara içmece, madensuyu, ekşi su, acı su gibi isimler verilir. Erzincan ilinin </a:t>
            </a:r>
            <a:r>
              <a:rPr lang="tr-TR" sz="2000" spc="69" dirty="0" err="1">
                <a:solidFill>
                  <a:srgbClr val="878787"/>
                </a:solidFill>
                <a:latin typeface="Verdana"/>
              </a:rPr>
              <a:t>Ekşisu</a:t>
            </a:r>
            <a:r>
              <a:rPr lang="tr-TR" sz="2000" spc="69" dirty="0">
                <a:solidFill>
                  <a:srgbClr val="878787"/>
                </a:solidFill>
                <a:latin typeface="Verdana"/>
              </a:rPr>
              <a:t> ilçesi de ismini coğrafi sınırdaki su kaynağından almıştır. </a:t>
            </a:r>
          </a:p>
        </p:txBody>
      </p:sp>
    </p:spTree>
    <p:extLst>
      <p:ext uri="{BB962C8B-B14F-4D97-AF65-F5344CB8AC3E}">
        <p14:creationId xmlns:p14="http://schemas.microsoft.com/office/powerpoint/2010/main" val="53022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yazı tipi içeren bir resim&#10;&#10;Yapay zeka tarafından oluşturulan içerik yanlış olabilir.">
            <a:extLst>
              <a:ext uri="{FF2B5EF4-FFF2-40B4-BE49-F238E27FC236}">
                <a16:creationId xmlns:a16="http://schemas.microsoft.com/office/drawing/2014/main" id="{C79D2763-8E23-9ACC-F5C2-C0BF1954D5E3}"/>
              </a:ext>
            </a:extLst>
          </p:cNvPr>
          <p:cNvPicPr>
            <a:picLocks noChangeAspect="1"/>
          </p:cNvPicPr>
          <p:nvPr/>
        </p:nvPicPr>
        <p:blipFill>
          <a:blip r:embed="rId2">
            <a:extLst>
              <a:ext uri="{28A0092B-C50C-407E-A947-70E740481C1C}">
                <a14:useLocalDpi xmlns:a14="http://schemas.microsoft.com/office/drawing/2010/main" val="0"/>
              </a:ext>
            </a:extLst>
          </a:blip>
          <a:srcRect r="5199"/>
          <a:stretch/>
        </p:blipFill>
        <p:spPr>
          <a:xfrm>
            <a:off x="7249958" y="1277985"/>
            <a:ext cx="4544237" cy="4996552"/>
          </a:xfrm>
          <a:prstGeom prst="rect">
            <a:avLst/>
          </a:prstGeom>
        </p:spPr>
      </p:pic>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3 . 13</a:t>
            </a:r>
            <a:endParaRPr lang="tr-TR" sz="1182" dirty="0">
              <a:latin typeface="Verdana"/>
              <a:cs typeface="Verdana"/>
            </a:endParaRPr>
          </a:p>
        </p:txBody>
      </p:sp>
      <p:sp>
        <p:nvSpPr>
          <p:cNvPr id="8" name="Dikdörtgen 7"/>
          <p:cNvSpPr/>
          <p:nvPr/>
        </p:nvSpPr>
        <p:spPr>
          <a:xfrm>
            <a:off x="635383" y="2345100"/>
            <a:ext cx="6231409" cy="286232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rPr>
              <a:t>Erzincan Sütlacı</a:t>
            </a:r>
            <a:r>
              <a:rPr lang="tr-TR" sz="2000" spc="69" dirty="0">
                <a:solidFill>
                  <a:srgbClr val="878787"/>
                </a:solidFill>
                <a:latin typeface="Verdana"/>
              </a:rPr>
              <a:t>; fırında pişirilen sütlaç ve kesme kadayıf tatlısının bir arada kullanılmasıyla hazırlanan Erzincan iline özgü sütlü bir tatlıdır. Hazırlanan sütlacın üzerine kesme kadayıf tatlısı konularak servisi yapılır.</a:t>
            </a:r>
          </a:p>
          <a:p>
            <a:pPr algn="just"/>
            <a:r>
              <a:rPr lang="tr-TR" sz="2000" spc="69" dirty="0">
                <a:solidFill>
                  <a:srgbClr val="878787"/>
                </a:solidFill>
                <a:latin typeface="Verdana"/>
              </a:rPr>
              <a:t>Ürünün tarihçesinde; halk arasında yaygın olarak tüketilmesi ile alışılagelmiş adıyla Erzincan Sütlacı olarak bilinir. </a:t>
            </a:r>
          </a:p>
        </p:txBody>
      </p:sp>
    </p:spTree>
    <p:extLst>
      <p:ext uri="{BB962C8B-B14F-4D97-AF65-F5344CB8AC3E}">
        <p14:creationId xmlns:p14="http://schemas.microsoft.com/office/powerpoint/2010/main" val="202428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3 . 14</a:t>
            </a:r>
            <a:endParaRPr lang="tr-TR" sz="1182" dirty="0">
              <a:latin typeface="Verdana"/>
              <a:cs typeface="Verdana"/>
            </a:endParaRPr>
          </a:p>
        </p:txBody>
      </p:sp>
      <p:sp>
        <p:nvSpPr>
          <p:cNvPr id="8" name="Dikdörtgen 7"/>
          <p:cNvSpPr/>
          <p:nvPr/>
        </p:nvSpPr>
        <p:spPr>
          <a:xfrm>
            <a:off x="535737" y="1916159"/>
            <a:ext cx="11162350"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İl Tarım ve Orman Müdürlüğümüz ve İl Gıda Kontrol Laboratuvarınca 17 yöresel ürün için tescil başvurusu yapılmıştır 17 ürün için çalışmalar devam etmektedir.</a:t>
            </a:r>
          </a:p>
        </p:txBody>
      </p:sp>
      <p:sp>
        <p:nvSpPr>
          <p:cNvPr id="9" name="Dikdörtgen 8"/>
          <p:cNvSpPr/>
          <p:nvPr/>
        </p:nvSpPr>
        <p:spPr>
          <a:xfrm>
            <a:off x="535736" y="3314700"/>
            <a:ext cx="11162351" cy="304698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numCol="3">
            <a:spAutoFit/>
          </a:bodyPr>
          <a:lstStyle/>
          <a:p>
            <a:pPr algn="just"/>
            <a:r>
              <a:rPr lang="tr-TR" sz="1600" b="1" spc="69" dirty="0">
                <a:solidFill>
                  <a:srgbClr val="FF0000"/>
                </a:solidFill>
                <a:latin typeface="Verdana"/>
                <a:cs typeface="Verdana"/>
              </a:rPr>
              <a:t>Erzincan Tandır Ekmeği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Kemaliye Dut Pekmezi/Eğin Dut Pekmezi</a:t>
            </a:r>
          </a:p>
          <a:p>
            <a:pPr algn="just"/>
            <a:r>
              <a:rPr lang="tr-TR" sz="1600" b="1" spc="69" dirty="0">
                <a:solidFill>
                  <a:srgbClr val="FF0000"/>
                </a:solidFill>
                <a:latin typeface="Verdana"/>
                <a:cs typeface="Verdana"/>
              </a:rPr>
              <a:t>Erzincan Geven Balı</a:t>
            </a:r>
          </a:p>
          <a:p>
            <a:pPr algn="just"/>
            <a:r>
              <a:rPr lang="tr-TR" sz="1600" b="1" spc="69" dirty="0">
                <a:solidFill>
                  <a:srgbClr val="FF0000"/>
                </a:solidFill>
                <a:latin typeface="Verdana"/>
                <a:cs typeface="Verdana"/>
              </a:rPr>
              <a:t>Erzincan Tandır Lavaşı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Babukko</a:t>
            </a:r>
            <a:r>
              <a:rPr lang="tr-TR" sz="1600" b="1" spc="69" dirty="0">
                <a:solidFill>
                  <a:srgbClr val="FF0000"/>
                </a:solidFill>
                <a:latin typeface="Verdana"/>
                <a:cs typeface="Verdana"/>
              </a:rPr>
              <a:t> Yemeği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Yaprak Döneri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Tandır Ketesi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Kasefe</a:t>
            </a:r>
            <a:r>
              <a:rPr lang="tr-TR" sz="1600" b="1" spc="69" dirty="0">
                <a:solidFill>
                  <a:srgbClr val="FF0000"/>
                </a:solidFill>
                <a:latin typeface="Verdana"/>
                <a:cs typeface="Verdana"/>
              </a:rPr>
              <a:t> Tatlısı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Lüle Baklavası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Tava Leblebisi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Sakı Elması                     </a:t>
            </a:r>
            <a:r>
              <a:rPr lang="tr-TR" sz="1600" spc="69" dirty="0">
                <a:solidFill>
                  <a:srgbClr val="FF0000"/>
                </a:solidFill>
                <a:latin typeface="Verdana"/>
                <a:cs typeface="Verdana"/>
              </a:rPr>
              <a:t>                       </a:t>
            </a:r>
          </a:p>
          <a:p>
            <a:r>
              <a:rPr lang="tr-TR" sz="1600" b="1" spc="69" dirty="0">
                <a:solidFill>
                  <a:srgbClr val="FF0000"/>
                </a:solidFill>
                <a:latin typeface="Verdana"/>
                <a:cs typeface="Verdana"/>
              </a:rPr>
              <a:t>Erzincan Kemah Cevizi       </a:t>
            </a:r>
          </a:p>
          <a:p>
            <a:r>
              <a:rPr lang="tr-TR" sz="1600" b="1" spc="69" dirty="0" err="1">
                <a:solidFill>
                  <a:srgbClr val="FF0000"/>
                </a:solidFill>
                <a:latin typeface="Verdana"/>
                <a:cs typeface="Verdana"/>
              </a:rPr>
              <a:t>Çermail</a:t>
            </a:r>
            <a:r>
              <a:rPr lang="tr-TR" sz="1600" b="1" spc="69" dirty="0">
                <a:solidFill>
                  <a:srgbClr val="FF0000"/>
                </a:solidFill>
                <a:latin typeface="Verdana"/>
                <a:cs typeface="Verdana"/>
              </a:rPr>
              <a:t> Armudu                  </a:t>
            </a:r>
          </a:p>
          <a:p>
            <a:r>
              <a:rPr lang="tr-TR" sz="1600" b="1" spc="69" dirty="0">
                <a:solidFill>
                  <a:srgbClr val="FF0000"/>
                </a:solidFill>
                <a:latin typeface="Verdana"/>
                <a:cs typeface="Verdana"/>
              </a:rPr>
              <a:t>Kemaliye </a:t>
            </a:r>
            <a:r>
              <a:rPr lang="tr-TR" sz="1600" b="1" spc="69" dirty="0" err="1">
                <a:solidFill>
                  <a:srgbClr val="FF0000"/>
                </a:solidFill>
                <a:latin typeface="Verdana"/>
                <a:cs typeface="Verdana"/>
              </a:rPr>
              <a:t>Badiş</a:t>
            </a:r>
            <a:r>
              <a:rPr lang="tr-TR" sz="1600" b="1" spc="69" dirty="0">
                <a:solidFill>
                  <a:srgbClr val="FF0000"/>
                </a:solidFill>
                <a:latin typeface="Verdana"/>
                <a:cs typeface="Verdana"/>
              </a:rPr>
              <a:t> Çorbası      </a:t>
            </a:r>
          </a:p>
          <a:p>
            <a:r>
              <a:rPr lang="tr-TR" sz="1600" b="1" spc="69" dirty="0">
                <a:solidFill>
                  <a:srgbClr val="FF0000"/>
                </a:solidFill>
                <a:latin typeface="Verdana"/>
                <a:cs typeface="Verdana"/>
              </a:rPr>
              <a:t>Erzincan Yaprak Sarması     </a:t>
            </a:r>
          </a:p>
          <a:p>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Eşgilisi</a:t>
            </a:r>
            <a:r>
              <a:rPr lang="tr-TR" sz="1600" b="1" spc="69" dirty="0">
                <a:solidFill>
                  <a:srgbClr val="FF0000"/>
                </a:solidFill>
                <a:latin typeface="Verdana"/>
                <a:cs typeface="Verdana"/>
              </a:rPr>
              <a:t>                  </a:t>
            </a:r>
          </a:p>
          <a:p>
            <a:r>
              <a:rPr lang="tr-TR" sz="1600" b="1" spc="69" dirty="0">
                <a:solidFill>
                  <a:srgbClr val="FF0000"/>
                </a:solidFill>
                <a:latin typeface="Verdana"/>
                <a:cs typeface="Verdana"/>
              </a:rPr>
              <a:t>Erzincan Lokumu</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spc="69" dirty="0">
                <a:solidFill>
                  <a:srgbClr val="878787"/>
                </a:solidFill>
                <a:latin typeface="Verdana"/>
              </a:rPr>
              <a:t>Erzincan Kemaliye Kavurması       </a:t>
            </a:r>
          </a:p>
          <a:p>
            <a:pPr algn="just"/>
            <a:r>
              <a:rPr lang="tr-TR" sz="1600" spc="69" dirty="0">
                <a:solidFill>
                  <a:srgbClr val="878787"/>
                </a:solidFill>
                <a:latin typeface="Verdana"/>
              </a:rPr>
              <a:t>Eğin Ekmeği                        </a:t>
            </a:r>
          </a:p>
          <a:p>
            <a:pPr algn="just"/>
            <a:r>
              <a:rPr lang="tr-TR" sz="1600" spc="69" dirty="0">
                <a:solidFill>
                  <a:srgbClr val="878787"/>
                </a:solidFill>
                <a:latin typeface="Verdana"/>
              </a:rPr>
              <a:t>Kuşburnu </a:t>
            </a:r>
            <a:r>
              <a:rPr lang="tr-TR" sz="1600" spc="69" dirty="0" err="1">
                <a:solidFill>
                  <a:srgbClr val="878787"/>
                </a:solidFill>
                <a:latin typeface="Verdana"/>
              </a:rPr>
              <a:t>Goravası</a:t>
            </a:r>
            <a:r>
              <a:rPr lang="tr-TR" sz="1600" b="1" spc="69" dirty="0">
                <a:solidFill>
                  <a:schemeClr val="tx1"/>
                </a:solidFill>
                <a:latin typeface="Verdana"/>
                <a:cs typeface="Verdana"/>
              </a:rPr>
              <a:t>             </a:t>
            </a:r>
          </a:p>
          <a:p>
            <a:pPr algn="just"/>
            <a:r>
              <a:rPr lang="tr-TR" sz="1600" spc="69" dirty="0">
                <a:solidFill>
                  <a:srgbClr val="878787"/>
                </a:solidFill>
                <a:latin typeface="Verdana"/>
                <a:cs typeface="Verdana"/>
              </a:rPr>
              <a:t>Çemiç</a:t>
            </a:r>
          </a:p>
          <a:p>
            <a:r>
              <a:rPr lang="tr-TR" sz="1600" spc="69" dirty="0">
                <a:solidFill>
                  <a:srgbClr val="878787"/>
                </a:solidFill>
                <a:latin typeface="Verdana"/>
                <a:cs typeface="Verdana"/>
              </a:rPr>
              <a:t>Armut Kurusu</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Gendime</a:t>
            </a:r>
            <a:r>
              <a:rPr lang="tr-TR" sz="1600" spc="69" dirty="0">
                <a:solidFill>
                  <a:srgbClr val="878787"/>
                </a:solidFill>
                <a:latin typeface="Verdana"/>
                <a:cs typeface="Verdana"/>
              </a:rPr>
              <a:t> Çorbası</a:t>
            </a:r>
          </a:p>
          <a:p>
            <a:pPr algn="just"/>
            <a:r>
              <a:rPr lang="tr-TR" sz="1600" spc="69" dirty="0">
                <a:solidFill>
                  <a:srgbClr val="878787"/>
                </a:solidFill>
                <a:latin typeface="Verdana"/>
                <a:cs typeface="Verdana"/>
              </a:rPr>
              <a:t>Kemaliye Halısı</a:t>
            </a:r>
          </a:p>
          <a:p>
            <a:r>
              <a:rPr lang="tr-TR" sz="1600" spc="69" dirty="0">
                <a:solidFill>
                  <a:srgbClr val="878787"/>
                </a:solidFill>
                <a:latin typeface="Verdana"/>
                <a:cs typeface="Verdana"/>
              </a:rPr>
              <a:t>Elma Kurusu</a:t>
            </a:r>
          </a:p>
          <a:p>
            <a:pPr algn="just"/>
            <a:r>
              <a:rPr lang="tr-TR" sz="1600" spc="69" dirty="0">
                <a:solidFill>
                  <a:srgbClr val="878787"/>
                </a:solidFill>
                <a:latin typeface="Verdana"/>
                <a:cs typeface="Verdana"/>
              </a:rPr>
              <a:t>Refahiye Keşi</a:t>
            </a:r>
          </a:p>
          <a:p>
            <a:pPr algn="just"/>
            <a:r>
              <a:rPr lang="tr-TR" sz="1600" spc="69" dirty="0">
                <a:solidFill>
                  <a:srgbClr val="878787"/>
                </a:solidFill>
                <a:latin typeface="Verdana"/>
                <a:cs typeface="Verdana"/>
              </a:rPr>
              <a:t>Erik Kurusu </a:t>
            </a:r>
          </a:p>
          <a:p>
            <a:pPr algn="just"/>
            <a:r>
              <a:rPr lang="tr-TR" sz="1600" spc="69" dirty="0">
                <a:solidFill>
                  <a:srgbClr val="878787"/>
                </a:solidFill>
                <a:latin typeface="Verdana"/>
                <a:cs typeface="Verdana"/>
              </a:rPr>
              <a:t>Kaygana (Hamur İşi)</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Kırdo</a:t>
            </a:r>
            <a:r>
              <a:rPr lang="tr-TR" sz="1600" spc="69" dirty="0">
                <a:solidFill>
                  <a:srgbClr val="878787"/>
                </a:solidFill>
                <a:latin typeface="Verdana"/>
                <a:cs typeface="Verdana"/>
              </a:rPr>
              <a:t> Çorbası            </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Kahküllü</a:t>
            </a:r>
            <a:r>
              <a:rPr lang="tr-TR" sz="1600" spc="69" dirty="0">
                <a:solidFill>
                  <a:srgbClr val="878787"/>
                </a:solidFill>
                <a:latin typeface="Verdana"/>
                <a:cs typeface="Verdana"/>
              </a:rPr>
              <a:t> Pilavı          </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Siron</a:t>
            </a:r>
            <a:endParaRPr lang="tr-TR" sz="1600" spc="69" dirty="0">
              <a:solidFill>
                <a:srgbClr val="878787"/>
              </a:solidFill>
              <a:latin typeface="Verdana"/>
              <a:cs typeface="Verdana"/>
            </a:endParaRP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Çiğitli</a:t>
            </a:r>
            <a:r>
              <a:rPr lang="tr-TR" sz="1600" spc="69" dirty="0">
                <a:solidFill>
                  <a:srgbClr val="878787"/>
                </a:solidFill>
                <a:latin typeface="Verdana"/>
                <a:cs typeface="Verdana"/>
              </a:rPr>
              <a:t> Pestili</a:t>
            </a:r>
          </a:p>
          <a:p>
            <a:pPr algn="just"/>
            <a:r>
              <a:rPr lang="tr-TR" sz="1600" spc="69" dirty="0">
                <a:solidFill>
                  <a:srgbClr val="878787"/>
                </a:solidFill>
                <a:latin typeface="Verdana"/>
                <a:cs typeface="Verdana"/>
              </a:rPr>
              <a:t>Kesmece</a:t>
            </a:r>
          </a:p>
          <a:p>
            <a:pPr algn="just"/>
            <a:r>
              <a:rPr lang="tr-TR" sz="1600" spc="69" dirty="0">
                <a:solidFill>
                  <a:srgbClr val="878787"/>
                </a:solidFill>
                <a:latin typeface="Verdana"/>
                <a:cs typeface="Verdana"/>
              </a:rPr>
              <a:t>Erzincan Yerli Domatesi</a:t>
            </a:r>
          </a:p>
        </p:txBody>
      </p:sp>
    </p:spTree>
    <p:extLst>
      <p:ext uri="{BB962C8B-B14F-4D97-AF65-F5344CB8AC3E}">
        <p14:creationId xmlns:p14="http://schemas.microsoft.com/office/powerpoint/2010/main" val="587292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7701" y="34041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4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HAYVANSAL ÜRETİM</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6955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extLst>
              <p:ext uri="{D42A27DB-BD31-4B8C-83A1-F6EECF244321}">
                <p14:modId xmlns:p14="http://schemas.microsoft.com/office/powerpoint/2010/main" val="1899870612"/>
              </p:ext>
            </p:extLst>
          </p:nvPr>
        </p:nvGraphicFramePr>
        <p:xfrm>
          <a:off x="635382" y="1117600"/>
          <a:ext cx="10947017" cy="5140178"/>
        </p:xfrm>
        <a:graphic>
          <a:graphicData uri="http://schemas.openxmlformats.org/drawingml/2006/table">
            <a:tbl>
              <a:tblPr firstRow="1" firstCol="1" bandRow="1"/>
              <a:tblGrid>
                <a:gridCol w="6565518">
                  <a:extLst>
                    <a:ext uri="{9D8B030D-6E8A-4147-A177-3AD203B41FA5}">
                      <a16:colId xmlns:a16="http://schemas.microsoft.com/office/drawing/2014/main" val="958057532"/>
                    </a:ext>
                  </a:extLst>
                </a:gridCol>
                <a:gridCol w="4381499">
                  <a:extLst>
                    <a:ext uri="{9D8B030D-6E8A-4147-A177-3AD203B41FA5}">
                      <a16:colId xmlns:a16="http://schemas.microsoft.com/office/drawing/2014/main" val="164666096"/>
                    </a:ext>
                  </a:extLst>
                </a:gridCol>
              </a:tblGrid>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İl Geneli</a:t>
                      </a:r>
                    </a:p>
                  </a:txBody>
                  <a:tcPr marL="5219" marR="5219" marT="5219"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 Miktarı</a:t>
                      </a:r>
                    </a:p>
                  </a:txBody>
                  <a:tcPr marL="5219" marR="5219" marT="5219"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30805650"/>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Büyükbaş Hayvan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122.370</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9787379"/>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Küçükbaş Hayvan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773.493</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581550"/>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Arılı Kovan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106.635</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7539270"/>
                  </a:ext>
                </a:extLst>
              </a:tr>
              <a:tr h="9132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Yumurtacı Tavuk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460.688</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87864457"/>
                  </a:ext>
                </a:extLst>
              </a:tr>
              <a:tr h="10253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Etçi Tavuk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576.290</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755568"/>
                  </a:ext>
                </a:extLst>
              </a:tr>
            </a:tbl>
          </a:graphicData>
        </a:graphic>
      </p:graphicFrame>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a:spcBef>
                <a:spcPts val="76"/>
              </a:spcBef>
            </a:pPr>
            <a:r>
              <a:rPr lang="tr-TR" sz="1100" spc="70" dirty="0">
                <a:solidFill>
                  <a:srgbClr val="878787"/>
                </a:solidFill>
                <a:latin typeface="Verdana"/>
                <a:cs typeface="Verdana"/>
              </a:rPr>
              <a:t>HAYVAN VARLIĞI</a:t>
            </a:r>
          </a:p>
        </p:txBody>
      </p:sp>
      <p:sp>
        <p:nvSpPr>
          <p:cNvPr id="19"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lang="tr-TR" sz="1182" spc="-261" dirty="0">
                <a:solidFill>
                  <a:srgbClr val="DC0C18"/>
                </a:solidFill>
                <a:latin typeface="Verdana"/>
                <a:cs typeface="Verdana"/>
              </a:rPr>
              <a:t>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4221066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5"/>
          <p:cNvGraphicFramePr>
            <a:graphicFrameLocks noGrp="1"/>
          </p:cNvGraphicFramePr>
          <p:nvPr>
            <p:extLst>
              <p:ext uri="{D42A27DB-BD31-4B8C-83A1-F6EECF244321}">
                <p14:modId xmlns:p14="http://schemas.microsoft.com/office/powerpoint/2010/main" val="1021625675"/>
              </p:ext>
            </p:extLst>
          </p:nvPr>
        </p:nvGraphicFramePr>
        <p:xfrm>
          <a:off x="635383" y="2273427"/>
          <a:ext cx="10872344" cy="2054107"/>
        </p:xfrm>
        <a:graphic>
          <a:graphicData uri="http://schemas.openxmlformats.org/drawingml/2006/table">
            <a:tbl>
              <a:tblPr firstRow="1" bandRow="1"/>
              <a:tblGrid>
                <a:gridCol w="3333113">
                  <a:extLst>
                    <a:ext uri="{9D8B030D-6E8A-4147-A177-3AD203B41FA5}">
                      <a16:colId xmlns:a16="http://schemas.microsoft.com/office/drawing/2014/main" val="20000"/>
                    </a:ext>
                  </a:extLst>
                </a:gridCol>
                <a:gridCol w="3415659">
                  <a:extLst>
                    <a:ext uri="{9D8B030D-6E8A-4147-A177-3AD203B41FA5}">
                      <a16:colId xmlns:a16="http://schemas.microsoft.com/office/drawing/2014/main" val="20001"/>
                    </a:ext>
                  </a:extLst>
                </a:gridCol>
                <a:gridCol w="4123572">
                  <a:extLst>
                    <a:ext uri="{9D8B030D-6E8A-4147-A177-3AD203B41FA5}">
                      <a16:colId xmlns:a16="http://schemas.microsoft.com/office/drawing/2014/main" val="4008237889"/>
                    </a:ext>
                  </a:extLst>
                </a:gridCol>
              </a:tblGrid>
              <a:tr h="10031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Su Ürünleri Üretim Tesisi Sayısı</a:t>
                      </a:r>
                    </a:p>
                  </a:txBody>
                  <a:tcPr marL="68580" marR="68580" marT="0"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Balık Üretim Kapasitesi </a:t>
                      </a:r>
                    </a:p>
                  </a:txBody>
                  <a:tcPr marL="68580" marR="68580" marT="0" marB="0" anchor="ctr">
                    <a:lnL>
                      <a:noFill/>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Yavru Üretimi</a:t>
                      </a:r>
                    </a:p>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Kapasitesi</a:t>
                      </a:r>
                    </a:p>
                  </a:txBody>
                  <a:tcPr marL="68580" marR="68580" marT="0" marB="0" anchor="ctr">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105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3.132</a:t>
                      </a:r>
                      <a:r>
                        <a:rPr lang="tr-TR" sz="2000" b="0" kern="1200" spc="-75" baseline="0" dirty="0">
                          <a:solidFill>
                            <a:schemeClr val="tx1"/>
                          </a:solidFill>
                          <a:latin typeface="Verdana" panose="020B0604030504040204" pitchFamily="34" charset="0"/>
                          <a:ea typeface="Verdana" panose="020B0604030504040204" pitchFamily="34" charset="0"/>
                          <a:cs typeface="Trebuchet MS"/>
                        </a:rPr>
                        <a:t> </a:t>
                      </a:r>
                      <a:r>
                        <a:rPr lang="tr-TR" sz="2000" b="0" kern="1200" spc="-75" dirty="0">
                          <a:solidFill>
                            <a:schemeClr val="tx1"/>
                          </a:solidFill>
                          <a:latin typeface="Verdana" panose="020B0604030504040204" pitchFamily="34" charset="0"/>
                          <a:ea typeface="Verdana" panose="020B0604030504040204" pitchFamily="34" charset="0"/>
                          <a:cs typeface="Trebuchet MS"/>
                        </a:rPr>
                        <a:t>ton/yıl</a:t>
                      </a:r>
                    </a:p>
                    <a:p>
                      <a:pPr marL="0" algn="ctr" defTabSz="914400" rtl="0" eaLnBrk="1" fontAlgn="ctr" latinLnBrk="0" hangingPunct="1">
                        <a:lnSpc>
                          <a:spcPct val="115000"/>
                        </a:lnSpc>
                        <a:spcAft>
                          <a:spcPts val="0"/>
                        </a:spcAft>
                      </a:pPr>
                      <a:r>
                        <a:rPr lang="tr-TR" sz="1600" b="0" kern="1200" spc="-75" dirty="0">
                          <a:solidFill>
                            <a:schemeClr val="tx1"/>
                          </a:solidFill>
                          <a:latin typeface="Verdana" panose="020B0604030504040204" pitchFamily="34" charset="0"/>
                          <a:ea typeface="Verdana" panose="020B0604030504040204" pitchFamily="34" charset="0"/>
                          <a:cs typeface="Trebuchet MS"/>
                        </a:rPr>
                        <a:t>(Beklenilen)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55.150.000 adet/yıl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a:spcBef>
                <a:spcPts val="76"/>
              </a:spcBef>
            </a:pPr>
            <a:r>
              <a:rPr lang="tr-TR" sz="1100" spc="70" dirty="0">
                <a:solidFill>
                  <a:srgbClr val="878787"/>
                </a:solidFill>
                <a:latin typeface="Verdana"/>
                <a:cs typeface="Verdana"/>
              </a:rPr>
              <a:t>SU ÜRÜNLERİ</a:t>
            </a:r>
          </a:p>
        </p:txBody>
      </p:sp>
      <p:sp>
        <p:nvSpPr>
          <p:cNvPr id="19"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lang="tr-TR" sz="1182" spc="-261" dirty="0">
                <a:solidFill>
                  <a:srgbClr val="DC0C18"/>
                </a:solidFill>
                <a:latin typeface="Verdana"/>
                <a:cs typeface="Verdana"/>
              </a:rPr>
              <a:t>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811572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HAYVANSAL İŞLETME SAYISI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3347316087"/>
              </p:ext>
            </p:extLst>
          </p:nvPr>
        </p:nvGraphicFramePr>
        <p:xfrm>
          <a:off x="3412748" y="5398631"/>
          <a:ext cx="5366497" cy="1143000"/>
        </p:xfrm>
        <a:graphic>
          <a:graphicData uri="http://schemas.openxmlformats.org/drawingml/2006/table">
            <a:tbl>
              <a:tblPr firstRow="1" firstCol="1" bandRow="1"/>
              <a:tblGrid>
                <a:gridCol w="5366497">
                  <a:extLst>
                    <a:ext uri="{9D8B030D-6E8A-4147-A177-3AD203B41FA5}">
                      <a16:colId xmlns:a16="http://schemas.microsoft.com/office/drawing/2014/main" val="270612615"/>
                    </a:ext>
                  </a:extLst>
                </a:gridCol>
              </a:tblGrid>
              <a:tr h="6143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 İşletme Sayısı</a:t>
                      </a: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23838697"/>
                  </a:ext>
                </a:extLst>
              </a:tr>
              <a:tr h="528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8.681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3626774"/>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808326957"/>
              </p:ext>
            </p:extLst>
          </p:nvPr>
        </p:nvGraphicFramePr>
        <p:xfrm>
          <a:off x="393697" y="1011472"/>
          <a:ext cx="11404600" cy="4313004"/>
        </p:xfrm>
        <a:graphic>
          <a:graphicData uri="http://schemas.openxmlformats.org/drawingml/2006/table">
            <a:tbl>
              <a:tblPr/>
              <a:tblGrid>
                <a:gridCol w="927102">
                  <a:extLst>
                    <a:ext uri="{9D8B030D-6E8A-4147-A177-3AD203B41FA5}">
                      <a16:colId xmlns:a16="http://schemas.microsoft.com/office/drawing/2014/main" val="874653539"/>
                    </a:ext>
                  </a:extLst>
                </a:gridCol>
                <a:gridCol w="1104900">
                  <a:extLst>
                    <a:ext uri="{9D8B030D-6E8A-4147-A177-3AD203B41FA5}">
                      <a16:colId xmlns:a16="http://schemas.microsoft.com/office/drawing/2014/main" val="2694175617"/>
                    </a:ext>
                  </a:extLst>
                </a:gridCol>
                <a:gridCol w="1143000">
                  <a:extLst>
                    <a:ext uri="{9D8B030D-6E8A-4147-A177-3AD203B41FA5}">
                      <a16:colId xmlns:a16="http://schemas.microsoft.com/office/drawing/2014/main" val="2789021335"/>
                    </a:ext>
                  </a:extLst>
                </a:gridCol>
                <a:gridCol w="1346200">
                  <a:extLst>
                    <a:ext uri="{9D8B030D-6E8A-4147-A177-3AD203B41FA5}">
                      <a16:colId xmlns:a16="http://schemas.microsoft.com/office/drawing/2014/main" val="3181120631"/>
                    </a:ext>
                  </a:extLst>
                </a:gridCol>
                <a:gridCol w="1320800">
                  <a:extLst>
                    <a:ext uri="{9D8B030D-6E8A-4147-A177-3AD203B41FA5}">
                      <a16:colId xmlns:a16="http://schemas.microsoft.com/office/drawing/2014/main" val="2097870829"/>
                    </a:ext>
                  </a:extLst>
                </a:gridCol>
                <a:gridCol w="1000758">
                  <a:extLst>
                    <a:ext uri="{9D8B030D-6E8A-4147-A177-3AD203B41FA5}">
                      <a16:colId xmlns:a16="http://schemas.microsoft.com/office/drawing/2014/main" val="3859329556"/>
                    </a:ext>
                  </a:extLst>
                </a:gridCol>
                <a:gridCol w="1140460">
                  <a:extLst>
                    <a:ext uri="{9D8B030D-6E8A-4147-A177-3AD203B41FA5}">
                      <a16:colId xmlns:a16="http://schemas.microsoft.com/office/drawing/2014/main" val="267505822"/>
                    </a:ext>
                  </a:extLst>
                </a:gridCol>
                <a:gridCol w="1140460">
                  <a:extLst>
                    <a:ext uri="{9D8B030D-6E8A-4147-A177-3AD203B41FA5}">
                      <a16:colId xmlns:a16="http://schemas.microsoft.com/office/drawing/2014/main" val="920901265"/>
                    </a:ext>
                  </a:extLst>
                </a:gridCol>
                <a:gridCol w="1140460">
                  <a:extLst>
                    <a:ext uri="{9D8B030D-6E8A-4147-A177-3AD203B41FA5}">
                      <a16:colId xmlns:a16="http://schemas.microsoft.com/office/drawing/2014/main" val="1983098967"/>
                    </a:ext>
                  </a:extLst>
                </a:gridCol>
                <a:gridCol w="1140460">
                  <a:extLst>
                    <a:ext uri="{9D8B030D-6E8A-4147-A177-3AD203B41FA5}">
                      <a16:colId xmlns:a16="http://schemas.microsoft.com/office/drawing/2014/main" val="1298173322"/>
                    </a:ext>
                  </a:extLst>
                </a:gridCol>
              </a:tblGrid>
              <a:tr h="380123">
                <a:tc gridSpan="10">
                  <a:txBody>
                    <a:body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Büyükbaş</a:t>
                      </a:r>
                      <a:r>
                        <a:rPr lang="tr-TR" sz="1600" b="0" kern="1200" spc="-75" baseline="0" dirty="0">
                          <a:solidFill>
                            <a:srgbClr val="FFFFFF"/>
                          </a:solidFill>
                          <a:latin typeface="Verdana" panose="020B0604030504040204" pitchFamily="34" charset="0"/>
                          <a:ea typeface="Verdana" panose="020B0604030504040204" pitchFamily="34" charset="0"/>
                          <a:cs typeface="Trebuchet MS"/>
                        </a:rPr>
                        <a:t> İşletme Sayısı</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11380906"/>
                  </a:ext>
                </a:extLst>
              </a:tr>
              <a:tr h="3801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1-5</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6-10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11-20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21-30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31-40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41-50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51-100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101-200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201-500 </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500+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10543900"/>
                  </a:ext>
                </a:extLst>
              </a:tr>
              <a:tr h="552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79235781"/>
                  </a:ext>
                </a:extLst>
              </a:tr>
              <a:tr h="762437">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1.491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1.257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1.648</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839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464</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254</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430</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9604841"/>
                  </a:ext>
                </a:extLst>
              </a:tr>
              <a:tr h="344285">
                <a:tc gridSpan="10">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baseline="0" dirty="0">
                          <a:solidFill>
                            <a:srgbClr val="FFFFFF"/>
                          </a:solidFill>
                          <a:latin typeface="Verdana" panose="020B0604030504040204" pitchFamily="34" charset="0"/>
                          <a:ea typeface="Verdana" panose="020B0604030504040204" pitchFamily="34" charset="0"/>
                          <a:cs typeface="Trebuchet MS"/>
                        </a:rPr>
                        <a:t>Küçükbaş İşletme Sayısı</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8304769"/>
                  </a:ext>
                </a:extLst>
              </a:tr>
              <a:tr h="5706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1-25</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26-50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51-100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101-200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201-500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501-1000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1001-2000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2001-3000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3001-4000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4001-5000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61776116"/>
                  </a:ext>
                </a:extLst>
              </a:tr>
              <a:tr h="463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95625683"/>
                  </a:ext>
                </a:extLst>
              </a:tr>
              <a:tr h="859623">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246</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177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259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339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623</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425</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120</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8875451"/>
                  </a:ext>
                </a:extLst>
              </a:tr>
            </a:tbl>
          </a:graphicData>
        </a:graphic>
      </p:graphicFrame>
    </p:spTree>
    <p:extLst>
      <p:ext uri="{BB962C8B-B14F-4D97-AF65-F5344CB8AC3E}">
        <p14:creationId xmlns:p14="http://schemas.microsoft.com/office/powerpoint/2010/main" val="1748362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AŞILAMA</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4 . 4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1367885933"/>
              </p:ext>
            </p:extLst>
          </p:nvPr>
        </p:nvGraphicFramePr>
        <p:xfrm>
          <a:off x="619267" y="950968"/>
          <a:ext cx="10902191" cy="5275850"/>
        </p:xfrm>
        <a:graphic>
          <a:graphicData uri="http://schemas.openxmlformats.org/drawingml/2006/table">
            <a:tbl>
              <a:tblPr firstRow="1" firstCol="1" bandRow="1"/>
              <a:tblGrid>
                <a:gridCol w="4721543">
                  <a:extLst>
                    <a:ext uri="{9D8B030D-6E8A-4147-A177-3AD203B41FA5}">
                      <a16:colId xmlns:a16="http://schemas.microsoft.com/office/drawing/2014/main" val="4088785389"/>
                    </a:ext>
                  </a:extLst>
                </a:gridCol>
                <a:gridCol w="6180648">
                  <a:extLst>
                    <a:ext uri="{9D8B030D-6E8A-4147-A177-3AD203B41FA5}">
                      <a16:colId xmlns:a16="http://schemas.microsoft.com/office/drawing/2014/main" val="3481729020"/>
                    </a:ext>
                  </a:extLst>
                </a:gridCol>
              </a:tblGrid>
              <a:tr h="31258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Aşılamalar</a:t>
                      </a:r>
                    </a:p>
                  </a:txBody>
                  <a:tcPr marL="5561" marR="5561" marT="5561"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058635505"/>
                  </a:ext>
                </a:extLst>
              </a:tr>
              <a:tr h="3125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Aşının Adı</a:t>
                      </a:r>
                    </a:p>
                  </a:txBody>
                  <a:tcPr marL="5561" marR="5561" marT="5561" marB="0" anchor="ctr">
                    <a:lnL w="6350" cap="flat" cmpd="sng" algn="ctr">
                      <a:solidFill>
                        <a:srgbClr val="92D05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Kaç Adet Hayvan Aşılandı</a:t>
                      </a:r>
                    </a:p>
                  </a:txBody>
                  <a:tcPr marL="5561" marR="5561" marT="5561" marB="0" anchor="ctr">
                    <a:lnL>
                      <a:noFill/>
                    </a:lnL>
                    <a:lnR w="6350" cap="flat" cmpd="sng" algn="ctr">
                      <a:solidFill>
                        <a:srgbClr val="92D05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30609497"/>
                  </a:ext>
                </a:extLst>
              </a:tr>
              <a:tr h="2766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LSD</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1.349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337019"/>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Kuduz</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1.109</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0087741"/>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Şap</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313.961 </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8057817"/>
                  </a:ext>
                </a:extLst>
              </a:tr>
              <a:tr h="36389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err="1">
                          <a:solidFill>
                            <a:srgbClr val="FFFFFF"/>
                          </a:solidFill>
                          <a:latin typeface="Verdana" panose="020B0604030504040204" pitchFamily="34" charset="0"/>
                          <a:ea typeface="Verdana" panose="020B0604030504040204" pitchFamily="34" charset="0"/>
                          <a:cs typeface="Trebuchet MS"/>
                        </a:rPr>
                        <a:t>Anthrax</a:t>
                      </a:r>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5.923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1220342"/>
                  </a:ext>
                </a:extLst>
              </a:tr>
              <a:tr h="363898">
                <a:tc vMerge="1">
                  <a:txBody>
                    <a:bodyPr/>
                    <a:lstStyle/>
                    <a:p>
                      <a:pPr algn="ctr" rtl="0" fontAlgn="ctr"/>
                      <a:endParaRPr lang="tr-TR" sz="24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  16.738 (</a:t>
                      </a:r>
                      <a:r>
                        <a:rPr lang="tr-TR" sz="2400" b="0" i="0" u="none" strike="noStrike" kern="1200" dirty="0" err="1">
                          <a:solidFill>
                            <a:schemeClr val="tx1"/>
                          </a:solidFill>
                          <a:effectLst/>
                          <a:latin typeface="Times New Roman" panose="02020603050405020304" pitchFamily="18" charset="0"/>
                          <a:ea typeface="+mn-ea"/>
                          <a:cs typeface="+mn-cs"/>
                        </a:rPr>
                        <a:t>K.baş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6320762"/>
                  </a:ext>
                </a:extLst>
              </a:tr>
              <a:tr h="36389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err="1">
                          <a:solidFill>
                            <a:srgbClr val="FFFFFF"/>
                          </a:solidFill>
                          <a:latin typeface="Verdana" panose="020B0604030504040204" pitchFamily="34" charset="0"/>
                          <a:ea typeface="Verdana" panose="020B0604030504040204" pitchFamily="34" charset="0"/>
                          <a:cs typeface="Trebuchet MS"/>
                        </a:rPr>
                        <a:t>Brucella</a:t>
                      </a:r>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71.743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1235692"/>
                  </a:ext>
                </a:extLst>
              </a:tr>
              <a:tr h="363898">
                <a:tc vMerge="1">
                  <a:txBody>
                    <a:bodyPr/>
                    <a:lstStyle/>
                    <a:p>
                      <a:pPr algn="ctr" rtl="0" fontAlgn="ctr"/>
                      <a:endParaRPr lang="tr-TR" sz="24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153.547 (</a:t>
                      </a:r>
                      <a:r>
                        <a:rPr lang="tr-TR" sz="2400" b="0" i="0" u="none" strike="noStrike" kern="1200" dirty="0" err="1">
                          <a:solidFill>
                            <a:schemeClr val="tx1"/>
                          </a:solidFill>
                          <a:effectLst/>
                          <a:latin typeface="Times New Roman" panose="02020603050405020304" pitchFamily="18" charset="0"/>
                          <a:ea typeface="+mn-ea"/>
                          <a:cs typeface="+mn-cs"/>
                        </a:rPr>
                        <a:t>K.baş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44015"/>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Koyun-Keçi Vebası (PPR)</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285.345</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92775"/>
                  </a:ext>
                </a:extLst>
              </a:tr>
              <a:tr h="6204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0" kern="1200" spc="-75" dirty="0">
                          <a:solidFill>
                            <a:srgbClr val="FFFFFF"/>
                          </a:solidFill>
                          <a:latin typeface="Verdana" panose="020B0604030504040204" pitchFamily="34" charset="0"/>
                          <a:ea typeface="Verdana" panose="020B0604030504040204" pitchFamily="34" charset="0"/>
                          <a:cs typeface="Trebuchet MS"/>
                        </a:rPr>
                        <a:t>Koyun-keçi Çiçek</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593.025</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8700431"/>
                  </a:ext>
                </a:extLst>
              </a:tr>
              <a:tr h="62048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0" kern="1200" spc="-75" dirty="0">
                          <a:solidFill>
                            <a:srgbClr val="FFFFFF"/>
                          </a:solidFill>
                          <a:latin typeface="Verdana" panose="020B0604030504040204" pitchFamily="34" charset="0"/>
                          <a:ea typeface="Verdana" panose="020B0604030504040204" pitchFamily="34" charset="0"/>
                          <a:cs typeface="Trebuchet MS"/>
                        </a:rPr>
                        <a:t>Septisemi</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4.940</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7080697"/>
                  </a:ext>
                </a:extLst>
              </a:tr>
              <a:tr h="439154">
                <a:tc>
                  <a:txBody>
                    <a:body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 Aşılama</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a:solidFill>
                            <a:schemeClr val="tx1"/>
                          </a:solidFill>
                          <a:effectLst/>
                          <a:latin typeface="Times New Roman" panose="02020603050405020304" pitchFamily="18" charset="0"/>
                          <a:ea typeface="+mn-ea"/>
                          <a:cs typeface="+mn-cs"/>
                        </a:rPr>
                        <a:t>1.447.660 </a:t>
                      </a:r>
                      <a:r>
                        <a:rPr lang="tr-TR" sz="2400" b="0" i="0" u="none" strike="noStrike" kern="1200" dirty="0">
                          <a:solidFill>
                            <a:schemeClr val="tx1"/>
                          </a:solidFill>
                          <a:effectLst/>
                          <a:latin typeface="Times New Roman" panose="02020603050405020304" pitchFamily="18" charset="0"/>
                          <a:ea typeface="+mn-ea"/>
                          <a:cs typeface="+mn-cs"/>
                        </a:rPr>
                        <a:t>adet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1485392"/>
                  </a:ext>
                </a:extLst>
              </a:tr>
            </a:tbl>
          </a:graphicData>
        </a:graphic>
      </p:graphicFrame>
    </p:spTree>
    <p:extLst>
      <p:ext uri="{BB962C8B-B14F-4D97-AF65-F5344CB8AC3E}">
        <p14:creationId xmlns:p14="http://schemas.microsoft.com/office/powerpoint/2010/main" val="277968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15101" y="3378981"/>
            <a:ext cx="5570076" cy="391873"/>
          </a:xfrm>
          <a:prstGeom prst="rect">
            <a:avLst/>
          </a:prstGeom>
        </p:spPr>
        <p:txBody>
          <a:bodyPr vert="horz" wrap="square" lIns="0" tIns="9242" rIns="0" bIns="0" rtlCol="0" anchor="ctr">
            <a:spAutoFit/>
          </a:bodyPr>
          <a:lstStyle/>
          <a:p>
            <a:pPr marL="7701">
              <a:lnSpc>
                <a:spcPct val="100000"/>
              </a:lnSpc>
              <a:spcBef>
                <a:spcPts val="73"/>
              </a:spcBef>
            </a:pPr>
            <a:r>
              <a:rPr spc="-537" dirty="0"/>
              <a:t>1</a:t>
            </a:r>
            <a:r>
              <a:rPr lang="tr-TR" spc="-537" dirty="0"/>
              <a:t> </a:t>
            </a:r>
            <a:r>
              <a:rPr spc="-537" dirty="0"/>
              <a:t>.</a:t>
            </a:r>
            <a:r>
              <a:rPr spc="-124" dirty="0"/>
              <a:t> </a:t>
            </a:r>
            <a:r>
              <a:rPr lang="tr-TR" sz="2400" spc="-124" dirty="0"/>
              <a:t>ERZİNCAN TARIMI GENEL BİLGİLER</a:t>
            </a:r>
          </a:p>
        </p:txBody>
      </p:sp>
    </p:spTree>
    <p:extLst>
      <p:ext uri="{BB962C8B-B14F-4D97-AF65-F5344CB8AC3E}">
        <p14:creationId xmlns:p14="http://schemas.microsoft.com/office/powerpoint/2010/main" val="184125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HASTALIK TAKİBİ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4  . 5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Metin kutusu 8"/>
          <p:cNvSpPr txBox="1"/>
          <p:nvPr/>
        </p:nvSpPr>
        <p:spPr>
          <a:xfrm>
            <a:off x="635383" y="1764373"/>
            <a:ext cx="10807317" cy="3170099"/>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342900" indent="-342900">
              <a:buFont typeface="Arial" panose="020B0604020202020204" pitchFamily="34" charset="0"/>
              <a:buChar char="•"/>
              <a:defRPr/>
            </a:pPr>
            <a:r>
              <a:rPr lang="tr-TR" sz="2000" spc="69" dirty="0">
                <a:solidFill>
                  <a:srgbClr val="878787"/>
                </a:solidFill>
                <a:latin typeface="Verdana"/>
                <a:cs typeface="Verdana"/>
              </a:rPr>
              <a:t>UKİP kapsamında </a:t>
            </a:r>
            <a:r>
              <a:rPr lang="tr-TR" sz="2000" b="1" spc="69" dirty="0">
                <a:solidFill>
                  <a:srgbClr val="878787"/>
                </a:solidFill>
                <a:latin typeface="Verdana"/>
                <a:cs typeface="Verdana"/>
              </a:rPr>
              <a:t>79</a:t>
            </a:r>
            <a:r>
              <a:rPr lang="tr-TR" sz="2000" spc="69" dirty="0">
                <a:solidFill>
                  <a:srgbClr val="878787"/>
                </a:solidFill>
                <a:latin typeface="Verdana"/>
                <a:cs typeface="Verdana"/>
              </a:rPr>
              <a:t> adet numune gönderilmiştir. </a:t>
            </a:r>
            <a:endParaRPr kumimoji="0" lang="tr-TR"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tr-TR" sz="2000" b="1" spc="69" dirty="0">
                <a:solidFill>
                  <a:srgbClr val="878787"/>
                </a:solidFill>
                <a:latin typeface="Verdana"/>
                <a:cs typeface="Verdana"/>
              </a:rPr>
              <a:t>11</a:t>
            </a:r>
            <a:r>
              <a:rPr lang="tr-TR" sz="2000" spc="69" dirty="0">
                <a:solidFill>
                  <a:srgbClr val="878787"/>
                </a:solidFill>
                <a:latin typeface="Verdana"/>
                <a:cs typeface="Verdana"/>
              </a:rPr>
              <a:t> adet </a:t>
            </a:r>
            <a:r>
              <a:rPr lang="tr-TR" sz="2000" spc="69" dirty="0" err="1">
                <a:solidFill>
                  <a:srgbClr val="878787"/>
                </a:solidFill>
                <a:latin typeface="Verdana"/>
                <a:cs typeface="Verdana"/>
              </a:rPr>
              <a:t>Brucella</a:t>
            </a:r>
            <a:r>
              <a:rPr lang="tr-TR" sz="2000" spc="69" dirty="0">
                <a:solidFill>
                  <a:srgbClr val="878787"/>
                </a:solidFill>
                <a:latin typeface="Verdana"/>
                <a:cs typeface="Verdana"/>
              </a:rPr>
              <a:t> ihbarı değerlendirilmiş pozitif </a:t>
            </a:r>
            <a:r>
              <a:rPr lang="tr-TR" sz="2000" b="1" spc="69" dirty="0">
                <a:solidFill>
                  <a:srgbClr val="878787"/>
                </a:solidFill>
                <a:latin typeface="Verdana"/>
                <a:cs typeface="Verdana"/>
              </a:rPr>
              <a:t>4</a:t>
            </a:r>
            <a:r>
              <a:rPr lang="tr-TR" sz="2000" spc="69" dirty="0">
                <a:solidFill>
                  <a:srgbClr val="878787"/>
                </a:solidFill>
                <a:latin typeface="Verdana"/>
                <a:cs typeface="Verdana"/>
              </a:rPr>
              <a:t> adet büyükbaş hayvan kesime sevk edilmiştir. </a:t>
            </a:r>
            <a:r>
              <a:rPr lang="tr-TR" sz="2000" b="1" spc="69" dirty="0">
                <a:solidFill>
                  <a:srgbClr val="878787"/>
                </a:solidFill>
                <a:latin typeface="Verdana"/>
                <a:cs typeface="Verdana"/>
              </a:rPr>
              <a:t>235.053,70 TL </a:t>
            </a:r>
            <a:r>
              <a:rPr lang="tr-TR" sz="2000" spc="69" dirty="0">
                <a:solidFill>
                  <a:srgbClr val="878787"/>
                </a:solidFill>
                <a:latin typeface="Verdana"/>
                <a:cs typeface="Verdana"/>
              </a:rPr>
              <a:t>tazminat ödemesi yapılmıştır. Ayrıca </a:t>
            </a:r>
            <a:r>
              <a:rPr lang="tr-TR" sz="2000" b="1" spc="69" dirty="0">
                <a:solidFill>
                  <a:srgbClr val="878787"/>
                </a:solidFill>
                <a:latin typeface="Verdana"/>
                <a:cs typeface="Verdana"/>
              </a:rPr>
              <a:t>1</a:t>
            </a:r>
            <a:r>
              <a:rPr lang="tr-TR" sz="2000" spc="69" dirty="0">
                <a:solidFill>
                  <a:srgbClr val="878787"/>
                </a:solidFill>
                <a:latin typeface="Verdana"/>
                <a:cs typeface="Verdana"/>
              </a:rPr>
              <a:t> adet küçükbaş ihbarı değerlendirilmiş </a:t>
            </a:r>
            <a:r>
              <a:rPr lang="tr-TR" sz="2000" b="1" spc="69" dirty="0">
                <a:solidFill>
                  <a:srgbClr val="878787"/>
                </a:solidFill>
                <a:latin typeface="Verdana"/>
                <a:cs typeface="Verdana"/>
              </a:rPr>
              <a:t>6.300,00 TL </a:t>
            </a:r>
            <a:r>
              <a:rPr lang="tr-TR" sz="2000" spc="69" dirty="0">
                <a:solidFill>
                  <a:srgbClr val="878787"/>
                </a:solidFill>
                <a:latin typeface="Verdana"/>
                <a:cs typeface="Verdana"/>
              </a:rPr>
              <a:t>ödeme yapılmıştır.</a:t>
            </a:r>
          </a:p>
          <a:p>
            <a:pPr marL="342900" lvl="0" indent="-342900">
              <a:buFont typeface="Arial" panose="020B0604020202020204" pitchFamily="34" charset="0"/>
              <a:buChar char="•"/>
              <a:defRPr/>
            </a:pPr>
            <a:r>
              <a:rPr lang="tr-TR" sz="2000" b="1" spc="69" dirty="0">
                <a:solidFill>
                  <a:srgbClr val="878787"/>
                </a:solidFill>
                <a:latin typeface="Verdana"/>
                <a:cs typeface="Verdana"/>
              </a:rPr>
              <a:t>92</a:t>
            </a:r>
            <a:r>
              <a:rPr lang="tr-TR" sz="2000" spc="69" dirty="0">
                <a:solidFill>
                  <a:srgbClr val="878787"/>
                </a:solidFill>
                <a:latin typeface="Verdana"/>
                <a:cs typeface="Verdana"/>
              </a:rPr>
              <a:t>  adet tüberküloz ihbarı değerlendirilmiştir. Bu kapsamda </a:t>
            </a:r>
            <a:r>
              <a:rPr lang="tr-TR" sz="2000" b="1" spc="69" dirty="0">
                <a:solidFill>
                  <a:srgbClr val="878787"/>
                </a:solidFill>
                <a:latin typeface="Verdana"/>
                <a:cs typeface="Verdana"/>
              </a:rPr>
              <a:t>73</a:t>
            </a:r>
            <a:r>
              <a:rPr lang="tr-TR" sz="2000" spc="69" dirty="0">
                <a:solidFill>
                  <a:srgbClr val="878787"/>
                </a:solidFill>
                <a:latin typeface="Verdana"/>
                <a:cs typeface="Verdana"/>
              </a:rPr>
              <a:t> adet büyükbaş hayvanda pozitif reaksiyon gözlenmiş ve  tazminatlı olarak kesime sevk edilmiş </a:t>
            </a:r>
            <a:r>
              <a:rPr lang="tr-TR" sz="2000" b="1" spc="69" dirty="0">
                <a:solidFill>
                  <a:srgbClr val="878787"/>
                </a:solidFill>
                <a:latin typeface="Verdana"/>
                <a:cs typeface="Verdana"/>
              </a:rPr>
              <a:t>4.435.897,72 TL </a:t>
            </a:r>
            <a:r>
              <a:rPr lang="tr-TR" sz="2000" spc="69" dirty="0">
                <a:solidFill>
                  <a:srgbClr val="878787"/>
                </a:solidFill>
                <a:latin typeface="Verdana"/>
                <a:cs typeface="Verdana"/>
              </a:rPr>
              <a:t>tazminat ödemesi yapılmıştır. Aşı çalışmaları sırasında </a:t>
            </a:r>
            <a:r>
              <a:rPr lang="tr-TR" sz="2000" b="1" spc="69" dirty="0">
                <a:solidFill>
                  <a:srgbClr val="878787"/>
                </a:solidFill>
                <a:latin typeface="Verdana"/>
                <a:cs typeface="Verdana"/>
              </a:rPr>
              <a:t>17</a:t>
            </a:r>
            <a:r>
              <a:rPr lang="tr-TR" sz="2000" spc="69" dirty="0">
                <a:solidFill>
                  <a:srgbClr val="878787"/>
                </a:solidFill>
                <a:latin typeface="Verdana"/>
                <a:cs typeface="Verdana"/>
              </a:rPr>
              <a:t> adet hayvanda </a:t>
            </a:r>
            <a:r>
              <a:rPr lang="tr-TR" sz="2000" spc="69" dirty="0" err="1">
                <a:solidFill>
                  <a:srgbClr val="878787"/>
                </a:solidFill>
                <a:latin typeface="Verdana"/>
                <a:cs typeface="Verdana"/>
              </a:rPr>
              <a:t>anaflaktik</a:t>
            </a:r>
            <a:r>
              <a:rPr lang="tr-TR" sz="2000" spc="69" dirty="0">
                <a:solidFill>
                  <a:srgbClr val="878787"/>
                </a:solidFill>
                <a:latin typeface="Verdana"/>
                <a:cs typeface="Verdana"/>
              </a:rPr>
              <a:t> şok gerçekleşmiş olup bu kamda </a:t>
            </a:r>
            <a:r>
              <a:rPr lang="tr-TR" sz="2000" b="1" spc="69" dirty="0">
                <a:solidFill>
                  <a:srgbClr val="878787"/>
                </a:solidFill>
                <a:latin typeface="Verdana"/>
                <a:cs typeface="Verdana"/>
              </a:rPr>
              <a:t>1.053.840,00 TL </a:t>
            </a:r>
            <a:r>
              <a:rPr lang="tr-TR" sz="2000" spc="69" dirty="0">
                <a:solidFill>
                  <a:srgbClr val="878787"/>
                </a:solidFill>
                <a:latin typeface="Verdana"/>
                <a:cs typeface="Verdana"/>
              </a:rPr>
              <a:t>ödeme gerçekleşmiştir.</a:t>
            </a:r>
          </a:p>
        </p:txBody>
      </p:sp>
    </p:spTree>
    <p:extLst>
      <p:ext uri="{BB962C8B-B14F-4D97-AF65-F5344CB8AC3E}">
        <p14:creationId xmlns:p14="http://schemas.microsoft.com/office/powerpoint/2010/main" val="4184793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HAYVANSAL ÜRETİM DESTEKLEMELERİ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8" name="Tablo 7"/>
          <p:cNvGraphicFramePr>
            <a:graphicFrameLocks noGrp="1"/>
          </p:cNvGraphicFramePr>
          <p:nvPr>
            <p:extLst>
              <p:ext uri="{D42A27DB-BD31-4B8C-83A1-F6EECF244321}">
                <p14:modId xmlns:p14="http://schemas.microsoft.com/office/powerpoint/2010/main" val="2495694166"/>
              </p:ext>
            </p:extLst>
          </p:nvPr>
        </p:nvGraphicFramePr>
        <p:xfrm>
          <a:off x="635383" y="1404653"/>
          <a:ext cx="10896217" cy="4165880"/>
        </p:xfrm>
        <a:graphic>
          <a:graphicData uri="http://schemas.openxmlformats.org/drawingml/2006/table">
            <a:tbl>
              <a:tblPr firstRow="1" firstCol="1" bandRow="1"/>
              <a:tblGrid>
                <a:gridCol w="4581121">
                  <a:extLst>
                    <a:ext uri="{9D8B030D-6E8A-4147-A177-3AD203B41FA5}">
                      <a16:colId xmlns:a16="http://schemas.microsoft.com/office/drawing/2014/main" val="2904893614"/>
                    </a:ext>
                  </a:extLst>
                </a:gridCol>
                <a:gridCol w="3027631">
                  <a:extLst>
                    <a:ext uri="{9D8B030D-6E8A-4147-A177-3AD203B41FA5}">
                      <a16:colId xmlns:a16="http://schemas.microsoft.com/office/drawing/2014/main" val="1277503065"/>
                    </a:ext>
                  </a:extLst>
                </a:gridCol>
                <a:gridCol w="3287465">
                  <a:extLst>
                    <a:ext uri="{9D8B030D-6E8A-4147-A177-3AD203B41FA5}">
                      <a16:colId xmlns:a16="http://schemas.microsoft.com/office/drawing/2014/main" val="2868159203"/>
                    </a:ext>
                  </a:extLst>
                </a:gridCol>
              </a:tblGrid>
              <a:tr h="524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1800" b="0" kern="1200" spc="-75" dirty="0">
                          <a:solidFill>
                            <a:srgbClr val="FFFFFF"/>
                          </a:solidFill>
                          <a:latin typeface="Verdana" panose="020B0604030504040204" pitchFamily="34" charset="0"/>
                          <a:ea typeface="Verdana" panose="020B0604030504040204" pitchFamily="34" charset="0"/>
                          <a:cs typeface="Trebuchet MS"/>
                        </a:rPr>
                        <a:t>Destekleme Çeşidi</a:t>
                      </a:r>
                    </a:p>
                  </a:txBody>
                  <a:tcPr marL="5395" marR="5395" marT="539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Destekleme Alan Kişi Sayısı</a:t>
                      </a:r>
                    </a:p>
                  </a:txBody>
                  <a:tcPr marL="5395" marR="5395" marT="539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Destekleme Miktarı </a:t>
                      </a:r>
                    </a:p>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  (TL )</a:t>
                      </a:r>
                    </a:p>
                  </a:txBody>
                  <a:tcPr marL="5395" marR="5395" marT="539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76940954"/>
                  </a:ext>
                </a:extLst>
              </a:tr>
              <a:tr h="453675">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Küçükbaş Desteklemesi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₺48.425.380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4096923"/>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Halk Elinde Islah Projesi Dest.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₺19.824.900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3033387"/>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Malak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445588"/>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Buzağı Desteği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5.764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₺69.757.700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621919"/>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Çiğ Süt Desteklemesi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₺5.940.987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1634912"/>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Arıcılık Desteklemeleri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₺11.414.452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42742610"/>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Su Ürünleri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0263133"/>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Sürü Yöneticisi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₺8.856.000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6326316"/>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Besilik Erkek Sığır Desteği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₺482.227,5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104918"/>
                  </a:ext>
                </a:extLst>
              </a:tr>
              <a:tr h="4201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1800" b="0" kern="1200" spc="-75" dirty="0">
                          <a:solidFill>
                            <a:srgbClr val="FFFFFF"/>
                          </a:solidFill>
                          <a:latin typeface="Verdana" panose="020B0604030504040204" pitchFamily="34" charset="0"/>
                          <a:ea typeface="Verdana" panose="020B0604030504040204" pitchFamily="34" charset="0"/>
                          <a:cs typeface="Trebuchet MS"/>
                        </a:rPr>
                        <a:t>Toplam Destek</a:t>
                      </a:r>
                    </a:p>
                  </a:txBody>
                  <a:tcPr marL="5395" marR="5395" marT="539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1" kern="1200" spc="-75" dirty="0">
                          <a:solidFill>
                            <a:srgbClr val="FF0000"/>
                          </a:solidFill>
                          <a:latin typeface="Verdana" panose="020B0604030504040204" pitchFamily="34" charset="0"/>
                          <a:ea typeface="Verdana" panose="020B0604030504040204" pitchFamily="34" charset="0"/>
                          <a:cs typeface="Trebuchet MS"/>
                        </a:rPr>
                        <a:t>9.554</a:t>
                      </a:r>
                    </a:p>
                  </a:txBody>
                  <a:tcPr marL="5395" marR="5395" marT="5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1" kern="1200" spc="-75" dirty="0">
                          <a:solidFill>
                            <a:srgbClr val="FF0000"/>
                          </a:solidFill>
                          <a:latin typeface="Verdana" panose="020B0604030504040204" pitchFamily="34" charset="0"/>
                          <a:ea typeface="Verdana" panose="020B0604030504040204" pitchFamily="34" charset="0"/>
                          <a:cs typeface="Trebuchet MS"/>
                        </a:rPr>
                        <a:t>165.237.346 TL</a:t>
                      </a:r>
                    </a:p>
                  </a:txBody>
                  <a:tcPr marL="5395" marR="5395" marT="5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8114513"/>
                  </a:ext>
                </a:extLst>
              </a:tr>
            </a:tbl>
          </a:graphicData>
        </a:graphic>
      </p:graphicFrame>
    </p:spTree>
    <p:extLst>
      <p:ext uri="{BB962C8B-B14F-4D97-AF65-F5344CB8AC3E}">
        <p14:creationId xmlns:p14="http://schemas.microsoft.com/office/powerpoint/2010/main" val="18846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2501" y="33025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5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DESTEKLEMELER</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3576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75518"/>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TARIMSAL DESTEKLEMELER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6" name="Diyagram 15"/>
          <p:cNvGraphicFramePr/>
          <p:nvPr>
            <p:extLst>
              <p:ext uri="{D42A27DB-BD31-4B8C-83A1-F6EECF244321}">
                <p14:modId xmlns:p14="http://schemas.microsoft.com/office/powerpoint/2010/main" val="2217275328"/>
              </p:ext>
            </p:extLst>
          </p:nvPr>
        </p:nvGraphicFramePr>
        <p:xfrm>
          <a:off x="2068886" y="11778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BFDEFFCF-73B7-2647-498D-0A591E6A2091}"/>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395790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DAP DESTEKLERİ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8" name="Diyagram 27"/>
          <p:cNvGraphicFramePr/>
          <p:nvPr>
            <p:extLst>
              <p:ext uri="{D42A27DB-BD31-4B8C-83A1-F6EECF244321}">
                <p14:modId xmlns:p14="http://schemas.microsoft.com/office/powerpoint/2010/main" val="3546037604"/>
              </p:ext>
            </p:extLst>
          </p:nvPr>
        </p:nvGraphicFramePr>
        <p:xfrm>
          <a:off x="2077677" y="11444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Dikdörtgen 28"/>
          <p:cNvSpPr/>
          <p:nvPr/>
        </p:nvSpPr>
        <p:spPr>
          <a:xfrm>
            <a:off x="1805058" y="1024802"/>
            <a:ext cx="8673238" cy="707886"/>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tr-TR" sz="2000" dirty="0">
                <a:solidFill>
                  <a:srgbClr val="FF0000"/>
                </a:solidFill>
                <a:latin typeface="Franklin Gothic Book"/>
              </a:rPr>
              <a:t>2014 yılından bu yana DAP Yatırımlarının Desteklenmesi programı kapsamında ilimizde; </a:t>
            </a:r>
          </a:p>
        </p:txBody>
      </p:sp>
      <p:sp>
        <p:nvSpPr>
          <p:cNvPr id="2" name="Metin kutusu 1">
            <a:extLst>
              <a:ext uri="{FF2B5EF4-FFF2-40B4-BE49-F238E27FC236}">
                <a16:creationId xmlns:a16="http://schemas.microsoft.com/office/drawing/2014/main" id="{395607FB-9FC6-CEA8-B2E3-DB83E7ADA768}"/>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3702777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544011149"/>
              </p:ext>
            </p:extLst>
          </p:nvPr>
        </p:nvGraphicFramePr>
        <p:xfrm>
          <a:off x="2032000" y="12823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577487" y="882264"/>
            <a:ext cx="9037026" cy="400110"/>
          </a:xfrm>
          <a:prstGeom prst="rect">
            <a:avLst/>
          </a:prstGeom>
        </p:spPr>
        <p:txBody>
          <a:bodyPr wrap="square">
            <a:spAutoFit/>
          </a:bodyPr>
          <a:lstStyle/>
          <a:p>
            <a:pPr algn="ctr"/>
            <a:r>
              <a:rPr lang="tr-TR" sz="2000">
                <a:solidFill>
                  <a:srgbClr val="FF0000"/>
                </a:solidFill>
                <a:latin typeface="Franklin Gothic Book"/>
              </a:rPr>
              <a:t>2006-2025 </a:t>
            </a:r>
            <a:r>
              <a:rPr lang="tr-TR" sz="2000" dirty="0">
                <a:solidFill>
                  <a:srgbClr val="FF0000"/>
                </a:solidFill>
                <a:latin typeface="Franklin Gothic Book"/>
              </a:rPr>
              <a:t>yılları arasında Kırsal Kalkınma Yatırımlarının Desteklenmesi Programı </a:t>
            </a:r>
            <a:endParaRPr lang="tr-TR" sz="2000" dirty="0"/>
          </a:p>
        </p:txBody>
      </p:sp>
      <p:sp>
        <p:nvSpPr>
          <p:cNvPr id="6"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KKYDP DESTEKLERİ </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 name="Metin kutusu 1">
            <a:extLst>
              <a:ext uri="{FF2B5EF4-FFF2-40B4-BE49-F238E27FC236}">
                <a16:creationId xmlns:a16="http://schemas.microsoft.com/office/drawing/2014/main" id="{7BB2AE90-6436-DEE1-2AB5-C7F7D0ED58B9}"/>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195521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36001" y="3327919"/>
            <a:ext cx="3187699"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6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FAALİYETLER</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7531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FAALİYETLER</a:t>
            </a:r>
          </a:p>
          <a:p>
            <a:pPr marL="7701" lvl="0">
              <a:spcBef>
                <a:spcPts val="76"/>
              </a:spcBef>
              <a:defRPr/>
            </a:pPr>
            <a:r>
              <a:rPr lang="tr-TR" sz="1100" spc="70" dirty="0">
                <a:solidFill>
                  <a:srgbClr val="878787"/>
                </a:solidFill>
                <a:latin typeface="Verdana"/>
                <a:cs typeface="Verdana"/>
              </a:rPr>
              <a:t>EĞİTİM FAALİYETLERİ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6 . 1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 name="Dikdörtgen 1"/>
          <p:cNvSpPr/>
          <p:nvPr/>
        </p:nvSpPr>
        <p:spPr>
          <a:xfrm>
            <a:off x="773720" y="1188649"/>
            <a:ext cx="11007971" cy="4401205"/>
          </a:xfrm>
          <a:prstGeom prst="rect">
            <a:avLst/>
          </a:prstGeom>
        </p:spPr>
        <p:txBody>
          <a:bodyPr wrap="square" numCol="2">
            <a:spAutoFit/>
          </a:bodyPr>
          <a:lstStyle/>
          <a:p>
            <a:pPr marL="342900" indent="-342900">
              <a:buFont typeface="Arial" panose="020B0604020202020204" pitchFamily="34" charset="0"/>
              <a:buChar char="•"/>
            </a:pPr>
            <a:r>
              <a:rPr lang="tr-TR" sz="2000" spc="69" dirty="0">
                <a:solidFill>
                  <a:srgbClr val="878787"/>
                </a:solidFill>
                <a:latin typeface="Verdana"/>
                <a:cs typeface="Verdana"/>
              </a:rPr>
              <a:t>Tıbbi Organik Bitki Yetiştiriciliği; 48 saat 6 kurs </a:t>
            </a:r>
          </a:p>
          <a:p>
            <a:r>
              <a:rPr lang="tr-TR" sz="2000" spc="69" dirty="0">
                <a:solidFill>
                  <a:srgbClr val="878787"/>
                </a:solidFill>
                <a:latin typeface="Verdana"/>
                <a:cs typeface="Verdana"/>
              </a:rPr>
              <a:t>Belge alan kişi 213</a:t>
            </a:r>
          </a:p>
          <a:p>
            <a:pPr marL="342900" indent="-342900">
              <a:buFont typeface="Arial" panose="020B0604020202020204" pitchFamily="34" charset="0"/>
              <a:buChar char="•"/>
            </a:pPr>
            <a:r>
              <a:rPr lang="tr-TR" sz="2000" spc="69" dirty="0">
                <a:solidFill>
                  <a:srgbClr val="878787"/>
                </a:solidFill>
                <a:latin typeface="Verdana"/>
                <a:cs typeface="Verdana"/>
              </a:rPr>
              <a:t>Süt Sığırı Yetiştiriciliği; 40 saat 1 kurs </a:t>
            </a:r>
          </a:p>
          <a:p>
            <a:r>
              <a:rPr lang="tr-TR" sz="2000" spc="69" dirty="0">
                <a:solidFill>
                  <a:srgbClr val="878787"/>
                </a:solidFill>
                <a:latin typeface="Verdana"/>
                <a:cs typeface="Verdana"/>
              </a:rPr>
              <a:t>Belge alan kişi 15</a:t>
            </a:r>
          </a:p>
          <a:p>
            <a:pPr marL="342900" indent="-342900">
              <a:buFont typeface="Arial" panose="020B0604020202020204" pitchFamily="34" charset="0"/>
              <a:buChar char="•"/>
            </a:pPr>
            <a:r>
              <a:rPr lang="tr-TR" sz="2000" spc="69" dirty="0">
                <a:solidFill>
                  <a:srgbClr val="878787"/>
                </a:solidFill>
                <a:latin typeface="Verdana"/>
                <a:cs typeface="Verdana"/>
              </a:rPr>
              <a:t>Budama Kursu; 48</a:t>
            </a:r>
          </a:p>
          <a:p>
            <a:r>
              <a:rPr lang="tr-TR" sz="2000" spc="69" dirty="0">
                <a:solidFill>
                  <a:srgbClr val="878787"/>
                </a:solidFill>
                <a:latin typeface="Verdana"/>
                <a:cs typeface="Verdana"/>
              </a:rPr>
              <a:t>     saat 3 kurs </a:t>
            </a:r>
          </a:p>
          <a:p>
            <a:r>
              <a:rPr lang="tr-TR" sz="2000" spc="69" dirty="0">
                <a:solidFill>
                  <a:srgbClr val="878787"/>
                </a:solidFill>
                <a:latin typeface="Verdana"/>
                <a:cs typeface="Verdana"/>
              </a:rPr>
              <a:t>Belge alan kişi 55                                                                                                                                                                                                                                                                                                                                                                                                                                                                                                                                                                                                                                                                                                                                                                                                                                                                                                                                                                                                                                                                                                                                                                                                                                                                                                                                                                                                                                                                                                                   </a:t>
            </a:r>
          </a:p>
          <a:p>
            <a:pPr marL="285750" indent="-285750">
              <a:buFont typeface="Arial" panose="020B0604020202020204" pitchFamily="34" charset="0"/>
              <a:buChar char="•"/>
            </a:pPr>
            <a:r>
              <a:rPr lang="tr-TR" sz="2000" spc="69" dirty="0">
                <a:solidFill>
                  <a:srgbClr val="878787"/>
                </a:solidFill>
                <a:latin typeface="Verdana"/>
                <a:cs typeface="Verdana"/>
              </a:rPr>
              <a:t> Arıcılık Kursu; 48 saat</a:t>
            </a:r>
          </a:p>
          <a:p>
            <a:r>
              <a:rPr lang="tr-TR" sz="2000" spc="69" dirty="0">
                <a:solidFill>
                  <a:srgbClr val="878787"/>
                </a:solidFill>
                <a:latin typeface="Verdana"/>
                <a:cs typeface="Verdana"/>
              </a:rPr>
              <a:t>     3 kurs</a:t>
            </a:r>
          </a:p>
          <a:p>
            <a:r>
              <a:rPr lang="tr-TR" sz="2000" spc="69" dirty="0">
                <a:solidFill>
                  <a:srgbClr val="878787"/>
                </a:solidFill>
                <a:latin typeface="Verdana"/>
                <a:cs typeface="Verdana"/>
              </a:rPr>
              <a:t>Belge alan kişi 56</a:t>
            </a:r>
          </a:p>
          <a:p>
            <a:pPr marL="342900" indent="-342900">
              <a:buFont typeface="Arial" panose="020B0604020202020204" pitchFamily="34" charset="0"/>
              <a:buChar char="•"/>
            </a:pPr>
            <a:r>
              <a:rPr lang="tr-TR" sz="2000" spc="69" dirty="0">
                <a:solidFill>
                  <a:srgbClr val="878787"/>
                </a:solidFill>
                <a:latin typeface="Verdana"/>
                <a:cs typeface="Verdana"/>
              </a:rPr>
              <a:t>Sürü Yönetimi Kursu; 48  saat 1 kurs </a:t>
            </a:r>
          </a:p>
          <a:p>
            <a:r>
              <a:rPr lang="tr-TR" sz="2000" spc="69" dirty="0">
                <a:solidFill>
                  <a:srgbClr val="878787"/>
                </a:solidFill>
                <a:latin typeface="Verdana"/>
                <a:cs typeface="Verdana"/>
              </a:rPr>
              <a:t>Belge alan kişi 97</a:t>
            </a:r>
          </a:p>
          <a:p>
            <a:pPr marL="342900" indent="-342900">
              <a:buFont typeface="Arial" panose="020B0604020202020204" pitchFamily="34" charset="0"/>
              <a:buChar char="•"/>
            </a:pPr>
            <a:r>
              <a:rPr lang="tr-TR" sz="2000" spc="69" dirty="0">
                <a:solidFill>
                  <a:srgbClr val="878787"/>
                </a:solidFill>
                <a:latin typeface="Verdana"/>
                <a:cs typeface="Verdana"/>
              </a:rPr>
              <a:t>Mantar Yetiştiriciliği Kursu; 88 saat 1 kurs </a:t>
            </a:r>
          </a:p>
          <a:p>
            <a:r>
              <a:rPr lang="tr-TR" sz="2000" spc="69" dirty="0">
                <a:solidFill>
                  <a:srgbClr val="878787"/>
                </a:solidFill>
                <a:latin typeface="Verdana"/>
                <a:cs typeface="Verdana"/>
              </a:rPr>
              <a:t>Belge alan kişi 15</a:t>
            </a:r>
          </a:p>
          <a:p>
            <a:pPr marL="285750" indent="-285750">
              <a:buFont typeface="Arial" panose="020B0604020202020204" pitchFamily="34" charset="0"/>
              <a:buChar char="•"/>
            </a:pPr>
            <a:r>
              <a:rPr lang="tr-TR" sz="2000" spc="69" dirty="0">
                <a:solidFill>
                  <a:srgbClr val="878787"/>
                </a:solidFill>
                <a:latin typeface="Verdana"/>
                <a:cs typeface="Verdana"/>
              </a:rPr>
              <a:t>Meyve Ağaçlarında Aşılama Teknikleri Kursu; 48 saat 1 kurs </a:t>
            </a:r>
          </a:p>
          <a:p>
            <a:r>
              <a:rPr lang="tr-TR" sz="2000" spc="69" dirty="0">
                <a:solidFill>
                  <a:srgbClr val="878787"/>
                </a:solidFill>
                <a:latin typeface="Verdana"/>
                <a:cs typeface="Verdana"/>
              </a:rPr>
              <a:t>Belge alan kişi 19</a:t>
            </a:r>
          </a:p>
          <a:p>
            <a:pPr marL="342900" indent="-342900">
              <a:buFont typeface="Arial" panose="020B0604020202020204" pitchFamily="34" charset="0"/>
              <a:buChar char="•"/>
            </a:pPr>
            <a:r>
              <a:rPr lang="tr-TR" sz="2000" spc="69" dirty="0">
                <a:solidFill>
                  <a:srgbClr val="878787"/>
                </a:solidFill>
                <a:latin typeface="Verdana"/>
                <a:cs typeface="Verdana"/>
              </a:rPr>
              <a:t>Seracılık Kursu; 168 saat 1 kurs </a:t>
            </a:r>
          </a:p>
          <a:p>
            <a:r>
              <a:rPr lang="tr-TR" sz="2000" spc="69" dirty="0">
                <a:solidFill>
                  <a:srgbClr val="878787"/>
                </a:solidFill>
                <a:latin typeface="Verdana"/>
                <a:cs typeface="Verdana"/>
              </a:rPr>
              <a:t>Belge alan kişi 11</a:t>
            </a:r>
          </a:p>
          <a:p>
            <a:endParaRPr lang="tr-TR" sz="2000" spc="69" dirty="0">
              <a:solidFill>
                <a:srgbClr val="878787"/>
              </a:solidFill>
              <a:latin typeface="Verdana"/>
              <a:cs typeface="Verdana"/>
            </a:endParaRPr>
          </a:p>
          <a:p>
            <a:pPr marL="342900" indent="-342900">
              <a:buFont typeface="Arial" panose="020B0604020202020204" pitchFamily="34" charset="0"/>
              <a:buChar char="•"/>
            </a:pPr>
            <a:endParaRPr lang="tr-TR" sz="2000" spc="69" dirty="0">
              <a:solidFill>
                <a:srgbClr val="878787"/>
              </a:solidFill>
              <a:latin typeface="Verdana"/>
              <a:cs typeface="Verdana"/>
            </a:endParaRPr>
          </a:p>
        </p:txBody>
      </p:sp>
      <p:sp>
        <p:nvSpPr>
          <p:cNvPr id="3" name="Metin kutusu 2"/>
          <p:cNvSpPr txBox="1"/>
          <p:nvPr/>
        </p:nvSpPr>
        <p:spPr>
          <a:xfrm>
            <a:off x="635383" y="5589854"/>
            <a:ext cx="10779370" cy="1015663"/>
          </a:xfrm>
          <a:prstGeom prst="rect">
            <a:avLst/>
          </a:prstGeom>
          <a:noFill/>
        </p:spPr>
        <p:txBody>
          <a:bodyPr wrap="square" rtlCol="0">
            <a:spAutoFit/>
          </a:bodyPr>
          <a:lstStyle/>
          <a:p>
            <a:pPr algn="just"/>
            <a:r>
              <a:rPr lang="tr-TR" sz="2000" spc="69" dirty="0">
                <a:solidFill>
                  <a:srgbClr val="878787"/>
                </a:solidFill>
                <a:latin typeface="Verdana"/>
                <a:cs typeface="Verdana"/>
              </a:rPr>
              <a:t>İlçelerde düzenlen eğitimlerle Meyve Yetiştiriciliği (Üzüm, Elma, Vişne), Tarımsal Üretim Teknikleri, Sebze Yetiştiriciliği, Bitki sağlığı ve Hastalıkları konularında toplam 170 üreticimize eğitimler verilmiştir.</a:t>
            </a:r>
          </a:p>
        </p:txBody>
      </p:sp>
    </p:spTree>
    <p:extLst>
      <p:ext uri="{BB962C8B-B14F-4D97-AF65-F5344CB8AC3E}">
        <p14:creationId xmlns:p14="http://schemas.microsoft.com/office/powerpoint/2010/main" val="1542475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FAALİYETLER</a:t>
            </a:r>
          </a:p>
          <a:p>
            <a:pPr marL="7701" lvl="0">
              <a:spcBef>
                <a:spcPts val="76"/>
              </a:spcBef>
              <a:defRPr/>
            </a:pPr>
            <a:r>
              <a:rPr lang="tr-TR" sz="1100" spc="70" dirty="0">
                <a:solidFill>
                  <a:srgbClr val="878787"/>
                </a:solidFill>
                <a:latin typeface="Verdana"/>
                <a:cs typeface="Verdana"/>
              </a:rPr>
              <a:t>YAYIM PROJELERİ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6 . 2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311504997"/>
              </p:ext>
            </p:extLst>
          </p:nvPr>
        </p:nvGraphicFramePr>
        <p:xfrm>
          <a:off x="773721" y="2137853"/>
          <a:ext cx="10656279" cy="1752600"/>
        </p:xfrm>
        <a:graphic>
          <a:graphicData uri="http://schemas.openxmlformats.org/drawingml/2006/table">
            <a:tbl>
              <a:tblPr firstRow="1" bandRow="1"/>
              <a:tblGrid>
                <a:gridCol w="5538179">
                  <a:extLst>
                    <a:ext uri="{9D8B030D-6E8A-4147-A177-3AD203B41FA5}">
                      <a16:colId xmlns:a16="http://schemas.microsoft.com/office/drawing/2014/main" val="20000"/>
                    </a:ext>
                  </a:extLst>
                </a:gridCol>
                <a:gridCol w="3331787">
                  <a:extLst>
                    <a:ext uri="{9D8B030D-6E8A-4147-A177-3AD203B41FA5}">
                      <a16:colId xmlns:a16="http://schemas.microsoft.com/office/drawing/2014/main" val="20001"/>
                    </a:ext>
                  </a:extLst>
                </a:gridCol>
                <a:gridCol w="1786313">
                  <a:extLst>
                    <a:ext uri="{9D8B030D-6E8A-4147-A177-3AD203B41FA5}">
                      <a16:colId xmlns:a16="http://schemas.microsoft.com/office/drawing/2014/main" val="20003"/>
                    </a:ext>
                  </a:extLst>
                </a:gridCol>
              </a:tblGrid>
              <a:tr h="838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 Bütçesi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914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Tarımsal Yayım ve Danışmanlık Desteği               (160 üretici 3 danışman)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882.000 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235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02601" y="3322085"/>
            <a:ext cx="3898900" cy="378664"/>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7 .</a:t>
            </a:r>
            <a:r>
              <a:rPr sz="2400" spc="-124" dirty="0"/>
              <a:t> </a:t>
            </a:r>
            <a:r>
              <a:rPr lang="tr-TR" sz="2400" spc="-124" dirty="0"/>
              <a:t>UYGULANAN </a:t>
            </a:r>
            <a:r>
              <a:rPr lang="tr-TR" sz="2400" cap="all" dirty="0">
                <a:latin typeface="Verdana" panose="020B0604030504040204" pitchFamily="34" charset="0"/>
                <a:ea typeface="Verdana" panose="020B0604030504040204" pitchFamily="34" charset="0"/>
                <a:cs typeface="Arial" panose="020B0604020202020204" pitchFamily="34" charset="0"/>
              </a:rPr>
              <a:t>PROJELER</a:t>
            </a: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950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5383" y="1139824"/>
            <a:ext cx="11556617" cy="5355312"/>
          </a:xfrm>
          <a:prstGeom prst="rect">
            <a:avLst/>
          </a:prstGeom>
        </p:spPr>
        <p:txBody>
          <a:bodyPr wrap="square">
            <a:spAutoFit/>
          </a:bodyPr>
          <a:lstStyle/>
          <a:p>
            <a:r>
              <a:rPr lang="tr-TR" sz="2000" spc="69" dirty="0">
                <a:solidFill>
                  <a:srgbClr val="878787"/>
                </a:solidFill>
                <a:latin typeface="Verdana"/>
                <a:cs typeface="Verdana"/>
              </a:rPr>
              <a:t>Doğu</a:t>
            </a:r>
            <a:r>
              <a:rPr lang="tr-TR" sz="2400" spc="69" dirty="0">
                <a:solidFill>
                  <a:srgbClr val="878787"/>
                </a:solidFill>
                <a:latin typeface="Verdana"/>
                <a:cs typeface="Verdana"/>
              </a:rPr>
              <a:t> </a:t>
            </a:r>
            <a:r>
              <a:rPr lang="tr-TR" sz="2000" spc="69" dirty="0">
                <a:solidFill>
                  <a:srgbClr val="878787"/>
                </a:solidFill>
                <a:latin typeface="Verdana"/>
                <a:cs typeface="Verdana"/>
              </a:rPr>
              <a:t>Anadolu Bölgesinin Yukarı Fırat Bölümünde yer alan ilimiz,</a:t>
            </a:r>
          </a:p>
          <a:p>
            <a:r>
              <a:rPr lang="tr-TR" sz="2000" spc="69" dirty="0">
                <a:solidFill>
                  <a:srgbClr val="878787"/>
                </a:solidFill>
                <a:latin typeface="Verdana"/>
                <a:cs typeface="Verdana"/>
              </a:rPr>
              <a:t>Doğuda Erzurum,</a:t>
            </a:r>
          </a:p>
          <a:p>
            <a:r>
              <a:rPr lang="tr-TR" sz="2000" spc="69" dirty="0">
                <a:solidFill>
                  <a:srgbClr val="878787"/>
                </a:solidFill>
                <a:latin typeface="Verdana"/>
                <a:cs typeface="Verdana"/>
              </a:rPr>
              <a:t>Batıda Sivas, </a:t>
            </a:r>
          </a:p>
          <a:p>
            <a:r>
              <a:rPr lang="tr-TR" sz="2000" spc="69" dirty="0">
                <a:solidFill>
                  <a:srgbClr val="878787"/>
                </a:solidFill>
                <a:latin typeface="Verdana"/>
                <a:cs typeface="Verdana"/>
              </a:rPr>
              <a:t>Güneyde Tunceli, </a:t>
            </a:r>
          </a:p>
          <a:p>
            <a:r>
              <a:rPr lang="tr-TR" sz="2000" spc="69" dirty="0">
                <a:solidFill>
                  <a:srgbClr val="878787"/>
                </a:solidFill>
                <a:latin typeface="Verdana"/>
                <a:cs typeface="Verdana"/>
              </a:rPr>
              <a:t>Güneydoğuda Bingöl, </a:t>
            </a:r>
          </a:p>
          <a:p>
            <a:r>
              <a:rPr lang="tr-TR" sz="2000" spc="69" dirty="0">
                <a:solidFill>
                  <a:srgbClr val="878787"/>
                </a:solidFill>
                <a:latin typeface="Verdana"/>
                <a:cs typeface="Verdana"/>
              </a:rPr>
              <a:t>Güneybatıda Elazığ, Malatya, </a:t>
            </a:r>
          </a:p>
          <a:p>
            <a:r>
              <a:rPr lang="tr-TR" sz="2000" spc="69" dirty="0">
                <a:solidFill>
                  <a:srgbClr val="878787"/>
                </a:solidFill>
                <a:latin typeface="Verdana"/>
                <a:cs typeface="Verdana"/>
              </a:rPr>
              <a:t>Kuzeyde Gümüşhane, Bayburt, </a:t>
            </a:r>
          </a:p>
          <a:p>
            <a:r>
              <a:rPr lang="tr-TR" sz="2000" spc="69" dirty="0">
                <a:solidFill>
                  <a:srgbClr val="878787"/>
                </a:solidFill>
                <a:latin typeface="Verdana"/>
                <a:cs typeface="Verdana"/>
              </a:rPr>
              <a:t>Kuzeybatıda Giresun İlleri ile çevrilidir.</a:t>
            </a:r>
          </a:p>
          <a:p>
            <a:r>
              <a:rPr lang="tr-TR" sz="2000" spc="69" dirty="0">
                <a:solidFill>
                  <a:srgbClr val="878787"/>
                </a:solidFill>
                <a:latin typeface="Verdana"/>
                <a:cs typeface="Verdana"/>
              </a:rPr>
              <a:t> </a:t>
            </a:r>
          </a:p>
          <a:p>
            <a:r>
              <a:rPr lang="tr-TR" sz="2000" spc="69" dirty="0">
                <a:solidFill>
                  <a:srgbClr val="878787"/>
                </a:solidFill>
                <a:latin typeface="Verdana"/>
                <a:cs typeface="Verdana"/>
              </a:rPr>
              <a:t>Yüz ölçümü 11.815 km² olan Erzincan İli genellikle dağlar ve platolarla kaplıdır.</a:t>
            </a:r>
          </a:p>
          <a:p>
            <a:r>
              <a:rPr lang="tr-TR" sz="2000" spc="69" dirty="0">
                <a:solidFill>
                  <a:srgbClr val="878787"/>
                </a:solidFill>
                <a:latin typeface="Verdana"/>
                <a:cs typeface="Verdana"/>
              </a:rPr>
              <a:t>Erzincan İlinde ovalar dağ sıraları arasındaki çöküntü alanlarında yer alır.</a:t>
            </a:r>
          </a:p>
          <a:p>
            <a:r>
              <a:rPr lang="tr-TR" sz="2000" spc="69" dirty="0">
                <a:solidFill>
                  <a:srgbClr val="878787"/>
                </a:solidFill>
                <a:latin typeface="Verdana"/>
                <a:cs typeface="Verdana"/>
              </a:rPr>
              <a:t>Erzincan ovası doğu-batı yönünde uzanır. </a:t>
            </a:r>
          </a:p>
          <a:p>
            <a:r>
              <a:rPr lang="tr-TR" sz="2000" spc="69" dirty="0">
                <a:solidFill>
                  <a:srgbClr val="878787"/>
                </a:solidFill>
                <a:latin typeface="Verdana"/>
                <a:cs typeface="Verdana"/>
              </a:rPr>
              <a:t>Denizden yüksekliği 1.185 m olan ovanın uzunluğu 40 km, alanı ise 500 km²’dir. </a:t>
            </a:r>
          </a:p>
          <a:p>
            <a:r>
              <a:rPr lang="tr-TR" sz="2000" spc="69" dirty="0">
                <a:solidFill>
                  <a:srgbClr val="878787"/>
                </a:solidFill>
                <a:latin typeface="Verdana"/>
                <a:cs typeface="Verdana"/>
              </a:rPr>
              <a:t>Ovada sulu tarım yapılmaktadır. </a:t>
            </a:r>
          </a:p>
          <a:p>
            <a:r>
              <a:rPr lang="tr-TR" sz="2000" spc="69" dirty="0">
                <a:solidFill>
                  <a:srgbClr val="878787"/>
                </a:solidFill>
                <a:latin typeface="Verdana"/>
                <a:cs typeface="Verdana"/>
              </a:rPr>
              <a:t>Koşan, Çimen, </a:t>
            </a:r>
            <a:r>
              <a:rPr lang="tr-TR" sz="2000" spc="69" dirty="0" err="1">
                <a:solidFill>
                  <a:srgbClr val="878787"/>
                </a:solidFill>
                <a:latin typeface="Verdana"/>
                <a:cs typeface="Verdana"/>
              </a:rPr>
              <a:t>Melan</a:t>
            </a:r>
            <a:r>
              <a:rPr lang="tr-TR" sz="2000" spc="69" dirty="0">
                <a:solidFill>
                  <a:srgbClr val="878787"/>
                </a:solidFill>
                <a:latin typeface="Verdana"/>
                <a:cs typeface="Verdana"/>
              </a:rPr>
              <a:t> ve Sarıçiçek önemli yaylalardır. </a:t>
            </a:r>
          </a:p>
          <a:p>
            <a:r>
              <a:rPr lang="tr-TR" sz="2000" spc="69" dirty="0">
                <a:solidFill>
                  <a:srgbClr val="878787"/>
                </a:solidFill>
                <a:latin typeface="Verdana"/>
                <a:cs typeface="Verdana"/>
              </a:rPr>
              <a:t>İlin en büyük ve en önemli akarsuyu Fırat’ın ana kolu olan Karasu nehridir. </a:t>
            </a:r>
          </a:p>
          <a:p>
            <a:endParaRPr lang="tr-TR" dirty="0"/>
          </a:p>
        </p:txBody>
      </p:sp>
      <p:sp>
        <p:nvSpPr>
          <p:cNvPr id="8"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9"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1"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2"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COĞRAFİ DURUM</a:t>
            </a:r>
          </a:p>
        </p:txBody>
      </p:sp>
      <p:sp>
        <p:nvSpPr>
          <p:cNvPr id="13"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1 . 1</a:t>
            </a:r>
            <a:endParaRPr sz="1182" dirty="0">
              <a:latin typeface="Verdana"/>
              <a:cs typeface="Verdana"/>
            </a:endParaRPr>
          </a:p>
        </p:txBody>
      </p:sp>
    </p:spTree>
    <p:extLst>
      <p:ext uri="{BB962C8B-B14F-4D97-AF65-F5344CB8AC3E}">
        <p14:creationId xmlns:p14="http://schemas.microsoft.com/office/powerpoint/2010/main" val="1971233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GENÇ ÇİFTÇİ </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7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kumimoji="0" sz="1182" b="0" i="0" u="none" strike="noStrike" kern="1200" cap="none" spc="-261" normalizeH="0" baseline="0" noProof="0" dirty="0">
                <a:ln>
                  <a:noFill/>
                </a:ln>
                <a:solidFill>
                  <a:srgbClr val="DC0C18"/>
                </a:solidFill>
                <a:effectLst/>
                <a:uLnTx/>
                <a:uFillTx/>
                <a:latin typeface="Verdana"/>
                <a:ea typeface="+mn-ea"/>
                <a:cs typeface="Verdana"/>
              </a:rPr>
              <a:t>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8" name="Tablo 7"/>
          <p:cNvGraphicFramePr>
            <a:graphicFrameLocks noGrp="1"/>
          </p:cNvGraphicFramePr>
          <p:nvPr>
            <p:extLst>
              <p:ext uri="{D42A27DB-BD31-4B8C-83A1-F6EECF244321}">
                <p14:modId xmlns:p14="http://schemas.microsoft.com/office/powerpoint/2010/main" val="349809827"/>
              </p:ext>
            </p:extLst>
          </p:nvPr>
        </p:nvGraphicFramePr>
        <p:xfrm>
          <a:off x="801158" y="1050608"/>
          <a:ext cx="10616141" cy="1415566"/>
        </p:xfrm>
        <a:graphic>
          <a:graphicData uri="http://schemas.openxmlformats.org/drawingml/2006/table">
            <a:tbl>
              <a:tblPr firstRow="1" firstCol="1" bandRow="1"/>
              <a:tblGrid>
                <a:gridCol w="3706926">
                  <a:extLst>
                    <a:ext uri="{9D8B030D-6E8A-4147-A177-3AD203B41FA5}">
                      <a16:colId xmlns:a16="http://schemas.microsoft.com/office/drawing/2014/main" val="1610737642"/>
                    </a:ext>
                  </a:extLst>
                </a:gridCol>
                <a:gridCol w="6909215">
                  <a:extLst>
                    <a:ext uri="{9D8B030D-6E8A-4147-A177-3AD203B41FA5}">
                      <a16:colId xmlns:a16="http://schemas.microsoft.com/office/drawing/2014/main" val="2855641933"/>
                    </a:ext>
                  </a:extLst>
                </a:gridCol>
              </a:tblGrid>
              <a:tr h="40020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Genç Çiftçi Projesi ve</a:t>
                      </a:r>
                      <a:r>
                        <a:rPr lang="tr-TR" sz="1800" b="0" kern="1200" spc="-75" baseline="0" dirty="0">
                          <a:solidFill>
                            <a:srgbClr val="FFFFFF"/>
                          </a:solidFill>
                          <a:latin typeface="Verdana" panose="020B0604030504040204" pitchFamily="34" charset="0"/>
                          <a:ea typeface="Verdana" panose="020B0604030504040204" pitchFamily="34" charset="0"/>
                          <a:cs typeface="Trebuchet MS"/>
                        </a:rPr>
                        <a:t> Uzman Eller Projesi</a:t>
                      </a:r>
                      <a:endParaRPr lang="tr-TR" sz="18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159803802"/>
                  </a:ext>
                </a:extLst>
              </a:tr>
              <a:tr h="4484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Hibe Almaya Hak Kazanan Çiftçi Sayısı</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0507766"/>
                  </a:ext>
                </a:extLst>
              </a:tr>
              <a:tr h="4572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İlimize Ayrılan Kaynak Miktarı</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1" kern="1200" spc="-75" dirty="0">
                          <a:solidFill>
                            <a:srgbClr val="FF0000"/>
                          </a:solidFill>
                          <a:latin typeface="Verdana" panose="020B0604030504040204" pitchFamily="34" charset="0"/>
                          <a:ea typeface="Verdana" panose="020B0604030504040204" pitchFamily="34" charset="0"/>
                          <a:cs typeface="Trebuchet MS"/>
                        </a:rPr>
                        <a:t>20.740.000 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950866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17287978"/>
              </p:ext>
            </p:extLst>
          </p:nvPr>
        </p:nvGraphicFramePr>
        <p:xfrm>
          <a:off x="801158" y="2579465"/>
          <a:ext cx="10616141" cy="3919079"/>
        </p:xfrm>
        <a:graphic>
          <a:graphicData uri="http://schemas.openxmlformats.org/drawingml/2006/table">
            <a:tbl>
              <a:tblPr/>
              <a:tblGrid>
                <a:gridCol w="1659004">
                  <a:extLst>
                    <a:ext uri="{9D8B030D-6E8A-4147-A177-3AD203B41FA5}">
                      <a16:colId xmlns:a16="http://schemas.microsoft.com/office/drawing/2014/main" val="858818487"/>
                    </a:ext>
                  </a:extLst>
                </a:gridCol>
                <a:gridCol w="595797">
                  <a:extLst>
                    <a:ext uri="{9D8B030D-6E8A-4147-A177-3AD203B41FA5}">
                      <a16:colId xmlns:a16="http://schemas.microsoft.com/office/drawing/2014/main" val="2207771887"/>
                    </a:ext>
                  </a:extLst>
                </a:gridCol>
                <a:gridCol w="672029">
                  <a:extLst>
                    <a:ext uri="{9D8B030D-6E8A-4147-A177-3AD203B41FA5}">
                      <a16:colId xmlns:a16="http://schemas.microsoft.com/office/drawing/2014/main" val="880962351"/>
                    </a:ext>
                  </a:extLst>
                </a:gridCol>
                <a:gridCol w="672029">
                  <a:extLst>
                    <a:ext uri="{9D8B030D-6E8A-4147-A177-3AD203B41FA5}">
                      <a16:colId xmlns:a16="http://schemas.microsoft.com/office/drawing/2014/main" val="3838308651"/>
                    </a:ext>
                  </a:extLst>
                </a:gridCol>
                <a:gridCol w="672532">
                  <a:extLst>
                    <a:ext uri="{9D8B030D-6E8A-4147-A177-3AD203B41FA5}">
                      <a16:colId xmlns:a16="http://schemas.microsoft.com/office/drawing/2014/main" val="3932717107"/>
                    </a:ext>
                  </a:extLst>
                </a:gridCol>
                <a:gridCol w="1041674">
                  <a:extLst>
                    <a:ext uri="{9D8B030D-6E8A-4147-A177-3AD203B41FA5}">
                      <a16:colId xmlns:a16="http://schemas.microsoft.com/office/drawing/2014/main" val="317401622"/>
                    </a:ext>
                  </a:extLst>
                </a:gridCol>
                <a:gridCol w="946978">
                  <a:extLst>
                    <a:ext uri="{9D8B030D-6E8A-4147-A177-3AD203B41FA5}">
                      <a16:colId xmlns:a16="http://schemas.microsoft.com/office/drawing/2014/main" val="3640748233"/>
                    </a:ext>
                  </a:extLst>
                </a:gridCol>
                <a:gridCol w="838752">
                  <a:extLst>
                    <a:ext uri="{9D8B030D-6E8A-4147-A177-3AD203B41FA5}">
                      <a16:colId xmlns:a16="http://schemas.microsoft.com/office/drawing/2014/main" val="3278772492"/>
                    </a:ext>
                  </a:extLst>
                </a:gridCol>
                <a:gridCol w="676413">
                  <a:extLst>
                    <a:ext uri="{9D8B030D-6E8A-4147-A177-3AD203B41FA5}">
                      <a16:colId xmlns:a16="http://schemas.microsoft.com/office/drawing/2014/main" val="3098190507"/>
                    </a:ext>
                  </a:extLst>
                </a:gridCol>
                <a:gridCol w="547023">
                  <a:extLst>
                    <a:ext uri="{9D8B030D-6E8A-4147-A177-3AD203B41FA5}">
                      <a16:colId xmlns:a16="http://schemas.microsoft.com/office/drawing/2014/main" val="2390866167"/>
                    </a:ext>
                  </a:extLst>
                </a:gridCol>
                <a:gridCol w="909654">
                  <a:extLst>
                    <a:ext uri="{9D8B030D-6E8A-4147-A177-3AD203B41FA5}">
                      <a16:colId xmlns:a16="http://schemas.microsoft.com/office/drawing/2014/main" val="20010"/>
                    </a:ext>
                  </a:extLst>
                </a:gridCol>
                <a:gridCol w="653730">
                  <a:extLst>
                    <a:ext uri="{9D8B030D-6E8A-4147-A177-3AD203B41FA5}">
                      <a16:colId xmlns:a16="http://schemas.microsoft.com/office/drawing/2014/main" val="3754783075"/>
                    </a:ext>
                  </a:extLst>
                </a:gridCol>
                <a:gridCol w="730526">
                  <a:extLst>
                    <a:ext uri="{9D8B030D-6E8A-4147-A177-3AD203B41FA5}">
                      <a16:colId xmlns:a16="http://schemas.microsoft.com/office/drawing/2014/main" val="1818063248"/>
                    </a:ext>
                  </a:extLst>
                </a:gridCol>
              </a:tblGrid>
              <a:tr h="13155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Uygulama Yeri</a:t>
                      </a:r>
                    </a:p>
                  </a:txBody>
                  <a:tcPr marL="6855" marR="6855" marT="685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Arıcılık</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Büyük Baş</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Küçük Baş</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Kanatlı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Büyük Baş Tesisi Yapımı Ve Hayvan Alımı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Küçük Baş Tesisi Yapımı Ve Hayvan Alımı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Çok Yıllık Yem Bitkisi</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Kültür Mantarı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Örtü Altı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Tıbbi Aromatik</a:t>
                      </a:r>
                      <a:r>
                        <a:rPr lang="tr-TR" sz="1400" b="0" kern="1200" spc="-75" baseline="0" dirty="0">
                          <a:solidFill>
                            <a:srgbClr val="FFFFFF"/>
                          </a:solidFill>
                          <a:latin typeface="Verdana" panose="020B0604030504040204" pitchFamily="34" charset="0"/>
                          <a:ea typeface="Verdana" panose="020B0604030504040204" pitchFamily="34" charset="0"/>
                          <a:cs typeface="Trebuchet MS"/>
                        </a:rPr>
                        <a:t> Bitkiler</a:t>
                      </a:r>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Kapama Meyve</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Genel Toplam</a:t>
                      </a:r>
                    </a:p>
                  </a:txBody>
                  <a:tcPr marL="6855" marR="6855" marT="685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09648946"/>
                  </a:ext>
                </a:extLst>
              </a:tr>
              <a:tr h="6337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(2016)</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a:solidFill>
                            <a:srgbClr val="FF0000"/>
                          </a:solidFill>
                          <a:effectLst/>
                          <a:latin typeface="Verdana" panose="020B060403050404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8271441"/>
                  </a:ext>
                </a:extLst>
              </a:tr>
              <a:tr h="587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(2017)</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a:solidFill>
                            <a:srgbClr val="FF0000"/>
                          </a:solidFill>
                          <a:effectLst/>
                          <a:latin typeface="Verdana" panose="020B0604030504040204" pitchFamily="34" charset="0"/>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0920867"/>
                  </a:ext>
                </a:extLst>
              </a:tr>
              <a:tr h="543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(2018)</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dirty="0">
                          <a:solidFill>
                            <a:srgbClr val="FF0000"/>
                          </a:solidFill>
                          <a:effectLst/>
                          <a:latin typeface="Verdana" panose="020B0604030504040204" pitchFamily="34" charset="0"/>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0369306"/>
                  </a:ext>
                </a:extLst>
              </a:tr>
              <a:tr h="277439">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UZMAN ELLER</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dirty="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dirty="0">
                          <a:solidFill>
                            <a:srgbClr val="FF0000"/>
                          </a:solidFill>
                          <a:effectLst/>
                          <a:latin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8394743"/>
                  </a:ext>
                </a:extLst>
              </a:tr>
              <a:tr h="277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İL TOPLAMI</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5649986"/>
                  </a:ext>
                </a:extLst>
              </a:tr>
              <a:tr h="277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(2016-2018)</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2317760"/>
                  </a:ext>
                </a:extLst>
              </a:tr>
            </a:tbl>
          </a:graphicData>
        </a:graphic>
      </p:graphicFrame>
    </p:spTree>
    <p:extLst>
      <p:ext uri="{BB962C8B-B14F-4D97-AF65-F5344CB8AC3E}">
        <p14:creationId xmlns:p14="http://schemas.microsoft.com/office/powerpoint/2010/main" val="2469796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DÜVE YETİŞTİRME MERKEZİ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7 . 2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635383" y="1415782"/>
            <a:ext cx="10858117" cy="163121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Tarım ve Orman Bakanlığı Hayvancılık Genel Müdürlüğü, Erzincan Damızlık Düve Yetiştirme Merkezi Projesi için 500 başlık ahır, bakıcı evi, yönetim binası inşaatları tamamlanmıştır Toplam proje tutarı </a:t>
            </a:r>
            <a:r>
              <a:rPr lang="tr-TR" sz="2000" b="1" spc="69" dirty="0">
                <a:solidFill>
                  <a:srgbClr val="FF0000"/>
                </a:solidFill>
                <a:latin typeface="Verdana"/>
                <a:cs typeface="Verdana"/>
              </a:rPr>
              <a:t>9.853.539 TL</a:t>
            </a:r>
            <a:r>
              <a:rPr lang="tr-TR" sz="2000" spc="69" dirty="0">
                <a:solidFill>
                  <a:srgbClr val="878787"/>
                </a:solidFill>
                <a:latin typeface="Verdana"/>
                <a:cs typeface="Verdana"/>
              </a:rPr>
              <a:t> hibe miktarı ise </a:t>
            </a:r>
            <a:r>
              <a:rPr lang="tr-TR" sz="2000" b="1" spc="69" dirty="0">
                <a:solidFill>
                  <a:srgbClr val="FF0000"/>
                </a:solidFill>
                <a:latin typeface="Verdana"/>
                <a:cs typeface="Verdana"/>
              </a:rPr>
              <a:t>2.233.796  TL </a:t>
            </a:r>
            <a:r>
              <a:rPr lang="tr-TR" sz="2000" spc="69" dirty="0" err="1">
                <a:solidFill>
                  <a:srgbClr val="878787"/>
                </a:solidFill>
                <a:latin typeface="Verdana"/>
                <a:cs typeface="Verdana"/>
              </a:rPr>
              <a:t>dir</a:t>
            </a:r>
            <a:r>
              <a:rPr lang="tr-TR" sz="2000" spc="69" dirty="0">
                <a:solidFill>
                  <a:srgbClr val="878787"/>
                </a:solidFill>
                <a:latin typeface="Verdana"/>
                <a:cs typeface="Verdana"/>
              </a:rPr>
              <a:t>.</a:t>
            </a:r>
          </a:p>
          <a:p>
            <a:pPr lvl="0" algn="just">
              <a:defRPr/>
            </a:pPr>
            <a:r>
              <a:rPr lang="tr-TR" sz="2000" spc="69" dirty="0">
                <a:solidFill>
                  <a:srgbClr val="878787"/>
                </a:solidFill>
                <a:latin typeface="Verdana"/>
                <a:cs typeface="Verdana"/>
              </a:rPr>
              <a:t>Tesis üreticilerimize hizmet vermeye başlamıştır. </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4374" y="4135926"/>
            <a:ext cx="4206370" cy="272207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630" y="4135926"/>
            <a:ext cx="4206370" cy="2722073"/>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35926"/>
            <a:ext cx="4136160" cy="2722073"/>
          </a:xfrm>
          <a:prstGeom prst="rect">
            <a:avLst/>
          </a:prstGeom>
        </p:spPr>
      </p:pic>
    </p:spTree>
    <p:extLst>
      <p:ext uri="{BB962C8B-B14F-4D97-AF65-F5344CB8AC3E}">
        <p14:creationId xmlns:p14="http://schemas.microsoft.com/office/powerpoint/2010/main" val="3180233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KIRSALDA BEREKET HAYVANCILIĞA DESTEK PROGRAMI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Dikdörtgen 8"/>
          <p:cNvSpPr/>
          <p:nvPr/>
        </p:nvSpPr>
        <p:spPr>
          <a:xfrm>
            <a:off x="603441" y="4405543"/>
            <a:ext cx="10985117" cy="224676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algn="just"/>
            <a:r>
              <a:rPr lang="tr-TR" sz="2000" spc="69" dirty="0">
                <a:solidFill>
                  <a:srgbClr val="878787"/>
                </a:solidFill>
                <a:latin typeface="Verdana"/>
              </a:rPr>
              <a:t>Özellikle gençlerin ve kadınların tarım sektöründe daha fazla yer almasını teşvik etmeyi amaçlayan proje kapsamında; veteriner hekim, ziraat mühendisi ve gıda mühendisi gibi meslek gruplarından gelen başvurularda 30, diğer başvurulara 15 etçi ırk gebe düve hayvan, sübvansiyonlu kredi imkanı ile verilecek; ayrıca bakım, besleme ve hayvan sigorta giderlerine destek olunacaktır. Proje kapsamında </a:t>
            </a:r>
            <a:r>
              <a:rPr lang="tr-TR" sz="2000" b="1" u="sng" spc="69" dirty="0">
                <a:solidFill>
                  <a:srgbClr val="FF0000"/>
                </a:solidFill>
                <a:latin typeface="Verdana"/>
              </a:rPr>
              <a:t>92 üretici 1.325 adet hayvan</a:t>
            </a:r>
            <a:r>
              <a:rPr lang="tr-TR" sz="2000" spc="69" dirty="0">
                <a:solidFill>
                  <a:srgbClr val="878787"/>
                </a:solidFill>
                <a:latin typeface="Verdana"/>
              </a:rPr>
              <a:t> almaya hak kazanmıştır.</a:t>
            </a:r>
          </a:p>
        </p:txBody>
      </p:sp>
      <p:pic>
        <p:nvPicPr>
          <p:cNvPr id="2" name="Resim 1">
            <a:extLst>
              <a:ext uri="{FF2B5EF4-FFF2-40B4-BE49-F238E27FC236}">
                <a16:creationId xmlns:a16="http://schemas.microsoft.com/office/drawing/2014/main" id="{1FE5C9CB-3D27-D33A-CFB1-10F50CF2F5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46341"/>
          <a:stretch/>
        </p:blipFill>
        <p:spPr>
          <a:xfrm>
            <a:off x="4068023" y="750733"/>
            <a:ext cx="3533504" cy="3538708"/>
          </a:xfrm>
          <a:prstGeom prst="rect">
            <a:avLst/>
          </a:prstGeom>
        </p:spPr>
      </p:pic>
    </p:spTree>
    <p:extLst>
      <p:ext uri="{BB962C8B-B14F-4D97-AF65-F5344CB8AC3E}">
        <p14:creationId xmlns:p14="http://schemas.microsoft.com/office/powerpoint/2010/main" val="165866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KÖYÜMDE YAŞAMAK İÇİN BİR SÜRÜ NEDENİM VAR PROJESİ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673" y="1174305"/>
            <a:ext cx="7042028" cy="3657357"/>
          </a:xfrm>
          <a:prstGeom prst="rect">
            <a:avLst/>
          </a:prstGeom>
        </p:spPr>
      </p:pic>
      <p:sp>
        <p:nvSpPr>
          <p:cNvPr id="9" name="Dikdörtgen 8"/>
          <p:cNvSpPr/>
          <p:nvPr/>
        </p:nvSpPr>
        <p:spPr>
          <a:xfrm>
            <a:off x="635383" y="4877412"/>
            <a:ext cx="10985117" cy="1015663"/>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Proje kapsamında </a:t>
            </a:r>
            <a:r>
              <a:rPr lang="tr-TR" sz="2000" b="1" spc="69" dirty="0">
                <a:solidFill>
                  <a:srgbClr val="FF0000"/>
                </a:solidFill>
                <a:latin typeface="Verdana"/>
                <a:cs typeface="Verdana"/>
              </a:rPr>
              <a:t>190</a:t>
            </a:r>
            <a:r>
              <a:rPr lang="tr-TR" sz="2000" spc="69" dirty="0">
                <a:solidFill>
                  <a:srgbClr val="878787"/>
                </a:solidFill>
                <a:latin typeface="Verdana"/>
                <a:cs typeface="Verdana"/>
              </a:rPr>
              <a:t> üreticimize </a:t>
            </a:r>
            <a:r>
              <a:rPr lang="tr-TR" sz="2000" b="1" spc="69" dirty="0">
                <a:solidFill>
                  <a:srgbClr val="FF0000"/>
                </a:solidFill>
                <a:latin typeface="Verdana"/>
                <a:cs typeface="Verdana"/>
              </a:rPr>
              <a:t>37.515.550</a:t>
            </a:r>
            <a:r>
              <a:rPr lang="tr-TR" sz="2000" spc="69" dirty="0">
                <a:solidFill>
                  <a:srgbClr val="878787"/>
                </a:solidFill>
                <a:latin typeface="Verdana"/>
                <a:cs typeface="Verdana"/>
              </a:rPr>
              <a:t> </a:t>
            </a:r>
            <a:r>
              <a:rPr lang="tr-TR" sz="2000" b="1" spc="69" dirty="0">
                <a:solidFill>
                  <a:srgbClr val="FF0000"/>
                </a:solidFill>
                <a:latin typeface="Verdana"/>
                <a:cs typeface="Verdana"/>
              </a:rPr>
              <a:t>TL</a:t>
            </a:r>
            <a:r>
              <a:rPr lang="tr-TR" sz="2000" spc="69" dirty="0">
                <a:solidFill>
                  <a:srgbClr val="878787"/>
                </a:solidFill>
                <a:latin typeface="Verdana"/>
                <a:cs typeface="Verdana"/>
              </a:rPr>
              <a:t> değerinde kredi kaynağı sağlanarak </a:t>
            </a:r>
            <a:r>
              <a:rPr lang="tr-TR" sz="2000" b="1" spc="69" dirty="0">
                <a:solidFill>
                  <a:srgbClr val="FF0000"/>
                </a:solidFill>
                <a:latin typeface="Verdana"/>
                <a:cs typeface="Verdana"/>
              </a:rPr>
              <a:t>18.186</a:t>
            </a:r>
            <a:r>
              <a:rPr lang="tr-TR" sz="2000" spc="69" dirty="0">
                <a:solidFill>
                  <a:srgbClr val="878787"/>
                </a:solidFill>
                <a:latin typeface="Verdana"/>
                <a:cs typeface="Verdana"/>
              </a:rPr>
              <a:t> adet koyun alımı gerçekleştirilmiştir. Başvurusu </a:t>
            </a:r>
            <a:r>
              <a:rPr lang="tr-TR" sz="2000" spc="69">
                <a:solidFill>
                  <a:srgbClr val="878787"/>
                </a:solidFill>
                <a:latin typeface="Verdana"/>
                <a:cs typeface="Verdana"/>
              </a:rPr>
              <a:t>onaylanan </a:t>
            </a:r>
            <a:r>
              <a:rPr lang="tr-TR" sz="2000" b="1" spc="69">
                <a:solidFill>
                  <a:srgbClr val="FF0000"/>
                </a:solidFill>
                <a:latin typeface="Verdana"/>
                <a:cs typeface="Verdana"/>
              </a:rPr>
              <a:t>244</a:t>
            </a:r>
            <a:r>
              <a:rPr lang="tr-TR" sz="2000" spc="69">
                <a:solidFill>
                  <a:srgbClr val="878787"/>
                </a:solidFill>
                <a:latin typeface="Verdana"/>
                <a:cs typeface="Verdana"/>
              </a:rPr>
              <a:t> </a:t>
            </a:r>
            <a:r>
              <a:rPr lang="tr-TR" sz="2000" spc="69" dirty="0">
                <a:solidFill>
                  <a:srgbClr val="878787"/>
                </a:solidFill>
                <a:latin typeface="Verdana"/>
                <a:cs typeface="Verdana"/>
              </a:rPr>
              <a:t>üreticimiz  banka kredi aşamasındadır. </a:t>
            </a:r>
          </a:p>
        </p:txBody>
      </p:sp>
    </p:spTree>
    <p:extLst>
      <p:ext uri="{BB962C8B-B14F-4D97-AF65-F5344CB8AC3E}">
        <p14:creationId xmlns:p14="http://schemas.microsoft.com/office/powerpoint/2010/main" val="141771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DAMIZLIK DÜVE ALIM DESTEĞİ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232375" y="3616619"/>
            <a:ext cx="11723533" cy="317009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2021 yılında ‘Düve Alım Desteklemesi kapsamında’ 31 üreticimiz 218 düve alımı için </a:t>
            </a:r>
            <a:r>
              <a:rPr lang="tr-TR" sz="2000" b="1" spc="69" dirty="0">
                <a:solidFill>
                  <a:srgbClr val="FF0000"/>
                </a:solidFill>
                <a:latin typeface="Verdana"/>
                <a:cs typeface="Verdana"/>
              </a:rPr>
              <a:t>1.220.800 TL </a:t>
            </a:r>
            <a:r>
              <a:rPr lang="tr-TR" sz="2000" spc="69" dirty="0">
                <a:solidFill>
                  <a:srgbClr val="878787"/>
                </a:solidFill>
                <a:latin typeface="Verdana"/>
                <a:cs typeface="Verdana"/>
              </a:rPr>
              <a:t>destek almıştır.</a:t>
            </a:r>
          </a:p>
          <a:p>
            <a:pPr lvl="0" algn="just">
              <a:defRPr/>
            </a:pPr>
            <a:r>
              <a:rPr lang="tr-TR" sz="2000" spc="69" dirty="0">
                <a:solidFill>
                  <a:srgbClr val="878787"/>
                </a:solidFill>
                <a:latin typeface="Verdana"/>
                <a:cs typeface="Verdana"/>
              </a:rPr>
              <a:t>2022 yılında ‘Düve Alım Desteklemesi kapsamında’ 24 üreticimiz 205 düve alımı için </a:t>
            </a:r>
            <a:r>
              <a:rPr lang="tr-TR" sz="2000" b="1" spc="69" dirty="0">
                <a:solidFill>
                  <a:srgbClr val="FF0000"/>
                </a:solidFill>
                <a:latin typeface="Verdana"/>
                <a:cs typeface="Verdana"/>
              </a:rPr>
              <a:t>1.640.000 TL </a:t>
            </a:r>
            <a:r>
              <a:rPr lang="tr-TR" sz="2000" spc="69" dirty="0">
                <a:solidFill>
                  <a:srgbClr val="878787"/>
                </a:solidFill>
                <a:latin typeface="Verdana"/>
                <a:cs typeface="Verdana"/>
              </a:rPr>
              <a:t>destek almıştır.</a:t>
            </a:r>
          </a:p>
          <a:p>
            <a:pPr algn="just">
              <a:defRPr/>
            </a:pPr>
            <a:r>
              <a:rPr lang="tr-TR" sz="2000" spc="69" dirty="0">
                <a:solidFill>
                  <a:srgbClr val="878787"/>
                </a:solidFill>
                <a:latin typeface="Verdana"/>
                <a:cs typeface="Verdana"/>
              </a:rPr>
              <a:t>2023 yılında ‘Düve Alım Desteklemesi kapsamında’ 2 üreticimiz 13 düve alımı için </a:t>
            </a:r>
            <a:r>
              <a:rPr lang="tr-TR" sz="2000" b="1" spc="69" dirty="0">
                <a:solidFill>
                  <a:srgbClr val="FF0000"/>
                </a:solidFill>
                <a:latin typeface="Verdana"/>
                <a:cs typeface="Verdana"/>
              </a:rPr>
              <a:t>208.000 TL </a:t>
            </a:r>
            <a:r>
              <a:rPr lang="tr-TR" sz="2000" spc="69" dirty="0">
                <a:solidFill>
                  <a:srgbClr val="878787"/>
                </a:solidFill>
                <a:latin typeface="Verdana"/>
                <a:cs typeface="Verdana"/>
              </a:rPr>
              <a:t>destek almıştır.</a:t>
            </a:r>
          </a:p>
          <a:p>
            <a:pPr algn="just">
              <a:defRPr/>
            </a:pPr>
            <a:r>
              <a:rPr lang="tr-TR" sz="2000" spc="69" dirty="0">
                <a:solidFill>
                  <a:srgbClr val="878787"/>
                </a:solidFill>
                <a:latin typeface="Verdana"/>
                <a:cs typeface="Verdana"/>
              </a:rPr>
              <a:t>2024 yılında ‘Düve Alım Desteklemesi kapsamında’ 14 üreticimiz 152 düve alımı için </a:t>
            </a:r>
            <a:r>
              <a:rPr lang="tr-TR" sz="2000" b="1" spc="69" dirty="0">
                <a:solidFill>
                  <a:srgbClr val="FF0000"/>
                </a:solidFill>
                <a:latin typeface="Verdana"/>
                <a:cs typeface="Verdana"/>
              </a:rPr>
              <a:t>4.515.000 TL </a:t>
            </a:r>
            <a:r>
              <a:rPr lang="tr-TR" sz="2000" spc="69" dirty="0">
                <a:solidFill>
                  <a:srgbClr val="878787"/>
                </a:solidFill>
                <a:latin typeface="Verdana"/>
                <a:cs typeface="Verdana"/>
              </a:rPr>
              <a:t>destek almıştır.</a:t>
            </a:r>
          </a:p>
          <a:p>
            <a:pPr lvl="0" algn="just">
              <a:defRPr/>
            </a:pPr>
            <a:r>
              <a:rPr lang="tr-TR" sz="2000" spc="69" dirty="0">
                <a:solidFill>
                  <a:srgbClr val="878787"/>
                </a:solidFill>
                <a:latin typeface="Verdana"/>
                <a:cs typeface="Verdana"/>
              </a:rPr>
              <a:t>Destek kapsamında 71 üreticimize 588 baş düve alımı için </a:t>
            </a:r>
            <a:r>
              <a:rPr lang="tr-TR" sz="2000" b="1" spc="69" dirty="0">
                <a:solidFill>
                  <a:srgbClr val="FF0000"/>
                </a:solidFill>
                <a:latin typeface="Verdana"/>
                <a:cs typeface="Verdana"/>
              </a:rPr>
              <a:t>7.583.800 TL </a:t>
            </a:r>
            <a:r>
              <a:rPr lang="tr-TR" sz="2000" spc="69" dirty="0">
                <a:solidFill>
                  <a:srgbClr val="878787"/>
                </a:solidFill>
                <a:latin typeface="Verdana"/>
                <a:cs typeface="Verdana"/>
              </a:rPr>
              <a:t>destek verilmiştir.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4" y="845463"/>
            <a:ext cx="4764353" cy="2679949"/>
          </a:xfrm>
          <a:prstGeom prst="rect">
            <a:avLst/>
          </a:prstGeom>
        </p:spPr>
      </p:pic>
    </p:spTree>
    <p:extLst>
      <p:ext uri="{BB962C8B-B14F-4D97-AF65-F5344CB8AC3E}">
        <p14:creationId xmlns:p14="http://schemas.microsoft.com/office/powerpoint/2010/main" val="3158650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HAYVANCILIK İŞLETMELERİ YATIRIMLARININ DESTEKLENMESİ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259080" y="4404418"/>
            <a:ext cx="11689079" cy="163121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Büyükbaş ve Küçükbaş Hayvancılık İşletmelerine Yönelik Yatırımların Desteklenmesi Projesi kapsamında 18 üreticiye ahır, makine ekipman için </a:t>
            </a:r>
            <a:r>
              <a:rPr lang="tr-TR" sz="2000" b="1" spc="69" dirty="0">
                <a:solidFill>
                  <a:srgbClr val="FF0000"/>
                </a:solidFill>
                <a:latin typeface="Verdana"/>
                <a:cs typeface="Verdana"/>
              </a:rPr>
              <a:t>503.510,91</a:t>
            </a:r>
            <a:r>
              <a:rPr lang="tr-TR" sz="2000" spc="69" dirty="0">
                <a:solidFill>
                  <a:srgbClr val="878787"/>
                </a:solidFill>
                <a:latin typeface="Verdana"/>
                <a:cs typeface="Verdana"/>
              </a:rPr>
              <a:t> </a:t>
            </a:r>
            <a:r>
              <a:rPr lang="tr-TR" sz="2000" b="1" spc="69" dirty="0">
                <a:solidFill>
                  <a:srgbClr val="FF0000"/>
                </a:solidFill>
                <a:latin typeface="Verdana"/>
                <a:cs typeface="Verdana"/>
              </a:rPr>
              <a:t>TL</a:t>
            </a:r>
            <a:r>
              <a:rPr lang="tr-TR" sz="2000" spc="69" dirty="0">
                <a:solidFill>
                  <a:srgbClr val="878787"/>
                </a:solidFill>
                <a:latin typeface="Verdana"/>
                <a:cs typeface="Verdana"/>
              </a:rPr>
              <a:t> hibe imkanı sağlanmıştır. Proje kapsamında 1 ahır 14 yem hazırlama makinesi 5 seyyar süt sağım makinesi 3 hayvan kaşıma ünitesi 3 otomatik suluk 1 gübre sıyırıcı sistemi alımı yapılacaktır.</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240" y="949600"/>
            <a:ext cx="6249554" cy="3328841"/>
          </a:xfrm>
          <a:prstGeom prst="rect">
            <a:avLst/>
          </a:prstGeom>
        </p:spPr>
      </p:pic>
    </p:spTree>
    <p:extLst>
      <p:ext uri="{BB962C8B-B14F-4D97-AF65-F5344CB8AC3E}">
        <p14:creationId xmlns:p14="http://schemas.microsoft.com/office/powerpoint/2010/main" val="189750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ARICILIK YATIRIMLARININ DESTEKLENMESİ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7 . 7</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635383" y="5600700"/>
            <a:ext cx="11061317" cy="70788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Arıcılık Yatırımlarının Desteklenmesi kapsamında </a:t>
            </a:r>
            <a:r>
              <a:rPr lang="tr-TR" sz="2000" b="1" spc="69" dirty="0">
                <a:solidFill>
                  <a:srgbClr val="FF0000"/>
                </a:solidFill>
                <a:latin typeface="Verdana"/>
                <a:cs typeface="Verdana"/>
              </a:rPr>
              <a:t>% 50 </a:t>
            </a:r>
            <a:r>
              <a:rPr lang="tr-TR" sz="2000" spc="69" dirty="0">
                <a:solidFill>
                  <a:srgbClr val="878787"/>
                </a:solidFill>
                <a:latin typeface="Verdana"/>
                <a:cs typeface="Verdana"/>
              </a:rPr>
              <a:t>hibe ile </a:t>
            </a:r>
            <a:r>
              <a:rPr lang="tr-TR" sz="2000" b="1" spc="69" dirty="0">
                <a:solidFill>
                  <a:srgbClr val="FF0000"/>
                </a:solidFill>
                <a:latin typeface="Verdana"/>
                <a:cs typeface="Verdana"/>
              </a:rPr>
              <a:t>9</a:t>
            </a:r>
            <a:r>
              <a:rPr lang="tr-TR" sz="2000" spc="69" dirty="0">
                <a:solidFill>
                  <a:srgbClr val="878787"/>
                </a:solidFill>
                <a:latin typeface="Verdana"/>
                <a:cs typeface="Verdana"/>
              </a:rPr>
              <a:t> arıcıya </a:t>
            </a:r>
            <a:r>
              <a:rPr lang="tr-TR" sz="2000" b="1" spc="69" dirty="0">
                <a:solidFill>
                  <a:srgbClr val="FF0000"/>
                </a:solidFill>
                <a:latin typeface="Verdana"/>
                <a:cs typeface="Verdana"/>
              </a:rPr>
              <a:t>85.822,38 TL </a:t>
            </a:r>
            <a:r>
              <a:rPr lang="tr-TR" sz="2000" spc="69" dirty="0">
                <a:solidFill>
                  <a:srgbClr val="878787"/>
                </a:solidFill>
                <a:latin typeface="Verdana"/>
                <a:cs typeface="Verdana"/>
              </a:rPr>
              <a:t>hibeli ekipman desteği sağlanmıştır</a:t>
            </a:r>
            <a:r>
              <a:rPr kumimoji="0" lang="tr-TR" sz="2000" b="0" i="0" u="none" strike="noStrike" kern="0" cap="none" spc="0" normalizeH="0" baseline="0" noProof="0" dirty="0">
                <a:ln>
                  <a:noFill/>
                </a:ln>
                <a:solidFill>
                  <a:prstClr val="black"/>
                </a:solidFill>
                <a:effectLst/>
                <a:uLnTx/>
                <a:uFillTx/>
                <a:latin typeface="Calibri"/>
              </a:rPr>
              <a:t>.</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756" y="1270418"/>
            <a:ext cx="7299626" cy="4138651"/>
          </a:xfrm>
          <a:prstGeom prst="rect">
            <a:avLst/>
          </a:prstGeom>
        </p:spPr>
      </p:pic>
    </p:spTree>
    <p:extLst>
      <p:ext uri="{BB962C8B-B14F-4D97-AF65-F5344CB8AC3E}">
        <p14:creationId xmlns:p14="http://schemas.microsoft.com/office/powerpoint/2010/main" val="4092448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ETKİYAP</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7 . 8</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Dikdörtgen 8"/>
          <p:cNvSpPr/>
          <p:nvPr/>
        </p:nvSpPr>
        <p:spPr>
          <a:xfrm>
            <a:off x="635383" y="5236696"/>
            <a:ext cx="10947018" cy="132343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Etçi hayvan varlığımızı arttırmayı hedefleyen Proje kapsamında Çayırlı, Otlukbeli, Tercan, İliç, Kemah ve Refahiye ilçelerimizde 2021 yılında </a:t>
            </a:r>
            <a:r>
              <a:rPr lang="tr-TR" sz="2000" b="1" spc="69" dirty="0">
                <a:solidFill>
                  <a:srgbClr val="FF0000"/>
                </a:solidFill>
                <a:latin typeface="Verdana"/>
                <a:cs typeface="Verdana"/>
              </a:rPr>
              <a:t>10.000</a:t>
            </a:r>
            <a:r>
              <a:rPr lang="tr-TR" sz="2000" spc="69" dirty="0">
                <a:solidFill>
                  <a:srgbClr val="878787"/>
                </a:solidFill>
                <a:latin typeface="Verdana"/>
                <a:cs typeface="Verdana"/>
              </a:rPr>
              <a:t> adet 2022 yılında </a:t>
            </a:r>
            <a:r>
              <a:rPr lang="tr-TR" sz="2000" b="1" spc="69" dirty="0">
                <a:solidFill>
                  <a:srgbClr val="FF0000"/>
                </a:solidFill>
                <a:latin typeface="Verdana"/>
                <a:cs typeface="Verdana"/>
              </a:rPr>
              <a:t>4.000 </a:t>
            </a:r>
            <a:r>
              <a:rPr lang="tr-TR" sz="2000" spc="69" dirty="0">
                <a:solidFill>
                  <a:srgbClr val="878787"/>
                </a:solidFill>
                <a:latin typeface="Verdana"/>
                <a:cs typeface="Verdana"/>
              </a:rPr>
              <a:t>adet, 2023 yılında </a:t>
            </a:r>
            <a:r>
              <a:rPr lang="tr-TR" sz="2000" b="1" spc="69" dirty="0">
                <a:solidFill>
                  <a:srgbClr val="FF0000"/>
                </a:solidFill>
                <a:latin typeface="Verdana"/>
                <a:cs typeface="Verdana"/>
              </a:rPr>
              <a:t>7.000 </a:t>
            </a:r>
            <a:r>
              <a:rPr lang="tr-TR" sz="2000" spc="69" dirty="0">
                <a:solidFill>
                  <a:srgbClr val="878787"/>
                </a:solidFill>
                <a:latin typeface="Verdana"/>
                <a:cs typeface="Verdana"/>
              </a:rPr>
              <a:t>adet tohumlama gerçekleştirildi.</a:t>
            </a:r>
          </a:p>
        </p:txBody>
      </p:sp>
      <p:pic>
        <p:nvPicPr>
          <p:cNvPr id="2" name="Resim 1"/>
          <p:cNvPicPr>
            <a:picLocks noChangeAspect="1"/>
          </p:cNvPicPr>
          <p:nvPr/>
        </p:nvPicPr>
        <p:blipFill rotWithShape="1">
          <a:blip r:embed="rId2"/>
          <a:srcRect t="7159"/>
          <a:stretch/>
        </p:blipFill>
        <p:spPr>
          <a:xfrm>
            <a:off x="2150295" y="1060703"/>
            <a:ext cx="7840136" cy="4052607"/>
          </a:xfrm>
          <a:prstGeom prst="rect">
            <a:avLst/>
          </a:prstGeom>
        </p:spPr>
      </p:pic>
    </p:spTree>
    <p:extLst>
      <p:ext uri="{BB962C8B-B14F-4D97-AF65-F5344CB8AC3E}">
        <p14:creationId xmlns:p14="http://schemas.microsoft.com/office/powerpoint/2010/main" val="1281819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UYGULANAN PROJELER</a:t>
            </a:r>
          </a:p>
          <a:p>
            <a:pPr marL="7701" lvl="0">
              <a:spcBef>
                <a:spcPts val="76"/>
              </a:spcBef>
            </a:pPr>
            <a:r>
              <a:rPr lang="tr-TR" sz="1100" spc="70" dirty="0">
                <a:solidFill>
                  <a:srgbClr val="878787"/>
                </a:solidFill>
                <a:latin typeface="Verdana"/>
                <a:cs typeface="Verdana"/>
              </a:rPr>
              <a:t>MERA PROJELERİ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7 . 9</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a:extLst>
              <a:ext uri="{FF2B5EF4-FFF2-40B4-BE49-F238E27FC236}">
                <a16:creationId xmlns:a16="http://schemas.microsoft.com/office/drawing/2014/main" id="{60BE9FBB-C49F-F731-5627-8941EB94C337}"/>
              </a:ext>
            </a:extLst>
          </p:cNvPr>
          <p:cNvGraphicFramePr>
            <a:graphicFrameLocks noGrp="1"/>
          </p:cNvGraphicFramePr>
          <p:nvPr>
            <p:extLst>
              <p:ext uri="{D42A27DB-BD31-4B8C-83A1-F6EECF244321}">
                <p14:modId xmlns:p14="http://schemas.microsoft.com/office/powerpoint/2010/main" val="1750938188"/>
              </p:ext>
            </p:extLst>
          </p:nvPr>
        </p:nvGraphicFramePr>
        <p:xfrm>
          <a:off x="914817" y="1091574"/>
          <a:ext cx="10362366" cy="5170573"/>
        </p:xfrm>
        <a:graphic>
          <a:graphicData uri="http://schemas.openxmlformats.org/drawingml/2006/table">
            <a:tbl>
              <a:tblPr/>
              <a:tblGrid>
                <a:gridCol w="3140961">
                  <a:extLst>
                    <a:ext uri="{9D8B030D-6E8A-4147-A177-3AD203B41FA5}">
                      <a16:colId xmlns:a16="http://schemas.microsoft.com/office/drawing/2014/main" val="1954205424"/>
                    </a:ext>
                  </a:extLst>
                </a:gridCol>
                <a:gridCol w="1444281">
                  <a:extLst>
                    <a:ext uri="{9D8B030D-6E8A-4147-A177-3AD203B41FA5}">
                      <a16:colId xmlns:a16="http://schemas.microsoft.com/office/drawing/2014/main" val="2774910416"/>
                    </a:ext>
                  </a:extLst>
                </a:gridCol>
                <a:gridCol w="1444281">
                  <a:extLst>
                    <a:ext uri="{9D8B030D-6E8A-4147-A177-3AD203B41FA5}">
                      <a16:colId xmlns:a16="http://schemas.microsoft.com/office/drawing/2014/main" val="1324131518"/>
                    </a:ext>
                  </a:extLst>
                </a:gridCol>
                <a:gridCol w="1444281">
                  <a:extLst>
                    <a:ext uri="{9D8B030D-6E8A-4147-A177-3AD203B41FA5}">
                      <a16:colId xmlns:a16="http://schemas.microsoft.com/office/drawing/2014/main" val="2089650130"/>
                    </a:ext>
                  </a:extLst>
                </a:gridCol>
                <a:gridCol w="1444281">
                  <a:extLst>
                    <a:ext uri="{9D8B030D-6E8A-4147-A177-3AD203B41FA5}">
                      <a16:colId xmlns:a16="http://schemas.microsoft.com/office/drawing/2014/main" val="4200437946"/>
                    </a:ext>
                  </a:extLst>
                </a:gridCol>
                <a:gridCol w="1444281">
                  <a:extLst>
                    <a:ext uri="{9D8B030D-6E8A-4147-A177-3AD203B41FA5}">
                      <a16:colId xmlns:a16="http://schemas.microsoft.com/office/drawing/2014/main" val="1458520694"/>
                    </a:ext>
                  </a:extLst>
                </a:gridCol>
              </a:tblGrid>
              <a:tr h="256648">
                <a:tc gridSpan="6">
                  <a:txBody>
                    <a:bodyPr/>
                    <a:lstStyle/>
                    <a:p>
                      <a:pPr algn="ctr" rtl="0" fontAlgn="b"/>
                      <a:r>
                        <a:rPr lang="tr-TR" sz="1400" b="0" kern="1200" spc="-75" dirty="0">
                          <a:solidFill>
                            <a:srgbClr val="FFFFFF"/>
                          </a:solidFill>
                          <a:latin typeface="Verdana" panose="020B0604030504040204" pitchFamily="34" charset="0"/>
                          <a:ea typeface="Verdana" panose="020B0604030504040204" pitchFamily="34" charset="0"/>
                        </a:rPr>
                        <a:t>2023-2028 Mera Islah ve Amenajman Projeleri</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49210625"/>
                  </a:ext>
                </a:extLst>
              </a:tr>
              <a:tr h="505020">
                <a:tc>
                  <a:txBody>
                    <a:bodyPr/>
                    <a:lstStyle/>
                    <a:p>
                      <a:pPr algn="ctr" rtl="0" fontAlgn="ctr"/>
                      <a:r>
                        <a:rPr lang="tr-TR" sz="1400" b="0" kern="1200" spc="-75" dirty="0">
                          <a:solidFill>
                            <a:srgbClr val="FFFFFF"/>
                          </a:solidFill>
                          <a:latin typeface="Verdana" panose="020B0604030504040204" pitchFamily="34" charset="0"/>
                          <a:ea typeface="Verdana" panose="020B0604030504040204" pitchFamily="34" charset="0"/>
                        </a:rPr>
                        <a:t>Proje Adı</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rtl="0" fontAlgn="ctr"/>
                      <a:r>
                        <a:rPr lang="tr-TR" sz="1400" b="0" kern="1200" spc="-75" dirty="0">
                          <a:solidFill>
                            <a:schemeClr val="tx1"/>
                          </a:solidFill>
                          <a:latin typeface="Verdana" panose="020B0604030504040204" pitchFamily="34" charset="0"/>
                          <a:ea typeface="Verdana" panose="020B0604030504040204" pitchFamily="34" charset="0"/>
                        </a:rPr>
                        <a:t>Yılı</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dirty="0">
                          <a:solidFill>
                            <a:schemeClr val="tx1"/>
                          </a:solidFill>
                          <a:latin typeface="Verdana" panose="020B0604030504040204" pitchFamily="34" charset="0"/>
                          <a:ea typeface="Verdana" panose="020B0604030504040204" pitchFamily="34" charset="0"/>
                        </a:rPr>
                        <a:t>Alanı                                     (da)</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Çifçi Katkısı</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Devlet Katkısı</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Toplam Maliyet</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64174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Sütpınar</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dirty="0">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5.418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498.920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876.661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1.375.581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7438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Sazlıpınar</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622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480.540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1.570.493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2.051.033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99112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Mertekli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947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1.831.570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1.560.699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3.392.269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163148"/>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Çağlayan - Yamaçlı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237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1.627.000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1.003.442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2.630.442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56842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Çağlayan – Atatürk Mah.</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2024 – 2026</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697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889.105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1.320.575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2.209.680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347464"/>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Başpınar Mah.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2024 – 2024</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2.146.500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2.146.500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39671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Ağılözü</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21.613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1.022.750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666.275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1.689.025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495699"/>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Beşsaray</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851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1.115.625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2.320.625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3.436.250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4350910"/>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Kilimli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1.767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1.081.625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2.415.375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3.497.000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91411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Aydoğdu Köyü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555.000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555.000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2359425"/>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Pınarönü</a:t>
                      </a:r>
                      <a:r>
                        <a:rPr lang="tr-TR" sz="1400" b="0" kern="1200" spc="-75" dirty="0">
                          <a:solidFill>
                            <a:srgbClr val="FFFFFF"/>
                          </a:solidFill>
                          <a:latin typeface="Verdana" panose="020B0604030504040204" pitchFamily="34" charset="0"/>
                          <a:ea typeface="Verdana" panose="020B0604030504040204" pitchFamily="34" charset="0"/>
                        </a:rPr>
                        <a:t> Köyü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450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999.000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999.000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626750"/>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Mahmutlu Mah.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666.000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666.000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68799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Ahmetli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7.023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50.000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840.000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890.000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833055"/>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Ergan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14.893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601.250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647.500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1.248.750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384174"/>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Çatalören</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1.141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876.250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1.667.500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2.543.750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906493"/>
                  </a:ext>
                </a:extLst>
              </a:tr>
              <a:tr h="273133">
                <a:tc gridSpan="2">
                  <a:txBody>
                    <a:bodyPr/>
                    <a:lstStyle/>
                    <a:p>
                      <a:pPr algn="ctr" rtl="0" fontAlgn="b"/>
                      <a:r>
                        <a:rPr lang="tr-TR" sz="1400" b="0" kern="1200" spc="-75" dirty="0">
                          <a:solidFill>
                            <a:schemeClr val="bg1"/>
                          </a:solidFill>
                          <a:latin typeface="Verdana" panose="020B0604030504040204" pitchFamily="34" charset="0"/>
                          <a:ea typeface="Verdana" panose="020B0604030504040204" pitchFamily="34" charset="0"/>
                        </a:rPr>
                        <a:t>Toplam</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56.959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10.074.635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19.255.645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29.330.280 TL</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376160"/>
                  </a:ext>
                </a:extLst>
              </a:tr>
            </a:tbl>
          </a:graphicData>
        </a:graphic>
      </p:graphicFrame>
    </p:spTree>
    <p:extLst>
      <p:ext uri="{BB962C8B-B14F-4D97-AF65-F5344CB8AC3E}">
        <p14:creationId xmlns:p14="http://schemas.microsoft.com/office/powerpoint/2010/main" val="1068367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2015-2019 YILI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7 . 10</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2721059511"/>
              </p:ext>
            </p:extLst>
          </p:nvPr>
        </p:nvGraphicFramePr>
        <p:xfrm>
          <a:off x="635383" y="1171909"/>
          <a:ext cx="11099417" cy="5495194"/>
        </p:xfrm>
        <a:graphic>
          <a:graphicData uri="http://schemas.openxmlformats.org/drawingml/2006/table">
            <a:tbl>
              <a:tblPr firstRow="1" bandRow="1"/>
              <a:tblGrid>
                <a:gridCol w="7835517">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tblGrid>
              <a:tr h="35759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7658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 Ovası Tarımsal Sulama Altyapısının Analizi, Sulamanın Sorunları ve Çözüm Önerileri</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(2015)</a:t>
                      </a:r>
                    </a:p>
                    <a:p>
                      <a:pPr marL="0" algn="ctr" defTabSz="914400" rtl="0" eaLnBrk="1" fontAlgn="ctr"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KUDAKA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35.000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3725623"/>
                  </a:ext>
                </a:extLst>
              </a:tr>
              <a:tr h="411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Kömür Köyü Organik Meyvecilik Havzası(2015)</a:t>
                      </a:r>
                    </a:p>
                    <a:p>
                      <a:pPr marL="0" algn="ctr" defTabSz="914400" rtl="0" eaLnBrk="1" fontAlgn="ctr"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KUDAKA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68.000</a:t>
                      </a:r>
                    </a:p>
                    <a:p>
                      <a:pPr marL="0" algn="r" rtl="0" fontAlgn="ctr"/>
                      <a:endParaRPr lang="tr-TR" sz="14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92752442"/>
                  </a:ext>
                </a:extLst>
              </a:tr>
              <a:tr h="3093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Ahıska Türklerinin İstihdamı İçin Yay Çatılı Seraların Kurulması(2016)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Kalkınma Bakanlığı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10.000.000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7496473"/>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Süt Tankı ve Kamyonu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440.000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5215433"/>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noProof="0" dirty="0">
                          <a:solidFill>
                            <a:srgbClr val="FFFFFF"/>
                          </a:solidFill>
                          <a:latin typeface="Verdana" panose="020B0604030504040204" pitchFamily="34" charset="0"/>
                          <a:ea typeface="Verdana" panose="020B0604030504040204" pitchFamily="34" charset="0"/>
                          <a:cs typeface="Trebuchet MS"/>
                        </a:rPr>
                        <a:t>Tahmin ve Erken Uyarı Sistemlerinin Kurulması</a:t>
                      </a:r>
                      <a:r>
                        <a:rPr lang="tr-TR" sz="1400" b="0" kern="1200" spc="-75" dirty="0">
                          <a:solidFill>
                            <a:srgbClr val="FFFFFF"/>
                          </a:solidFill>
                          <a:latin typeface="Verdana" panose="020B0604030504040204" pitchFamily="34" charset="0"/>
                          <a:ea typeface="Verdana" panose="020B0604030504040204" pitchFamily="34" charset="0"/>
                          <a:cs typeface="Trebuchet MS"/>
                        </a:rPr>
                        <a:t>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200.000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Arı Keki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66.000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11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 İli ve İlçelerine Bağlı Köylerde Organik Tarımın Geliştirilmesine Yönelik Ceviz Üretimini Geliştirme ve Yaygınlaştırılma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110.395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402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15000"/>
                        </a:lnSpc>
                        <a:spcAft>
                          <a:spcPts val="10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Yeni Yem Bitkilerinin Denenmesi ve Geliştirilmesi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60.000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41157704"/>
                  </a:ext>
                </a:extLst>
              </a:tr>
              <a:tr h="2241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07000"/>
                        </a:lnSpc>
                        <a:spcAft>
                          <a:spcPts val="8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Buzağı İshalleri Kaynaklı Kayıpların Önlenmesi Projesi (2018)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100.000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241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07000"/>
                        </a:lnSpc>
                        <a:spcAft>
                          <a:spcPts val="8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Süt Toplama Tankları Alımı Projesi (2018)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864.940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73251211"/>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 (2017-18-19)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noProof="0"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370.453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70665896"/>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Süt Soğutma Tankı Alım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Merkez İlçe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433.000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89904104"/>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Erzincan’da </a:t>
                      </a:r>
                      <a:r>
                        <a:rPr lang="tr-TR" sz="1400" b="0" kern="1200" spc="-75" dirty="0" err="1">
                          <a:solidFill>
                            <a:srgbClr val="FFFFFF"/>
                          </a:solidFill>
                          <a:latin typeface="Verdana" panose="020B0604030504040204" pitchFamily="34" charset="0"/>
                          <a:ea typeface="Verdana" panose="020B0604030504040204" pitchFamily="34" charset="0"/>
                          <a:cs typeface="Trebuchet MS"/>
                        </a:rPr>
                        <a:t>Varroa</a:t>
                      </a:r>
                      <a:r>
                        <a:rPr lang="tr-TR" sz="1400" b="0" kern="1200" spc="-75" dirty="0">
                          <a:solidFill>
                            <a:srgbClr val="FFFFFF"/>
                          </a:solidFill>
                          <a:latin typeface="Verdana" panose="020B0604030504040204" pitchFamily="34" charset="0"/>
                          <a:ea typeface="Verdana" panose="020B0604030504040204" pitchFamily="34" charset="0"/>
                          <a:cs typeface="Trebuchet MS"/>
                        </a:rPr>
                        <a:t> Paraziti İle Toplu Mücadele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195.000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84893963"/>
                  </a:ext>
                </a:extLst>
              </a:tr>
              <a:tr h="4699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Kuru Fasulye Yetiştiriciliği Yaygınlaştırılması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20.000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3407059"/>
                  </a:ext>
                </a:extLst>
              </a:tr>
              <a:tr h="65210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2000" u="none" strike="noStrike" kern="1200" noProof="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FEA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tr-TR" sz="2000" b="1" i="0" u="none" strike="noStrike" kern="1200" dirty="0">
                          <a:solidFill>
                            <a:srgbClr val="FF0000"/>
                          </a:solidFill>
                          <a:effectLst/>
                          <a:latin typeface="Akrobat" panose="00000600000000000000" pitchFamily="2" charset="-94"/>
                          <a:ea typeface="+mn-ea"/>
                          <a:cs typeface="+mn-cs"/>
                        </a:rPr>
                        <a:t>12.962.788</a:t>
                      </a:r>
                      <a:r>
                        <a:rPr lang="tr-TR" sz="1800" b="1" kern="1200" spc="-75" dirty="0">
                          <a:solidFill>
                            <a:srgbClr val="FF0000"/>
                          </a:solidFill>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87219967"/>
                  </a:ext>
                </a:extLst>
              </a:tr>
            </a:tbl>
          </a:graphicData>
        </a:graphic>
      </p:graphicFrame>
    </p:spTree>
    <p:extLst>
      <p:ext uri="{BB962C8B-B14F-4D97-AF65-F5344CB8AC3E}">
        <p14:creationId xmlns:p14="http://schemas.microsoft.com/office/powerpoint/2010/main" val="304869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5383" y="1416040"/>
            <a:ext cx="11556617" cy="3477875"/>
          </a:xfrm>
          <a:prstGeom prst="rect">
            <a:avLst/>
          </a:prstGeom>
        </p:spPr>
        <p:txBody>
          <a:bodyPr wrap="square">
            <a:spAutoFit/>
          </a:bodyPr>
          <a:lstStyle/>
          <a:p>
            <a:r>
              <a:rPr lang="tr-TR" sz="2000" spc="69" dirty="0">
                <a:solidFill>
                  <a:srgbClr val="878787"/>
                </a:solidFill>
                <a:latin typeface="Verdana"/>
                <a:cs typeface="Verdana"/>
              </a:rPr>
              <a:t>1 - İl Müdürlüğü</a:t>
            </a:r>
          </a:p>
          <a:p>
            <a:r>
              <a:rPr lang="tr-TR" sz="2000" spc="69" dirty="0">
                <a:solidFill>
                  <a:srgbClr val="878787"/>
                </a:solidFill>
                <a:latin typeface="Verdana"/>
                <a:cs typeface="Verdana"/>
              </a:rPr>
              <a:t>2 - Bahçe Kültürleri Araştırma Enstitüsü Müdürlüğü</a:t>
            </a:r>
          </a:p>
          <a:p>
            <a:r>
              <a:rPr lang="tr-TR" sz="2000" spc="69" dirty="0">
                <a:solidFill>
                  <a:srgbClr val="878787"/>
                </a:solidFill>
                <a:latin typeface="Verdana"/>
                <a:cs typeface="Verdana"/>
              </a:rPr>
              <a:t>3 - Gıda Kontrol Laboratuvar Müdürlüğü</a:t>
            </a:r>
          </a:p>
          <a:p>
            <a:r>
              <a:rPr lang="tr-TR" sz="2000" spc="69" dirty="0">
                <a:solidFill>
                  <a:srgbClr val="878787"/>
                </a:solidFill>
                <a:latin typeface="Verdana"/>
                <a:cs typeface="Verdana"/>
              </a:rPr>
              <a:t>4 - Tarım ve Kırsal Kalkınmayı Destekleme Kurumu İl Koordinatörlüğü</a:t>
            </a:r>
          </a:p>
          <a:p>
            <a:r>
              <a:rPr lang="tr-TR" sz="2000" spc="69" dirty="0">
                <a:solidFill>
                  <a:srgbClr val="878787"/>
                </a:solidFill>
                <a:latin typeface="Verdana"/>
                <a:cs typeface="Verdana"/>
              </a:rPr>
              <a:t>5 - Toprak Mahsulleri Ofisi Ajans Müdürlüğü</a:t>
            </a:r>
          </a:p>
          <a:p>
            <a:r>
              <a:rPr lang="tr-TR" sz="2000" spc="69" dirty="0">
                <a:solidFill>
                  <a:srgbClr val="878787"/>
                </a:solidFill>
                <a:latin typeface="Verdana"/>
                <a:cs typeface="Verdana"/>
              </a:rPr>
              <a:t>6 - Tarım Kredi Kooperatifleri ( 8 Adet )</a:t>
            </a:r>
          </a:p>
          <a:p>
            <a:r>
              <a:rPr lang="tr-TR" sz="2000" spc="69" dirty="0">
                <a:solidFill>
                  <a:srgbClr val="878787"/>
                </a:solidFill>
                <a:latin typeface="Verdana"/>
                <a:cs typeface="Verdana"/>
              </a:rPr>
              <a:t>7 - Et ve Süt Kurumu Kanatlı Kombinası Koordinatörlüğü</a:t>
            </a:r>
          </a:p>
          <a:p>
            <a:r>
              <a:rPr lang="tr-TR" sz="2000" spc="69" dirty="0">
                <a:solidFill>
                  <a:srgbClr val="878787"/>
                </a:solidFill>
                <a:latin typeface="Verdana"/>
                <a:cs typeface="Verdana"/>
              </a:rPr>
              <a:t>8 - Erzincan Orman İşletme Müdürlüğü</a:t>
            </a:r>
          </a:p>
          <a:p>
            <a:r>
              <a:rPr lang="tr-TR" sz="2000" spc="69" dirty="0">
                <a:solidFill>
                  <a:srgbClr val="878787"/>
                </a:solidFill>
                <a:latin typeface="Verdana"/>
                <a:cs typeface="Verdana"/>
              </a:rPr>
              <a:t>9 - Devlet Su İşleri 82. Şube Müdürlüğü</a:t>
            </a:r>
          </a:p>
          <a:p>
            <a:r>
              <a:rPr lang="tr-TR" sz="2000" spc="69" dirty="0">
                <a:solidFill>
                  <a:srgbClr val="878787"/>
                </a:solidFill>
                <a:latin typeface="Verdana"/>
                <a:cs typeface="Verdana"/>
              </a:rPr>
              <a:t>10- Erzincan Doğa Koruma Ve Milli Parklar Şube Müdürlüğü</a:t>
            </a:r>
          </a:p>
          <a:p>
            <a:r>
              <a:rPr lang="tr-TR" sz="2000" spc="69" dirty="0">
                <a:solidFill>
                  <a:srgbClr val="878787"/>
                </a:solidFill>
                <a:latin typeface="Verdana"/>
                <a:cs typeface="Verdana"/>
              </a:rPr>
              <a:t>11- Tarım Kredi Süt Fabrikası</a:t>
            </a:r>
          </a:p>
        </p:txBody>
      </p:sp>
      <p:sp>
        <p:nvSpPr>
          <p:cNvPr id="8"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9"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1"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2"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BAKANLIĞA BAĞLI KURULUŞLAR</a:t>
            </a:r>
          </a:p>
        </p:txBody>
      </p:sp>
      <p:sp>
        <p:nvSpPr>
          <p:cNvPr id="13"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1 . 2</a:t>
            </a:r>
            <a:endParaRPr sz="1182" dirty="0">
              <a:latin typeface="Verdana"/>
              <a:cs typeface="Verdana"/>
            </a:endParaRPr>
          </a:p>
        </p:txBody>
      </p:sp>
    </p:spTree>
    <p:extLst>
      <p:ext uri="{BB962C8B-B14F-4D97-AF65-F5344CB8AC3E}">
        <p14:creationId xmlns:p14="http://schemas.microsoft.com/office/powerpoint/2010/main" val="1622269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2020 YILI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noProof="0" dirty="0">
                <a:solidFill>
                  <a:srgbClr val="DC0C18"/>
                </a:solidFill>
                <a:latin typeface="Verdana"/>
                <a:cs typeface="Verdana"/>
              </a:rPr>
              <a:t>7 . 11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1158154001"/>
              </p:ext>
            </p:extLst>
          </p:nvPr>
        </p:nvGraphicFramePr>
        <p:xfrm>
          <a:off x="648183" y="1095838"/>
          <a:ext cx="10938075" cy="5454961"/>
        </p:xfrm>
        <a:graphic>
          <a:graphicData uri="http://schemas.openxmlformats.org/drawingml/2006/table">
            <a:tbl>
              <a:tblPr firstRow="1" bandRow="1"/>
              <a:tblGrid>
                <a:gridCol w="5218027">
                  <a:extLst>
                    <a:ext uri="{9D8B030D-6E8A-4147-A177-3AD203B41FA5}">
                      <a16:colId xmlns:a16="http://schemas.microsoft.com/office/drawing/2014/main" val="20000"/>
                    </a:ext>
                  </a:extLst>
                </a:gridCol>
                <a:gridCol w="4211375">
                  <a:extLst>
                    <a:ext uri="{9D8B030D-6E8A-4147-A177-3AD203B41FA5}">
                      <a16:colId xmlns:a16="http://schemas.microsoft.com/office/drawing/2014/main" val="20001"/>
                    </a:ext>
                  </a:extLst>
                </a:gridCol>
                <a:gridCol w="1508673">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65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 (2020)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580.750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04991369"/>
                  </a:ext>
                </a:extLst>
              </a:tr>
              <a:tr h="4866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301.990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35309908"/>
                  </a:ext>
                </a:extLst>
              </a:tr>
              <a:tr h="365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Fasulye Üretimini Geliştirme ve Yaygınlaştırma Projesi (2020)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24.000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91192287"/>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75 Hibeli Bitkisel Üretim Projesi Kuru Fasulye Tohumu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 363.600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25388729"/>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75 Hibeli Bitkisel Üretim Projesi (Yazlık Buğday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728.979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79506731"/>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Arı Otu (</a:t>
                      </a:r>
                      <a:r>
                        <a:rPr lang="tr-TR" sz="1400" b="0" kern="1200" spc="-75" dirty="0" err="1">
                          <a:solidFill>
                            <a:srgbClr val="FFFFFF"/>
                          </a:solidFill>
                          <a:latin typeface="Verdana" panose="020B0604030504040204" pitchFamily="34" charset="0"/>
                          <a:ea typeface="Verdana" panose="020B0604030504040204" pitchFamily="34" charset="0"/>
                          <a:cs typeface="Trebuchet MS"/>
                        </a:rPr>
                        <a:t>Faselya</a:t>
                      </a:r>
                      <a:r>
                        <a:rPr lang="tr-TR" sz="1400" b="0" kern="1200" spc="-75" dirty="0">
                          <a:solidFill>
                            <a:srgbClr val="FFFFFF"/>
                          </a:solidFill>
                          <a:latin typeface="Verdana" panose="020B0604030504040204" pitchFamily="34" charset="0"/>
                          <a:ea typeface="Verdana" panose="020B0604030504040204" pitchFamily="34" charset="0"/>
                          <a:cs typeface="Trebuchet MS"/>
                        </a:rPr>
                        <a:t>) Denemesi ve Geliştirilmesi Projesi(2020)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13.880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13611921"/>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%50 Hibeli Yonca Tohumu Dağıtımı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882.740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5402147"/>
                  </a:ext>
                </a:extLst>
              </a:tr>
              <a:tr h="3792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Bitkisi Yetiştiriciliğinde Basınçlı Sulama Sistemi Demonstrasyonu Projesi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6.801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16136157"/>
                  </a:ext>
                </a:extLst>
              </a:tr>
              <a:tr h="37923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tr-TR" sz="1400" b="0" kern="1200" spc="-75" dirty="0" err="1">
                          <a:solidFill>
                            <a:srgbClr val="FFFFFF"/>
                          </a:solidFill>
                          <a:latin typeface="Verdana" panose="020B0604030504040204" pitchFamily="34" charset="0"/>
                          <a:ea typeface="Verdana" panose="020B0604030504040204" pitchFamily="34" charset="0"/>
                          <a:cs typeface="Trebuchet MS"/>
                        </a:rPr>
                        <a:t>Örtüaltı</a:t>
                      </a:r>
                      <a:r>
                        <a:rPr lang="tr-TR" sz="1400" b="0" kern="1200" spc="-75" dirty="0">
                          <a:solidFill>
                            <a:srgbClr val="FFFFFF"/>
                          </a:solidFill>
                          <a:latin typeface="Verdana" panose="020B0604030504040204" pitchFamily="34" charset="0"/>
                          <a:ea typeface="Verdana" panose="020B0604030504040204" pitchFamily="34" charset="0"/>
                          <a:cs typeface="Trebuchet MS"/>
                        </a:rPr>
                        <a:t> Sebze Yetiştiriciliğinin Yaygınlaştırılması Projesi (2020)</a:t>
                      </a:r>
                    </a:p>
                    <a:p>
                      <a:pPr marL="0" algn="ctr" defTabSz="914400" rtl="0" eaLnBrk="1" fontAlgn="t"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t"/>
                      <a:r>
                        <a:rPr lang="tr-TR" sz="1200" b="0" kern="1200" spc="-75" dirty="0">
                          <a:solidFill>
                            <a:schemeClr val="tx1"/>
                          </a:solidFill>
                          <a:latin typeface="Verdana" panose="020B0604030504040204" pitchFamily="34" charset="0"/>
                          <a:ea typeface="Verdana" panose="020B0604030504040204" pitchFamily="34" charset="0"/>
                          <a:cs typeface="Trebuchet MS"/>
                        </a:rPr>
                        <a:t>Bitkisel Üretim Erzincan İl Özel İdaresi</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7.080.000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81886789"/>
                  </a:ext>
                </a:extLst>
              </a:tr>
              <a:tr h="37923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Havza Bazlı Meyvecilik Projesi (2020)</a:t>
                      </a:r>
                    </a:p>
                    <a:p>
                      <a:pPr marL="0" algn="ctr" defTabSz="914400" rtl="0" eaLnBrk="1" fontAlgn="t"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t"/>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462.560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16864057"/>
                  </a:ext>
                </a:extLst>
              </a:tr>
              <a:tr h="379238">
                <a:tc>
                  <a:txBody>
                    <a:bodyPr/>
                    <a:lstStyle/>
                    <a:p>
                      <a:pPr marL="0" algn="ctr" defTabSz="914400" rtl="0" eaLnBrk="1" fontAlgn="t"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İyi Tarım Uygulamalarının Yaygınlaştırması ve Geliştirilmesi Projesi (2020)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fontAlgn="ctr"/>
                      <a:r>
                        <a:rPr lang="tr-TR" sz="1400" b="0" kern="1200" spc="-75" dirty="0">
                          <a:solidFill>
                            <a:schemeClr val="tx1"/>
                          </a:solidFill>
                          <a:latin typeface="Verdana" panose="020B0604030504040204" pitchFamily="34" charset="0"/>
                          <a:ea typeface="Verdana" panose="020B0604030504040204" pitchFamily="34" charset="0"/>
                          <a:cs typeface="Trebuchet MS"/>
                        </a:rPr>
                        <a:t>                                 3.465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15297303"/>
                  </a:ext>
                </a:extLst>
              </a:tr>
              <a:tr h="379238">
                <a:tc>
                  <a:txBody>
                    <a:bodyPr/>
                    <a:lstStyle/>
                    <a:p>
                      <a:pPr marL="0" algn="ctr" defTabSz="914400" rtl="0" eaLnBrk="1" fontAlgn="t"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Kuru Fasulye Yetiştiriciliğinin </a:t>
                      </a:r>
                      <a:r>
                        <a:rPr lang="tr-TR" sz="1400" b="0" kern="1200" spc="-75" dirty="0" err="1">
                          <a:solidFill>
                            <a:srgbClr val="FFFFFF"/>
                          </a:solidFill>
                          <a:latin typeface="Verdana" panose="020B0604030504040204" pitchFamily="34" charset="0"/>
                          <a:ea typeface="Verdana" panose="020B0604030504040204" pitchFamily="34" charset="0"/>
                          <a:cs typeface="Trebuchet MS"/>
                        </a:rPr>
                        <a:t>YaygınlaştırılmasıProjesi</a:t>
                      </a:r>
                      <a:r>
                        <a:rPr lang="tr-TR" sz="1400" b="0" kern="1200" spc="-75" dirty="0">
                          <a:solidFill>
                            <a:srgbClr val="FFFFFF"/>
                          </a:solidFill>
                          <a:latin typeface="Verdana" panose="020B0604030504040204" pitchFamily="34" charset="0"/>
                          <a:ea typeface="Verdana" panose="020B0604030504040204" pitchFamily="34" charset="0"/>
                          <a:cs typeface="Trebuchet MS"/>
                        </a:rPr>
                        <a:t> (%75 Hibeli) (2020) </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fontAlgn="ctr"/>
                      <a:r>
                        <a:rPr lang="tr-TR" sz="1400" b="0" kern="1200" spc="-75" dirty="0">
                          <a:solidFill>
                            <a:schemeClr val="tx1"/>
                          </a:solidFill>
                          <a:latin typeface="Verdana" panose="020B0604030504040204" pitchFamily="34" charset="0"/>
                          <a:ea typeface="Verdana" panose="020B0604030504040204" pitchFamily="34" charset="0"/>
                          <a:cs typeface="Trebuchet MS"/>
                        </a:rPr>
                        <a:t>                             105.600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3561069"/>
                  </a:ext>
                </a:extLst>
              </a:tr>
              <a:tr h="39287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2000" u="none" strike="noStrike" kern="1200" noProof="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FEA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1" i="0" u="none" strike="noStrike" kern="1200" dirty="0">
                          <a:solidFill>
                            <a:srgbClr val="FF0000"/>
                          </a:solidFill>
                          <a:effectLst/>
                          <a:latin typeface="Akrobat" panose="00000600000000000000" pitchFamily="2" charset="-94"/>
                          <a:ea typeface="+mn-ea"/>
                          <a:cs typeface="+mn-cs"/>
                        </a:rPr>
                        <a:t>10.554.365</a:t>
                      </a:r>
                      <a:r>
                        <a:rPr lang="tr-TR" sz="1600" b="1" kern="1200" spc="-75" dirty="0">
                          <a:solidFill>
                            <a:srgbClr val="FF0000"/>
                          </a:solidFill>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87219967"/>
                  </a:ext>
                </a:extLst>
              </a:tr>
            </a:tbl>
          </a:graphicData>
        </a:graphic>
      </p:graphicFrame>
    </p:spTree>
    <p:extLst>
      <p:ext uri="{BB962C8B-B14F-4D97-AF65-F5344CB8AC3E}">
        <p14:creationId xmlns:p14="http://schemas.microsoft.com/office/powerpoint/2010/main" val="903470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2021 YILI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7 . 12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61489193"/>
              </p:ext>
            </p:extLst>
          </p:nvPr>
        </p:nvGraphicFramePr>
        <p:xfrm>
          <a:off x="635383" y="1119419"/>
          <a:ext cx="11112921" cy="5174113"/>
        </p:xfrm>
        <a:graphic>
          <a:graphicData uri="http://schemas.openxmlformats.org/drawingml/2006/table">
            <a:tbl>
              <a:tblPr/>
              <a:tblGrid>
                <a:gridCol w="6029123">
                  <a:extLst>
                    <a:ext uri="{9D8B030D-6E8A-4147-A177-3AD203B41FA5}">
                      <a16:colId xmlns:a16="http://schemas.microsoft.com/office/drawing/2014/main" val="1796029434"/>
                    </a:ext>
                  </a:extLst>
                </a:gridCol>
                <a:gridCol w="2740644">
                  <a:extLst>
                    <a:ext uri="{9D8B030D-6E8A-4147-A177-3AD203B41FA5}">
                      <a16:colId xmlns:a16="http://schemas.microsoft.com/office/drawing/2014/main" val="3647893364"/>
                    </a:ext>
                  </a:extLst>
                </a:gridCol>
                <a:gridCol w="2343154">
                  <a:extLst>
                    <a:ext uri="{9D8B030D-6E8A-4147-A177-3AD203B41FA5}">
                      <a16:colId xmlns:a16="http://schemas.microsoft.com/office/drawing/2014/main" val="3225447610"/>
                    </a:ext>
                  </a:extLst>
                </a:gridCol>
              </a:tblGrid>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185259075"/>
                  </a:ext>
                </a:extLst>
              </a:tr>
              <a:tr h="530450">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Buğday Yetiştiriciliğini Geliştirme ve Yaygınlaştırma Projesi (%75 Hibeli)</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(%50)Bitkisel Üretim Genel Müdürlüğü (%25)Özel İdare Katkısı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2.000.000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3167004"/>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Güzlük Buğday Projesi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1.093.000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7237371"/>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Arpa Projesi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400.000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5281771"/>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Bitkilerin Yaygınlaştırılması Projesi(5 </a:t>
                      </a:r>
                      <a:r>
                        <a:rPr lang="tr-TR" sz="1400" b="0" kern="1200" spc="-75" dirty="0" err="1">
                          <a:solidFill>
                            <a:srgbClr val="FFFFFF"/>
                          </a:solidFill>
                          <a:latin typeface="Verdana" panose="020B0604030504040204" pitchFamily="34" charset="0"/>
                          <a:ea typeface="Verdana" panose="020B0604030504040204" pitchFamily="34" charset="0"/>
                          <a:cs typeface="Trebuchet MS"/>
                        </a:rPr>
                        <a:t>li</a:t>
                      </a:r>
                      <a:r>
                        <a:rPr lang="tr-TR" sz="1400" b="0" kern="1200" spc="-75" dirty="0">
                          <a:solidFill>
                            <a:srgbClr val="FFFFFF"/>
                          </a:solidFill>
                          <a:latin typeface="Verdana" panose="020B0604030504040204" pitchFamily="34" charset="0"/>
                          <a:ea typeface="Verdana" panose="020B0604030504040204" pitchFamily="34" charset="0"/>
                          <a:cs typeface="Trebuchet MS"/>
                        </a:rPr>
                        <a:t> karışım)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412.500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1437689"/>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Meyveciliği Geliştirme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258.000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1300097"/>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İlinde Göçerlerin Yaşam Şartlarının İyileştirilmesi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DAP</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421.000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0734616"/>
                  </a:ext>
                </a:extLst>
              </a:tr>
              <a:tr h="546278">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Bağların Modernizasyonu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285.715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7410890"/>
                  </a:ext>
                </a:extLst>
              </a:tr>
              <a:tr h="259142">
                <a:tc>
                  <a:txBody>
                    <a:bodyPr/>
                    <a:lstStyle/>
                    <a:p>
                      <a:pPr algn="ctr" fontAlgn="ctr"/>
                      <a:r>
                        <a:rPr lang="tr-TR" sz="1400" b="0" kern="1200" spc="-75" dirty="0" err="1">
                          <a:solidFill>
                            <a:srgbClr val="FFFFFF"/>
                          </a:solidFill>
                          <a:latin typeface="Verdana" panose="020B0604030504040204" pitchFamily="34" charset="0"/>
                          <a:ea typeface="Verdana" panose="020B0604030504040204" pitchFamily="34" charset="0"/>
                          <a:cs typeface="Trebuchet MS"/>
                        </a:rPr>
                        <a:t>Refahiyede</a:t>
                      </a:r>
                      <a:r>
                        <a:rPr lang="tr-TR" sz="1400" b="0" kern="1200" spc="-75" dirty="0">
                          <a:solidFill>
                            <a:srgbClr val="FFFFFF"/>
                          </a:solidFill>
                          <a:latin typeface="Verdana" panose="020B0604030504040204" pitchFamily="34" charset="0"/>
                          <a:ea typeface="Verdana" panose="020B0604030504040204" pitchFamily="34" charset="0"/>
                          <a:cs typeface="Trebuchet MS"/>
                        </a:rPr>
                        <a:t> Lavanta Bitkisi ile Balın Verim ve Kalitesini Arttırma</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KUDAKA</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279.985</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1388081"/>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Otlukbeli’ de Modern Hayvancılığın Geliştirilmesi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DAP Bölge Kalk. </a:t>
                      </a:r>
                      <a:r>
                        <a:rPr kumimoji="0" lang="tr-TR" sz="1200" b="0" i="0" u="none" strike="noStrike" kern="1200" cap="none" spc="-75" normalizeH="0" baseline="0" dirty="0" err="1">
                          <a:ln>
                            <a:noFill/>
                          </a:ln>
                          <a:solidFill>
                            <a:prstClr val="black"/>
                          </a:solidFill>
                          <a:effectLst/>
                          <a:uLnTx/>
                          <a:uFillTx/>
                          <a:latin typeface="Verdana" panose="020B0604030504040204" pitchFamily="34" charset="0"/>
                          <a:ea typeface="Verdana" panose="020B0604030504040204" pitchFamily="34" charset="0"/>
                          <a:cs typeface="Trebuchet MS"/>
                        </a:rPr>
                        <a:t>İd.Başk</a:t>
                      </a: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305.856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3823773"/>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Tarım Makineleri Parkı Projesi  (%70 Hibe)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a:ln>
                            <a:noFill/>
                          </a:ln>
                          <a:solidFill>
                            <a:prstClr val="black"/>
                          </a:solidFill>
                          <a:effectLst/>
                          <a:uLnTx/>
                          <a:uFillTx/>
                          <a:latin typeface="Verdana" panose="020B0604030504040204" pitchFamily="34" charset="0"/>
                          <a:ea typeface="Verdana" panose="020B0604030504040204" pitchFamily="34" charset="0"/>
                          <a:cs typeface="Trebuchet MS"/>
                        </a:rPr>
                        <a:t>DAP Bölge Kalk. İd.Başk.</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280.722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7065922"/>
                  </a:ext>
                </a:extLst>
              </a:tr>
              <a:tr h="290240">
                <a:tc gridSpan="2">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l" fontAlgn="ct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5.736.778</a:t>
                      </a: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111468"/>
                  </a:ext>
                </a:extLst>
              </a:tr>
            </a:tbl>
          </a:graphicData>
        </a:graphic>
      </p:graphicFrame>
    </p:spTree>
    <p:extLst>
      <p:ext uri="{BB962C8B-B14F-4D97-AF65-F5344CB8AC3E}">
        <p14:creationId xmlns:p14="http://schemas.microsoft.com/office/powerpoint/2010/main" val="206683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479085436"/>
              </p:ext>
            </p:extLst>
          </p:nvPr>
        </p:nvGraphicFramePr>
        <p:xfrm>
          <a:off x="320842" y="993356"/>
          <a:ext cx="11733154" cy="5564524"/>
        </p:xfrm>
        <a:graphic>
          <a:graphicData uri="http://schemas.openxmlformats.org/drawingml/2006/table">
            <a:tbl>
              <a:tblPr>
                <a:tableStyleId>{5C22544A-7EE6-4342-B048-85BDC9FD1C3A}</a:tableStyleId>
              </a:tblPr>
              <a:tblGrid>
                <a:gridCol w="5913703">
                  <a:extLst>
                    <a:ext uri="{9D8B030D-6E8A-4147-A177-3AD203B41FA5}">
                      <a16:colId xmlns:a16="http://schemas.microsoft.com/office/drawing/2014/main" val="4057652674"/>
                    </a:ext>
                  </a:extLst>
                </a:gridCol>
                <a:gridCol w="4073237">
                  <a:extLst>
                    <a:ext uri="{9D8B030D-6E8A-4147-A177-3AD203B41FA5}">
                      <a16:colId xmlns:a16="http://schemas.microsoft.com/office/drawing/2014/main" val="1318080621"/>
                    </a:ext>
                  </a:extLst>
                </a:gridCol>
                <a:gridCol w="1746214">
                  <a:extLst>
                    <a:ext uri="{9D8B030D-6E8A-4147-A177-3AD203B41FA5}">
                      <a16:colId xmlns:a16="http://schemas.microsoft.com/office/drawing/2014/main" val="3688191001"/>
                    </a:ext>
                  </a:extLst>
                </a:gridCol>
              </a:tblGrid>
              <a:tr h="194758">
                <a:tc>
                  <a:txBody>
                    <a:bodyPr/>
                    <a:lstStyle/>
                    <a:p>
                      <a:pPr algn="ctr" fontAlgn="ctr"/>
                      <a:r>
                        <a:rPr lang="tr-TR" sz="1200" u="none" strike="noStrike" dirty="0">
                          <a:solidFill>
                            <a:schemeClr val="bg1"/>
                          </a:solidFill>
                          <a:effectLst/>
                          <a:latin typeface="Verdana" panose="020B0604030504040204" pitchFamily="34" charset="0"/>
                          <a:ea typeface="Verdana" panose="020B0604030504040204" pitchFamily="34" charset="0"/>
                        </a:rPr>
                        <a:t>Proje Adı</a:t>
                      </a:r>
                      <a:endParaRPr lang="tr-TR" sz="12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Buğday Yetiştiriciliğini Geliştirme ve Yaygınlaştırma  Projesi              </a:t>
                      </a:r>
                    </a:p>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(%75 Hibeli)(1.etap)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1.333.333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871567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Arpa Yetiştiriciliğini Geliştirme ve Yaygınlaştırma Projesi </a:t>
                      </a:r>
                    </a:p>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(%75 Hibeli)(1.etap)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666.666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947233"/>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t>
                      </a:r>
                      <a:r>
                        <a:rPr lang="tr-TR" sz="1400" b="0" kern="1200" spc="-75" dirty="0" err="1">
                          <a:solidFill>
                            <a:srgbClr val="FFFFFF"/>
                          </a:solidFill>
                          <a:latin typeface="Verdana" panose="020B0604030504040204" pitchFamily="34" charset="0"/>
                          <a:ea typeface="Verdana" panose="020B0604030504040204" pitchFamily="34" charset="0"/>
                          <a:cs typeface="Trebuchet MS"/>
                        </a:rPr>
                        <a:t>Büğday</a:t>
                      </a:r>
                      <a:r>
                        <a:rPr lang="tr-TR" sz="1400" b="0" kern="1200" spc="-75" dirty="0">
                          <a:solidFill>
                            <a:srgbClr val="FFFFFF"/>
                          </a:solidFill>
                          <a:latin typeface="Verdana" panose="020B0604030504040204" pitchFamily="34" charset="0"/>
                          <a:ea typeface="Verdana" panose="020B0604030504040204" pitchFamily="34" charset="0"/>
                          <a:cs typeface="Trebuchet MS"/>
                        </a:rPr>
                        <a:t> Projesi (%75 Hibeli) (2.etap)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2.666.666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946919"/>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Arpa Projesi (%75 Hibeli) (2.etap)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1.333.333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873793"/>
                  </a:ext>
                </a:extLst>
              </a:tr>
              <a:tr h="90188">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Yerli </a:t>
                      </a:r>
                      <a:r>
                        <a:rPr lang="tr-TR" sz="1400" b="0" kern="1200" spc="-75" dirty="0" err="1">
                          <a:solidFill>
                            <a:srgbClr val="FFFFFF"/>
                          </a:solidFill>
                          <a:latin typeface="Verdana" panose="020B0604030504040204" pitchFamily="34" charset="0"/>
                          <a:ea typeface="Verdana" panose="020B0604030504040204" pitchFamily="34" charset="0"/>
                          <a:cs typeface="Trebuchet MS"/>
                        </a:rPr>
                        <a:t>Hibrit</a:t>
                      </a:r>
                      <a:r>
                        <a:rPr lang="tr-TR" sz="1400" b="0" kern="1200" spc="-75" dirty="0">
                          <a:solidFill>
                            <a:srgbClr val="FFFFFF"/>
                          </a:solidFill>
                          <a:latin typeface="Verdana" panose="020B0604030504040204" pitchFamily="34" charset="0"/>
                          <a:ea typeface="Verdana" panose="020B0604030504040204" pitchFamily="34" charset="0"/>
                          <a:cs typeface="Trebuchet MS"/>
                        </a:rPr>
                        <a:t> Çeşitlerinin Kullanımının Yaygınlaştırılması Projesi (Ayçiçeği)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085070"/>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Buğday Tohumu Dağıtımı Projesi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934663"/>
                  </a:ext>
                </a:extLst>
              </a:tr>
              <a:tr h="330361">
                <a:tc>
                  <a:txBody>
                    <a:bodyPr/>
                    <a:lstStyle/>
                    <a:p>
                      <a:pPr algn="ctr" fontAlgn="ctr"/>
                      <a:r>
                        <a:rPr lang="fi-FI" sz="1400" b="0" kern="1200" spc="-75" dirty="0">
                          <a:solidFill>
                            <a:srgbClr val="FFFFFF"/>
                          </a:solidFill>
                          <a:latin typeface="Verdana" panose="020B0604030504040204" pitchFamily="34" charset="0"/>
                          <a:ea typeface="Verdana" panose="020B0604030504040204" pitchFamily="34" charset="0"/>
                          <a:cs typeface="Trebuchet MS"/>
                        </a:rPr>
                        <a:t>Dut Bahçesi Tesisi Projesi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63916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Kadın Girişimcilerin Geliştirilmesi Projesi(Domates)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729829"/>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Küçük Aile İşletmelerine Sebze Fidesi Dağıtımı Projesi (Domates)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872996"/>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İlinde Nohut Yetiştiriciliğini Geliştirme ve Yaygınlaştırma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96.960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426767"/>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İlinin Buzağı İshallerinden Korunması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214321"/>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Erzincan’da </a:t>
                      </a:r>
                      <a:r>
                        <a:rPr lang="tr-TR" sz="1400" b="0" kern="1200" spc="-75" dirty="0" err="1">
                          <a:solidFill>
                            <a:srgbClr val="FFFFFF"/>
                          </a:solidFill>
                          <a:latin typeface="Verdana" panose="020B0604030504040204" pitchFamily="34" charset="0"/>
                          <a:ea typeface="Verdana" panose="020B0604030504040204" pitchFamily="34" charset="0"/>
                          <a:cs typeface="Trebuchet MS"/>
                        </a:rPr>
                        <a:t>Varroa</a:t>
                      </a:r>
                      <a:r>
                        <a:rPr lang="tr-TR" sz="1400" b="0" kern="1200" spc="-75" dirty="0">
                          <a:solidFill>
                            <a:srgbClr val="FFFFFF"/>
                          </a:solidFill>
                          <a:latin typeface="Verdana" panose="020B0604030504040204" pitchFamily="34" charset="0"/>
                          <a:ea typeface="Verdana" panose="020B0604030504040204" pitchFamily="34" charset="0"/>
                          <a:cs typeface="Trebuchet MS"/>
                        </a:rPr>
                        <a:t> Paraziti İle Toplu Mücadele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199.000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016644"/>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Kıraç Topraklarda Sarı Dalgalar Projesi (Buğday)(%100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(Eğitim ve Yayın Dairesi Başkanlığı)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38.000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491457"/>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Bağ Alanlarında Salkım Güvesine Karşı </a:t>
                      </a:r>
                      <a:r>
                        <a:rPr lang="tr-TR" sz="1400" b="0" kern="1200" spc="-75" dirty="0" err="1">
                          <a:solidFill>
                            <a:srgbClr val="FFFFFF"/>
                          </a:solidFill>
                          <a:latin typeface="Verdana" panose="020B0604030504040204" pitchFamily="34" charset="0"/>
                          <a:ea typeface="Verdana" panose="020B0604030504040204" pitchFamily="34" charset="0"/>
                          <a:cs typeface="Trebuchet MS"/>
                        </a:rPr>
                        <a:t>Biyoteknik</a:t>
                      </a:r>
                      <a:r>
                        <a:rPr lang="tr-TR" sz="1400" b="0" kern="1200" spc="-75" dirty="0">
                          <a:solidFill>
                            <a:srgbClr val="FFFFFF"/>
                          </a:solidFill>
                          <a:latin typeface="Verdana" panose="020B0604030504040204" pitchFamily="34" charset="0"/>
                          <a:ea typeface="Verdana" panose="020B0604030504040204" pitchFamily="34" charset="0"/>
                          <a:cs typeface="Trebuchet MS"/>
                        </a:rPr>
                        <a:t> mücadele Projesi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51461"/>
                  </a:ext>
                </a:extLst>
              </a:tr>
              <a:tr h="407712">
                <a:tc gridSpan="2">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000" b="1" i="0" u="none" strike="noStrike" kern="1200" dirty="0">
                          <a:solidFill>
                            <a:srgbClr val="FF0000"/>
                          </a:solidFill>
                          <a:effectLst/>
                          <a:latin typeface="Akrobat" panose="00000600000000000000" pitchFamily="2" charset="-94"/>
                          <a:ea typeface="+mn-ea"/>
                          <a:cs typeface="+mn-cs"/>
                        </a:rPr>
                        <a:t>7.770.642</a:t>
                      </a:r>
                      <a:r>
                        <a:rPr lang="tr-TR" sz="1600" b="1" u="none" strike="noStrike" dirty="0">
                          <a:solidFill>
                            <a:srgbClr val="FF0000"/>
                          </a:solidFill>
                          <a:effectLst/>
                          <a:latin typeface="Verdana" panose="020B0604030504040204" pitchFamily="34" charset="0"/>
                          <a:ea typeface="Verdana" panose="020B0604030504040204" pitchFamily="34" charset="0"/>
                        </a:rPr>
                        <a:t> </a:t>
                      </a:r>
                      <a:r>
                        <a:rPr lang="tr-TR" sz="2000" b="1" i="0" u="none" strike="noStrike" kern="1200" dirty="0">
                          <a:solidFill>
                            <a:srgbClr val="FF0000"/>
                          </a:solidFill>
                          <a:effectLst/>
                          <a:latin typeface="Akrobat" panose="00000600000000000000" pitchFamily="2" charset="-94"/>
                          <a:ea typeface="+mn-ea"/>
                          <a:cs typeface="+mn-cs"/>
                        </a:rPr>
                        <a:t>TL</a:t>
                      </a:r>
                      <a:r>
                        <a:rPr lang="tr-TR" sz="1600" b="1" u="none" strike="noStrike" dirty="0">
                          <a:solidFill>
                            <a:srgbClr val="FF0000"/>
                          </a:solidFill>
                          <a:effectLst/>
                          <a:latin typeface="Verdana" panose="020B0604030504040204" pitchFamily="34" charset="0"/>
                          <a:ea typeface="Verdana" panose="020B0604030504040204" pitchFamily="34" charset="0"/>
                        </a:rPr>
                        <a:t> </a:t>
                      </a:r>
                      <a:endParaRPr lang="tr-TR" sz="1600" b="1" i="0" u="none" strike="noStrike" dirty="0">
                        <a:solidFill>
                          <a:srgbClr val="FF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927586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2302010654"/>
              </p:ext>
            </p:extLst>
          </p:nvPr>
        </p:nvGraphicFramePr>
        <p:xfrm>
          <a:off x="139485" y="2016244"/>
          <a:ext cx="11856203" cy="2384078"/>
        </p:xfrm>
        <a:graphic>
          <a:graphicData uri="http://schemas.openxmlformats.org/drawingml/2006/table">
            <a:tbl>
              <a:tblPr>
                <a:tableStyleId>{5C22544A-7EE6-4342-B048-85BDC9FD1C3A}</a:tableStyleId>
              </a:tblPr>
              <a:tblGrid>
                <a:gridCol w="6132215">
                  <a:extLst>
                    <a:ext uri="{9D8B030D-6E8A-4147-A177-3AD203B41FA5}">
                      <a16:colId xmlns:a16="http://schemas.microsoft.com/office/drawing/2014/main" val="4057652674"/>
                    </a:ext>
                  </a:extLst>
                </a:gridCol>
                <a:gridCol w="4006419">
                  <a:extLst>
                    <a:ext uri="{9D8B030D-6E8A-4147-A177-3AD203B41FA5}">
                      <a16:colId xmlns:a16="http://schemas.microsoft.com/office/drawing/2014/main" val="1318080621"/>
                    </a:ext>
                  </a:extLst>
                </a:gridCol>
                <a:gridCol w="1717569">
                  <a:extLst>
                    <a:ext uri="{9D8B030D-6E8A-4147-A177-3AD203B41FA5}">
                      <a16:colId xmlns:a16="http://schemas.microsoft.com/office/drawing/2014/main" val="3688191001"/>
                    </a:ext>
                  </a:extLst>
                </a:gridCol>
              </a:tblGrid>
              <a:tr h="194758">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Proje Adı</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İyi Tarım Has Ürün(2022-2024)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290.000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07843"/>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Üzümlerimiz İyi Tarımla Güçleniyor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Tarım ve Orman Bakanlığı (Bitkisel Üretim Genel Müdürlüğü)</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                         30.000 </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Erzincan İli Vişne Alanlarında Organik Tarım Projesi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Tarım ve Orman Bakanlığı (Bitkisel Üretim Genel Müdürlüğü)</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235.300</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0361">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Otlukbeli’ de Modern Hayvancılığın Geliştirilmesi Projesi %65 Hibe 2 (55 </a:t>
                      </a:r>
                      <a:r>
                        <a:rPr lang="tr-TR" sz="1400" u="none" strike="noStrike" dirty="0" err="1">
                          <a:solidFill>
                            <a:schemeClr val="bg1"/>
                          </a:solidFill>
                          <a:effectLst/>
                          <a:latin typeface="Verdana" panose="020B0604030504040204" pitchFamily="34" charset="0"/>
                          <a:ea typeface="Verdana" panose="020B0604030504040204" pitchFamily="34" charset="0"/>
                        </a:rPr>
                        <a:t>ürt</a:t>
                      </a:r>
                      <a:r>
                        <a:rPr lang="tr-TR" sz="1400" u="none" strike="noStrike" dirty="0">
                          <a:solidFill>
                            <a:schemeClr val="bg1"/>
                          </a:solidFill>
                          <a:effectLst/>
                          <a:latin typeface="Verdana" panose="020B0604030504040204" pitchFamily="34" charset="0"/>
                          <a:ea typeface="Verdana" panose="020B0604030504040204" pitchFamily="34" charset="0"/>
                        </a:rPr>
                        <a:t>.)</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                            349.250 </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946919"/>
                  </a:ext>
                </a:extLst>
              </a:tr>
              <a:tr h="407712">
                <a:tc gridSpan="2">
                  <a:txBody>
                    <a:bodyPr/>
                    <a:lstStyle/>
                    <a:p>
                      <a:pPr algn="ctr" fontAlgn="ctr"/>
                      <a:r>
                        <a:rPr lang="tr-TR" sz="1600" u="none" strike="noStrike" dirty="0">
                          <a:solidFill>
                            <a:schemeClr val="bg1"/>
                          </a:solidFill>
                          <a:effectLst/>
                          <a:latin typeface="Verdana" panose="020B0604030504040204" pitchFamily="34" charset="0"/>
                          <a:ea typeface="Verdana" panose="020B0604030504040204" pitchFamily="34" charset="0"/>
                        </a:rPr>
                        <a:t>Toplam</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400" b="1" i="0" u="none" strike="noStrike" kern="1200" dirty="0">
                          <a:solidFill>
                            <a:srgbClr val="FF0000"/>
                          </a:solidFill>
                          <a:effectLst/>
                          <a:latin typeface="Akrobat" panose="00000600000000000000" pitchFamily="2" charset="-94"/>
                          <a:ea typeface="+mn-ea"/>
                          <a:cs typeface="+mn-cs"/>
                        </a:rPr>
                        <a:t>904.550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4255894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3363332407"/>
              </p:ext>
            </p:extLst>
          </p:nvPr>
        </p:nvGraphicFramePr>
        <p:xfrm>
          <a:off x="139485" y="2016244"/>
          <a:ext cx="11856203" cy="3544894"/>
        </p:xfrm>
        <a:graphic>
          <a:graphicData uri="http://schemas.openxmlformats.org/drawingml/2006/table">
            <a:tbl>
              <a:tblPr>
                <a:tableStyleId>{5C22544A-7EE6-4342-B048-85BDC9FD1C3A}</a:tableStyleId>
              </a:tblPr>
              <a:tblGrid>
                <a:gridCol w="6132215">
                  <a:extLst>
                    <a:ext uri="{9D8B030D-6E8A-4147-A177-3AD203B41FA5}">
                      <a16:colId xmlns:a16="http://schemas.microsoft.com/office/drawing/2014/main" val="4057652674"/>
                    </a:ext>
                  </a:extLst>
                </a:gridCol>
                <a:gridCol w="4006419">
                  <a:extLst>
                    <a:ext uri="{9D8B030D-6E8A-4147-A177-3AD203B41FA5}">
                      <a16:colId xmlns:a16="http://schemas.microsoft.com/office/drawing/2014/main" val="1318080621"/>
                    </a:ext>
                  </a:extLst>
                </a:gridCol>
                <a:gridCol w="1717569">
                  <a:extLst>
                    <a:ext uri="{9D8B030D-6E8A-4147-A177-3AD203B41FA5}">
                      <a16:colId xmlns:a16="http://schemas.microsoft.com/office/drawing/2014/main" val="3688191001"/>
                    </a:ext>
                  </a:extLst>
                </a:gridCol>
              </a:tblGrid>
              <a:tr h="194758">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Proje Adı</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499649">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Erzincan’da Kaba Yem Açığının Azaltılması Projesi (%50 Hibeli)(Yonca) (2022)</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DAP</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2.600.000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107172"/>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Erzincan İlinde Polen Üretiminin Artırılması Projesi (%50 Hibeli) </a:t>
                      </a:r>
                      <a:r>
                        <a:rPr lang="tr-TR" sz="1400" u="none" strike="noStrike" dirty="0">
                          <a:solidFill>
                            <a:schemeClr val="bg1"/>
                          </a:solidFill>
                          <a:effectLst/>
                          <a:latin typeface="Verdana" panose="020B0604030504040204" pitchFamily="34" charset="0"/>
                          <a:ea typeface="Verdana" panose="020B0604030504040204" pitchFamily="34" charset="0"/>
                        </a:rPr>
                        <a:t>(2022)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780.000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9734804"/>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Yem Karma Makinesi Projesi (%50 Hibeli) </a:t>
                      </a:r>
                      <a:r>
                        <a:rPr lang="tr-TR" sz="1400" u="none" strike="noStrike" dirty="0">
                          <a:solidFill>
                            <a:schemeClr val="bg1"/>
                          </a:solidFill>
                          <a:effectLst/>
                          <a:latin typeface="Verdana" panose="020B0604030504040204" pitchFamily="34" charset="0"/>
                          <a:ea typeface="Verdana" panose="020B0604030504040204" pitchFamily="34" charset="0"/>
                        </a:rPr>
                        <a:t>(2022)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2.600.000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7989731"/>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Salep Yetiştiriciliğinin Yaygınlaştırılması Projesi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İliç Kaymakamlığı Köylere Hizmet Götürme Birliği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25.699</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114219"/>
                  </a:ext>
                </a:extLst>
              </a:tr>
              <a:tr h="330361">
                <a:tc>
                  <a:txBody>
                    <a:bodyPr/>
                    <a:lstStyle/>
                    <a:p>
                      <a:pPr algn="ctr" fontAlgn="ct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Antep Fıstığı Yetiştiriciliğinin Yaygınlaştırılması Projesi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İliç Kaymakamlığı Köylere Hizmet Götürme Birliği</a:t>
                      </a: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32.000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5837812"/>
                  </a:ext>
                </a:extLst>
              </a:tr>
              <a:tr h="3303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Erzincan İlindeki Damızlık Büyükbaş Hayvanlarda Kızgınlığın Tespiti İle Verimliliği Artırma Projesi (2022)</a:t>
                      </a:r>
                    </a:p>
                    <a:p>
                      <a:pPr algn="ctr" fontAlgn="ctr"/>
                      <a:endPar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Tarım ve Orman Bakanlığı (Hayvancılık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1.075.000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58502"/>
                  </a:ext>
                </a:extLst>
              </a:tr>
              <a:tr h="407712">
                <a:tc gridSpan="2">
                  <a:txBody>
                    <a:bodyPr/>
                    <a:lstStyle/>
                    <a:p>
                      <a:pPr algn="ctr" fontAlgn="ctr"/>
                      <a:r>
                        <a:rPr lang="tr-TR" sz="1600" u="none" strike="noStrike" dirty="0">
                          <a:solidFill>
                            <a:schemeClr val="bg1"/>
                          </a:solidFill>
                          <a:effectLst/>
                          <a:latin typeface="Verdana" panose="020B0604030504040204" pitchFamily="34" charset="0"/>
                          <a:ea typeface="Verdana" panose="020B0604030504040204" pitchFamily="34" charset="0"/>
                        </a:rPr>
                        <a:t>Toplam</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400" b="1" i="0" u="none" strike="noStrike" kern="1200" dirty="0">
                          <a:solidFill>
                            <a:srgbClr val="FF0000"/>
                          </a:solidFill>
                          <a:effectLst/>
                          <a:latin typeface="Akrobat" panose="00000600000000000000" pitchFamily="2" charset="-94"/>
                          <a:ea typeface="+mn-ea"/>
                          <a:cs typeface="+mn-cs"/>
                        </a:rPr>
                        <a:t>7.112.699</a:t>
                      </a:r>
                      <a:r>
                        <a:rPr lang="tr-TR" sz="1800" b="1" u="none" strike="noStrike" dirty="0">
                          <a:solidFill>
                            <a:srgbClr val="FF0000"/>
                          </a:solidFill>
                          <a:effectLst/>
                          <a:latin typeface="Verdana" panose="020B0604030504040204" pitchFamily="34" charset="0"/>
                          <a:ea typeface="Verdana" panose="020B0604030504040204" pitchFamily="34" charset="0"/>
                        </a:rPr>
                        <a:t> </a:t>
                      </a:r>
                      <a:r>
                        <a:rPr lang="tr-TR" sz="2400" b="1" i="0" u="none" strike="noStrike" kern="1200" dirty="0">
                          <a:solidFill>
                            <a:srgbClr val="FF0000"/>
                          </a:solidFill>
                          <a:effectLst/>
                          <a:latin typeface="Akrobat" panose="00000600000000000000" pitchFamily="2" charset="-94"/>
                          <a:ea typeface="+mn-ea"/>
                          <a:cs typeface="+mn-cs"/>
                        </a:rPr>
                        <a:t>TL</a:t>
                      </a:r>
                      <a:r>
                        <a:rPr lang="tr-TR" sz="1800" b="1" u="none" strike="noStrike" dirty="0">
                          <a:solidFill>
                            <a:srgbClr val="FF0000"/>
                          </a:solidFill>
                          <a:effectLst/>
                          <a:latin typeface="Verdana" panose="020B0604030504040204" pitchFamily="34" charset="0"/>
                          <a:ea typeface="Verdana" panose="020B0604030504040204" pitchFamily="34" charset="0"/>
                        </a:rPr>
                        <a:t> </a:t>
                      </a:r>
                      <a:endParaRPr lang="tr-TR" sz="1800" b="1" i="0" u="none" strike="noStrike" dirty="0">
                        <a:solidFill>
                          <a:srgbClr val="FF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2616677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1777930264"/>
              </p:ext>
            </p:extLst>
          </p:nvPr>
        </p:nvGraphicFramePr>
        <p:xfrm>
          <a:off x="220133" y="1625600"/>
          <a:ext cx="11734799" cy="4317999"/>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Yazlık Buğday Yetiştiriciliğini Geliştirme ve Yaygınlaştırma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3.333.333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966669"/>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İli Tarım Alanlarında Kışlık Sebze Üretimine Destek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608.081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Patates Yetiştiriciliğini Geliştirme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Üretiyor Bölgemiz Doyuyor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2.666.666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931735"/>
                  </a:ext>
                </a:extLst>
              </a:tr>
              <a:tr h="648948">
                <a:tc>
                  <a:txBody>
                    <a:bodyPr/>
                    <a:lstStyle/>
                    <a:p>
                      <a:pPr algn="ctr" rtl="0" fontAlgn="ctr"/>
                      <a:r>
                        <a:rPr lang="tr-TR" sz="1400" b="0" i="0" u="none" strike="noStrike">
                          <a:solidFill>
                            <a:srgbClr val="FFFFFF"/>
                          </a:solidFill>
                          <a:effectLst/>
                          <a:latin typeface="Verdana" panose="020B0604030504040204" pitchFamily="34" charset="0"/>
                        </a:rPr>
                        <a:t>TAKE Kapsamında %75 Hibeli Erzincan'da Atıl Kalmış Örtü Altı Tesislerin Üretime Kazandırılması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  ve         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3.498.088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2165930"/>
                  </a:ext>
                </a:extLst>
              </a:tr>
              <a:tr h="648948">
                <a:tc>
                  <a:txBody>
                    <a:bodyPr/>
                    <a:lstStyle/>
                    <a:p>
                      <a:pPr algn="ctr" rtl="0" fontAlgn="ctr"/>
                      <a:r>
                        <a:rPr lang="tr-TR" sz="1400" b="0" i="0" u="none" strike="noStrike">
                          <a:solidFill>
                            <a:srgbClr val="FFFFFF"/>
                          </a:solidFill>
                          <a:effectLst/>
                          <a:latin typeface="Verdana" panose="020B0604030504040204" pitchFamily="34" charset="0"/>
                        </a:rPr>
                        <a:t>TAKE Kapsamında %75 Hibeli Nohut Yetiştiriciliği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  ve         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400.000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1164182"/>
                  </a:ext>
                </a:extLst>
              </a:tr>
              <a:tr h="661428">
                <a:tc gridSpan="2">
                  <a:txBody>
                    <a:bodyPr/>
                    <a:lstStyle/>
                    <a:p>
                      <a:pPr algn="ctr" rtl="0" fontAlgn="ctr"/>
                      <a:r>
                        <a:rPr lang="tr-TR" sz="1600" b="0" i="0" u="none" strike="noStrike">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11.106.168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517803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7. 17</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3754973322"/>
              </p:ext>
            </p:extLst>
          </p:nvPr>
        </p:nvGraphicFramePr>
        <p:xfrm>
          <a:off x="202963" y="1288696"/>
          <a:ext cx="11734799" cy="4968918"/>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Bağ Alanlarında Salkım Güvesine Karşı </a:t>
                      </a:r>
                      <a:r>
                        <a:rPr lang="tr-TR" sz="1400" b="0" i="0" u="none" strike="noStrike" dirty="0" err="1">
                          <a:solidFill>
                            <a:srgbClr val="FFFFFF"/>
                          </a:solidFill>
                          <a:effectLst/>
                          <a:latin typeface="Verdana" panose="020B0604030504040204" pitchFamily="34" charset="0"/>
                        </a:rPr>
                        <a:t>Biyoteknik</a:t>
                      </a:r>
                      <a:r>
                        <a:rPr lang="tr-TR" sz="1400" b="0" i="0" u="none" strike="noStrike" dirty="0">
                          <a:solidFill>
                            <a:srgbClr val="FFFFFF"/>
                          </a:solidFill>
                          <a:effectLst/>
                          <a:latin typeface="Verdana" panose="020B0604030504040204" pitchFamily="34" charset="0"/>
                        </a:rPr>
                        <a:t> Mücadele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 Tarım ve Orman Bakanlığı (Bitkisel Üretim Genel Müdürlüğü)  ve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966669"/>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İyi Tarım Has Ürün(sertifikalandırma) (2022-2024)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250.000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 Vişne Alanlarında Organik Tarım Projesi ve Tıbbi Aromatik Bitkilerde Organik Tarım Projesi (sertifikalandırma)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İlinde Polen Üretiminin Artırılması Projesi (%50 Hibeli)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tr-TR" sz="1050" b="0" i="0" u="none" strike="noStrike" kern="1200" dirty="0">
                          <a:solidFill>
                            <a:srgbClr val="000000"/>
                          </a:solidFill>
                          <a:effectLst/>
                          <a:latin typeface="Verdana" panose="020B0604030504040204" pitchFamily="34" charset="0"/>
                          <a:ea typeface="+mn-ea"/>
                          <a:cs typeface="+mn-cs"/>
                        </a:rPr>
                        <a:t>DAP</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780.000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511670">
                <a:tc>
                  <a:txBody>
                    <a:bodyPr/>
                    <a:lstStyle/>
                    <a:p>
                      <a:pPr algn="ctr" rtl="0" fontAlgn="ctr"/>
                      <a:r>
                        <a:rPr lang="fi-FI" sz="1400" b="0" i="0" u="none" strike="noStrike" dirty="0">
                          <a:solidFill>
                            <a:srgbClr val="FFFFFF"/>
                          </a:solidFill>
                          <a:effectLst/>
                          <a:latin typeface="Verdana" panose="020B0604030504040204" pitchFamily="34" charset="0"/>
                        </a:rPr>
                        <a:t>Yem Karma Makinesi Projesi (%50 Hibeli)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tr-TR" sz="1050" b="0" i="0" u="none" strike="noStrike" kern="1200" dirty="0">
                          <a:solidFill>
                            <a:srgbClr val="000000"/>
                          </a:solidFill>
                          <a:effectLst/>
                          <a:latin typeface="Verdana" panose="020B0604030504040204" pitchFamily="34" charset="0"/>
                          <a:ea typeface="+mn-ea"/>
                          <a:cs typeface="+mn-cs"/>
                        </a:rPr>
                        <a:t>DAP</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2.600.000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128108"/>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İlindeki Damızlık Büyükbaş Hayvanlarda Kızgınlığın Tespiti İle Verimliliği Artırma Projesi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  Erzincan İl Özel İdaresi</a:t>
                      </a:r>
                    </a:p>
                    <a:p>
                      <a:pPr algn="ctr" rtl="0" fontAlgn="ctr"/>
                      <a:endParaRPr lang="tr-TR" sz="105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1.075.000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0289235"/>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%50 Hibeli  Güzlük Buğday Yetiştiriciliğini Geliştirme ve Yaygınlaştırma Projesi  (2023)</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  Erzincan İl Özel İdaresi</a:t>
                      </a:r>
                    </a:p>
                    <a:p>
                      <a:pPr algn="ctr" rtl="0" fontAlgn="ctr"/>
                      <a:endParaRPr lang="tr-TR" sz="105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6.000.000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762713"/>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10.905.000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2187061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7. 18</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1667181075"/>
              </p:ext>
            </p:extLst>
          </p:nvPr>
        </p:nvGraphicFramePr>
        <p:xfrm>
          <a:off x="185379" y="1446957"/>
          <a:ext cx="11734799" cy="2508433"/>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err="1">
                          <a:solidFill>
                            <a:srgbClr val="FFFFFF"/>
                          </a:solidFill>
                          <a:effectLst/>
                          <a:latin typeface="Verdana" panose="020B0604030504040204" pitchFamily="34" charset="0"/>
                        </a:rPr>
                        <a:t>Varroa</a:t>
                      </a:r>
                      <a:r>
                        <a:rPr lang="tr-TR" sz="1400" b="0" i="0" u="none" strike="noStrike" dirty="0">
                          <a:solidFill>
                            <a:srgbClr val="FFFFFF"/>
                          </a:solidFill>
                          <a:effectLst/>
                          <a:latin typeface="Verdana" panose="020B0604030504040204" pitchFamily="34" charset="0"/>
                        </a:rPr>
                        <a:t> Paraziti İle Toplu Mücadele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 </a:t>
                      </a:r>
                      <a:r>
                        <a:rPr lang="tr-TR" sz="1400" b="0" i="0" u="none" strike="noStrike" dirty="0" err="1">
                          <a:solidFill>
                            <a:srgbClr val="FFFFFF"/>
                          </a:solidFill>
                          <a:effectLst/>
                          <a:latin typeface="Verdana" panose="020B0604030504040204" pitchFamily="34" charset="0"/>
                        </a:rPr>
                        <a:t>Mastitis</a:t>
                      </a:r>
                      <a:r>
                        <a:rPr lang="tr-TR" sz="1400" b="0" i="0" u="none" strike="noStrike" dirty="0">
                          <a:solidFill>
                            <a:srgbClr val="FFFFFF"/>
                          </a:solidFill>
                          <a:effectLst/>
                          <a:latin typeface="Verdana" panose="020B0604030504040204" pitchFamily="34" charset="0"/>
                        </a:rPr>
                        <a:t> </a:t>
                      </a:r>
                      <a:r>
                        <a:rPr lang="tr-TR" sz="1400" b="0" i="0" u="none" strike="noStrike" dirty="0" err="1">
                          <a:solidFill>
                            <a:srgbClr val="FFFFFF"/>
                          </a:solidFill>
                          <a:effectLst/>
                          <a:latin typeface="Verdana" panose="020B0604030504040204" pitchFamily="34" charset="0"/>
                        </a:rPr>
                        <a:t>Teskiti</a:t>
                      </a:r>
                      <a:r>
                        <a:rPr lang="tr-TR" sz="1400" b="0" i="0" u="none" strike="noStrike" dirty="0">
                          <a:solidFill>
                            <a:srgbClr val="FFFFFF"/>
                          </a:solidFill>
                          <a:effectLst/>
                          <a:latin typeface="Verdana" panose="020B0604030504040204" pitchFamily="34" charset="0"/>
                        </a:rPr>
                        <a:t> Projesi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480.000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err="1">
                          <a:solidFill>
                            <a:srgbClr val="FFFFFF"/>
                          </a:solidFill>
                          <a:effectLst/>
                          <a:latin typeface="Verdana" panose="020B0604030504040204" pitchFamily="34" charset="0"/>
                        </a:rPr>
                        <a:t>Colibinin</a:t>
                      </a:r>
                      <a:r>
                        <a:rPr lang="tr-TR" sz="1400" b="0" i="0" u="none" strike="noStrike" dirty="0">
                          <a:solidFill>
                            <a:srgbClr val="FFFFFF"/>
                          </a:solidFill>
                          <a:effectLst/>
                          <a:latin typeface="Verdana" panose="020B0604030504040204" pitchFamily="34" charset="0"/>
                        </a:rPr>
                        <a:t> Projesi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Verdana" panose="020B0604030504040204" pitchFamily="34" charset="0"/>
                        </a:rPr>
                        <a:t>Erzincan İl Özel İdaresi</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150.000</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1.230.000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1871249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7. 19</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3131150246"/>
              </p:ext>
            </p:extLst>
          </p:nvPr>
        </p:nvGraphicFramePr>
        <p:xfrm>
          <a:off x="117140" y="1088981"/>
          <a:ext cx="11734799" cy="5342653"/>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647364">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Tarımsal Yeniliklerin Yaygınlaştırılması </a:t>
                      </a:r>
                      <a:r>
                        <a:rPr lang="tr-TR" sz="1400" b="0" i="0" u="none" strike="noStrike" kern="1200" dirty="0" err="1">
                          <a:solidFill>
                            <a:srgbClr val="FFFFFF"/>
                          </a:solidFill>
                          <a:effectLst/>
                          <a:latin typeface="Verdana" panose="020B0604030504040204" pitchFamily="34" charset="0"/>
                          <a:ea typeface="+mn-ea"/>
                          <a:cs typeface="+mn-cs"/>
                        </a:rPr>
                        <a:t>Porjesi</a:t>
                      </a:r>
                      <a:r>
                        <a:rPr lang="tr-TR" sz="1400" b="0" i="0" u="none" strike="noStrike" kern="1200" dirty="0">
                          <a:solidFill>
                            <a:srgbClr val="FFFFFF"/>
                          </a:solidFill>
                          <a:effectLst/>
                          <a:latin typeface="Verdana" panose="020B0604030504040204" pitchFamily="34" charset="0"/>
                          <a:ea typeface="+mn-ea"/>
                          <a:cs typeface="+mn-cs"/>
                        </a:rPr>
                        <a:t> kapsamında "Ümranhanım-2 </a:t>
                      </a:r>
                      <a:r>
                        <a:rPr lang="tr-TR" sz="1400" b="0" i="0" u="none" strike="noStrike" kern="1200" dirty="0" err="1">
                          <a:solidFill>
                            <a:srgbClr val="FFFFFF"/>
                          </a:solidFill>
                          <a:effectLst/>
                          <a:latin typeface="Verdana" panose="020B0604030504040204" pitchFamily="34" charset="0"/>
                          <a:ea typeface="+mn-ea"/>
                          <a:cs typeface="+mn-cs"/>
                        </a:rPr>
                        <a:t>Tritikale</a:t>
                      </a:r>
                      <a:r>
                        <a:rPr lang="tr-TR" sz="1400" b="0" i="0" u="none" strike="noStrike" kern="1200" dirty="0">
                          <a:solidFill>
                            <a:srgbClr val="FFFFFF"/>
                          </a:solidFill>
                          <a:effectLst/>
                          <a:latin typeface="Verdana" panose="020B0604030504040204" pitchFamily="34" charset="0"/>
                          <a:ea typeface="+mn-ea"/>
                          <a:cs typeface="+mn-cs"/>
                        </a:rPr>
                        <a:t> Çeşidinin Yaygınlaştırılması (Toprağa Düşen İnciler) Projesi " 2024-2025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(Eğitim Yayım Dairesi Başkanlığı)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68.488,00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Kadın </a:t>
                      </a:r>
                      <a:r>
                        <a:rPr lang="tr-TR" sz="1400" b="0" i="0" u="none" strike="noStrike" kern="1200" dirty="0" err="1">
                          <a:solidFill>
                            <a:srgbClr val="FFFFFF"/>
                          </a:solidFill>
                          <a:effectLst/>
                          <a:latin typeface="Verdana" panose="020B0604030504040204" pitchFamily="34" charset="0"/>
                          <a:ea typeface="+mn-ea"/>
                          <a:cs typeface="+mn-cs"/>
                        </a:rPr>
                        <a:t>Çifçiler</a:t>
                      </a:r>
                      <a:r>
                        <a:rPr lang="tr-TR" sz="1400" b="0" i="0" u="none" strike="noStrike" kern="1200" dirty="0">
                          <a:solidFill>
                            <a:srgbClr val="FFFFFF"/>
                          </a:solidFill>
                          <a:effectLst/>
                          <a:latin typeface="Verdana" panose="020B0604030504040204" pitchFamily="34" charset="0"/>
                          <a:ea typeface="+mn-ea"/>
                          <a:cs typeface="+mn-cs"/>
                        </a:rPr>
                        <a:t> Tarımsal Yayım Projesi kapsamında "Kadın Eli ile Arı Sütü"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a:solidFill>
                            <a:srgbClr val="000000"/>
                          </a:solidFill>
                          <a:effectLst/>
                          <a:latin typeface="Verdana" panose="020B0604030504040204" pitchFamily="34" charset="0"/>
                          <a:ea typeface="+mn-ea"/>
                          <a:cs typeface="+mn-cs"/>
                        </a:rPr>
                        <a:t>  Tarım ve Orman Bakanlığı (Eğitim Yayım Dairesi Başkanlığı)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76.500,00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Domates ve Biber Üretim Alanlarının Arttırılması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2.000.000,00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1898"/>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Kuru Fasulye Yetiştiriciliğini Geliştirme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1.285.700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570766"/>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Nohut Yetiştiriciliğini Yaygınlaştırma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2.279.750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927769"/>
                  </a:ext>
                </a:extLst>
              </a:tr>
              <a:tr h="511670">
                <a:tc>
                  <a:txBody>
                    <a:bodyPr/>
                    <a:lstStyle/>
                    <a:p>
                      <a:pPr algn="ctr" fontAlgn="t"/>
                      <a:r>
                        <a:rPr lang="fi-FI" sz="1400" b="0" i="0" u="none" strike="noStrike" kern="1200" dirty="0">
                          <a:solidFill>
                            <a:srgbClr val="FFFFFF"/>
                          </a:solidFill>
                          <a:effectLst/>
                          <a:latin typeface="Verdana" panose="020B0604030504040204" pitchFamily="34" charset="0"/>
                          <a:ea typeface="+mn-ea"/>
                          <a:cs typeface="+mn-cs"/>
                        </a:rPr>
                        <a:t>Tuz Çalısı Bitkisi Projesi (2024)</a:t>
                      </a:r>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2.175.000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893897"/>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Kuru Fasulye Yetiştiriciliğini Yaygınlaştırma Projesi (%75 hibeli) (2024) </a:t>
                      </a:r>
                    </a:p>
                    <a:p>
                      <a:pPr algn="ctr" fontAlgn="t"/>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450.000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220703"/>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a:t>
                      </a:r>
                      <a:r>
                        <a:rPr lang="tr-TR" sz="1400" b="0" i="0" u="none" strike="noStrike" kern="1200" dirty="0" err="1">
                          <a:solidFill>
                            <a:srgbClr val="FFFFFF"/>
                          </a:solidFill>
                          <a:effectLst/>
                          <a:latin typeface="Verdana" panose="020B0604030504040204" pitchFamily="34" charset="0"/>
                          <a:ea typeface="+mn-ea"/>
                          <a:cs typeface="+mn-cs"/>
                        </a:rPr>
                        <a:t>Örtüaltı</a:t>
                      </a:r>
                      <a:r>
                        <a:rPr lang="tr-TR" sz="1400" b="0" i="0" u="none" strike="noStrike" kern="1200" dirty="0">
                          <a:solidFill>
                            <a:srgbClr val="FFFFFF"/>
                          </a:solidFill>
                          <a:effectLst/>
                          <a:latin typeface="Verdana" panose="020B0604030504040204" pitchFamily="34" charset="0"/>
                          <a:ea typeface="+mn-ea"/>
                          <a:cs typeface="+mn-cs"/>
                        </a:rPr>
                        <a:t> Tesislerinin Üretime Kazandırılması Projesi(%100 Hibe)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Üzümlü Merkez ve Köylere Hizmet Götürme Birliği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378.836,64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3417647"/>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8.714.274,64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2024 YILINDA UYGULANAN PROJELER</a:t>
            </a:r>
          </a:p>
        </p:txBody>
      </p:sp>
    </p:spTree>
    <p:extLst>
      <p:ext uri="{BB962C8B-B14F-4D97-AF65-F5344CB8AC3E}">
        <p14:creationId xmlns:p14="http://schemas.microsoft.com/office/powerpoint/2010/main" val="2563199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7. 20</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418903271"/>
              </p:ext>
            </p:extLst>
          </p:nvPr>
        </p:nvGraphicFramePr>
        <p:xfrm>
          <a:off x="343563" y="1261404"/>
          <a:ext cx="11504873" cy="3482126"/>
        </p:xfrm>
        <a:graphic>
          <a:graphicData uri="http://schemas.openxmlformats.org/drawingml/2006/table">
            <a:tbl>
              <a:tblPr/>
              <a:tblGrid>
                <a:gridCol w="6104016">
                  <a:extLst>
                    <a:ext uri="{9D8B030D-6E8A-4147-A177-3AD203B41FA5}">
                      <a16:colId xmlns:a16="http://schemas.microsoft.com/office/drawing/2014/main" val="3153720485"/>
                    </a:ext>
                  </a:extLst>
                </a:gridCol>
                <a:gridCol w="3246498">
                  <a:extLst>
                    <a:ext uri="{9D8B030D-6E8A-4147-A177-3AD203B41FA5}">
                      <a16:colId xmlns:a16="http://schemas.microsoft.com/office/drawing/2014/main" val="3482652137"/>
                    </a:ext>
                  </a:extLst>
                </a:gridCol>
                <a:gridCol w="2154359">
                  <a:extLst>
                    <a:ext uri="{9D8B030D-6E8A-4147-A177-3AD203B41FA5}">
                      <a16:colId xmlns:a16="http://schemas.microsoft.com/office/drawing/2014/main" val="3185786097"/>
                    </a:ext>
                  </a:extLst>
                </a:gridCol>
              </a:tblGrid>
              <a:tr h="245637">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42293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Büyükbaş Hayvanlarda Ayak ve Tırnak Bakım ve Tedavisi Projesi (DSYB)(2025)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435.000,00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37459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Antibiyotikli Süt Tespit Projesi (DSYB)(2025)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245.000,00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333856">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Biber Yetiştiriciliğini Geliştirme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2.252.000,00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1898"/>
                  </a:ext>
                </a:extLst>
              </a:tr>
              <a:tr h="42293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Domates Yetiştiriciliğini Yaygınlaştırma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1.748.000,00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570766"/>
                  </a:ext>
                </a:extLst>
              </a:tr>
              <a:tr h="319512">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Kuru Fasulye Yetiştiriciliğini Geliştirme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3.000.000,00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927769"/>
                  </a:ext>
                </a:extLst>
              </a:tr>
              <a:tr h="35843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Nohut Yetiştiriciliğini Yaygınlaştırma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1.250.000,00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893897"/>
                  </a:ext>
                </a:extLst>
              </a:tr>
              <a:tr h="475583">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Erzincan Meyveciliğinde Alternatif Ürün: Trabzon Hurması Yetiştiriciliği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220703"/>
                  </a:ext>
                </a:extLst>
              </a:tr>
              <a:tr h="484239">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8.980.000,00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2025 YILINDA UYGULANACAK PROJELER</a:t>
            </a:r>
          </a:p>
        </p:txBody>
      </p:sp>
    </p:spTree>
    <p:extLst>
      <p:ext uri="{BB962C8B-B14F-4D97-AF65-F5344CB8AC3E}">
        <p14:creationId xmlns:p14="http://schemas.microsoft.com/office/powerpoint/2010/main" val="184829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6"/>
          <p:cNvSpPr txBox="1"/>
          <p:nvPr/>
        </p:nvSpPr>
        <p:spPr>
          <a:xfrm>
            <a:off x="607337" y="1797707"/>
            <a:ext cx="4747788" cy="339195"/>
          </a:xfrm>
          <a:prstGeom prst="rect">
            <a:avLst/>
          </a:prstGeom>
          <a:solidFill>
            <a:srgbClr val="4471C4"/>
          </a:solidFill>
        </p:spPr>
        <p:txBody>
          <a:bodyPr vert="horz" wrap="square" lIns="0" tIns="122555" rIns="0" bIns="0" rtlCol="0">
            <a:spAutoFit/>
          </a:bodyPr>
          <a:lstStyle/>
          <a:p>
            <a:pPr marL="217170">
              <a:lnSpc>
                <a:spcPct val="100000"/>
              </a:lnSpc>
              <a:spcBef>
                <a:spcPts val="965"/>
              </a:spcBef>
            </a:pPr>
            <a:endParaRPr sz="1400" dirty="0">
              <a:latin typeface="Verdana" panose="020B0604030504040204" pitchFamily="34" charset="0"/>
              <a:ea typeface="Verdana" panose="020B0604030504040204" pitchFamily="34" charset="0"/>
              <a:cs typeface="Trebuchet MS"/>
            </a:endParaRPr>
          </a:p>
        </p:txBody>
      </p:sp>
      <p:sp>
        <p:nvSpPr>
          <p:cNvPr id="9" name="object 17"/>
          <p:cNvSpPr/>
          <p:nvPr/>
        </p:nvSpPr>
        <p:spPr>
          <a:xfrm>
            <a:off x="607337" y="1173290"/>
            <a:ext cx="4749165" cy="598455"/>
          </a:xfrm>
          <a:custGeom>
            <a:avLst/>
            <a:gdLst/>
            <a:ahLst/>
            <a:cxnLst/>
            <a:rect l="l" t="t" r="r" b="b"/>
            <a:pathLst>
              <a:path w="4749165" h="881380">
                <a:moveTo>
                  <a:pt x="2594610" y="660653"/>
                </a:moveTo>
                <a:lnTo>
                  <a:pt x="2154174" y="660653"/>
                </a:lnTo>
                <a:lnTo>
                  <a:pt x="2374392" y="880872"/>
                </a:lnTo>
                <a:lnTo>
                  <a:pt x="2594610" y="660653"/>
                </a:lnTo>
                <a:close/>
              </a:path>
              <a:path w="4749165" h="881380">
                <a:moveTo>
                  <a:pt x="2484501" y="572388"/>
                </a:moveTo>
                <a:lnTo>
                  <a:pt x="2264283" y="572388"/>
                </a:lnTo>
                <a:lnTo>
                  <a:pt x="2264283" y="660653"/>
                </a:lnTo>
                <a:lnTo>
                  <a:pt x="2484501" y="660653"/>
                </a:lnTo>
                <a:lnTo>
                  <a:pt x="2484501" y="572388"/>
                </a:lnTo>
                <a:close/>
              </a:path>
              <a:path w="4749165" h="881380">
                <a:moveTo>
                  <a:pt x="4748784" y="0"/>
                </a:moveTo>
                <a:lnTo>
                  <a:pt x="0" y="0"/>
                </a:lnTo>
                <a:lnTo>
                  <a:pt x="0" y="572388"/>
                </a:lnTo>
                <a:lnTo>
                  <a:pt x="4748784" y="572388"/>
                </a:lnTo>
                <a:lnTo>
                  <a:pt x="4748784" y="0"/>
                </a:lnTo>
                <a:close/>
              </a:path>
            </a:pathLst>
          </a:custGeom>
          <a:solidFill>
            <a:schemeClr val="accent5"/>
          </a:solidFill>
        </p:spPr>
        <p:txBody>
          <a:bodyPr wrap="square" lIns="0" tIns="0" rIns="0" bIns="0" rtlCol="0"/>
          <a:lstStyle/>
          <a:p>
            <a:endParaRPr/>
          </a:p>
        </p:txBody>
      </p:sp>
      <p:sp>
        <p:nvSpPr>
          <p:cNvPr id="2" name="Dikdörtgen 1"/>
          <p:cNvSpPr/>
          <p:nvPr/>
        </p:nvSpPr>
        <p:spPr>
          <a:xfrm>
            <a:off x="1342659" y="1224654"/>
            <a:ext cx="3172792" cy="276999"/>
          </a:xfrm>
          <a:prstGeom prst="rect">
            <a:avLst/>
          </a:prstGeom>
        </p:spPr>
        <p:txBody>
          <a:bodyPr wrap="none">
            <a:spAutoFit/>
          </a:bodyPr>
          <a:lstStyle/>
          <a:p>
            <a:pPr algn="ctr" fontAlgn="ctr">
              <a:spcBef>
                <a:spcPts val="315"/>
              </a:spcBef>
            </a:pPr>
            <a:r>
              <a:rPr lang="tr-TR" sz="1200" spc="-75" dirty="0">
                <a:solidFill>
                  <a:srgbClr val="FFFFFF"/>
                </a:solidFill>
                <a:latin typeface="Verdana" panose="020B0604030504040204" pitchFamily="34" charset="0"/>
                <a:ea typeface="Verdana" panose="020B0604030504040204" pitchFamily="34" charset="0"/>
                <a:cs typeface="Trebuchet MS"/>
              </a:rPr>
              <a:t>8 ŞUBE MÜDÜRLÜĞÜ, 8 İLÇE MÜDÜRLÜĞÜ</a:t>
            </a:r>
          </a:p>
        </p:txBody>
      </p:sp>
      <p:graphicFrame>
        <p:nvGraphicFramePr>
          <p:cNvPr id="11" name="İçerik Yer Tutucusu 4">
            <a:extLst>
              <a:ext uri="{FF2B5EF4-FFF2-40B4-BE49-F238E27FC236}">
                <a16:creationId xmlns:a16="http://schemas.microsoft.com/office/drawing/2014/main" id="{DC3B364C-89F1-4F55-9718-90401DE7AD85}"/>
              </a:ext>
            </a:extLst>
          </p:cNvPr>
          <p:cNvGraphicFramePr>
            <a:graphicFrameLocks/>
          </p:cNvGraphicFramePr>
          <p:nvPr>
            <p:extLst>
              <p:ext uri="{D42A27DB-BD31-4B8C-83A1-F6EECF244321}">
                <p14:modId xmlns:p14="http://schemas.microsoft.com/office/powerpoint/2010/main" val="701193306"/>
              </p:ext>
            </p:extLst>
          </p:nvPr>
        </p:nvGraphicFramePr>
        <p:xfrm>
          <a:off x="607337" y="2136902"/>
          <a:ext cx="4749165" cy="4051658"/>
        </p:xfrm>
        <a:graphic>
          <a:graphicData uri="http://schemas.openxmlformats.org/drawingml/2006/table">
            <a:tbl>
              <a:tblPr firstRow="1" firstCol="1" bandRow="1">
                <a:tableStyleId>{5C22544A-7EE6-4342-B048-85BDC9FD1C3A}</a:tableStyleId>
              </a:tblPr>
              <a:tblGrid>
                <a:gridCol w="3720379">
                  <a:extLst>
                    <a:ext uri="{9D8B030D-6E8A-4147-A177-3AD203B41FA5}">
                      <a16:colId xmlns:a16="http://schemas.microsoft.com/office/drawing/2014/main" val="20000"/>
                    </a:ext>
                  </a:extLst>
                </a:gridCol>
                <a:gridCol w="1028786">
                  <a:extLst>
                    <a:ext uri="{9D8B030D-6E8A-4147-A177-3AD203B41FA5}">
                      <a16:colId xmlns:a16="http://schemas.microsoft.com/office/drawing/2014/main" val="20001"/>
                    </a:ext>
                  </a:extLst>
                </a:gridCol>
              </a:tblGrid>
              <a:tr h="251973">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Görev </a:t>
                      </a:r>
                      <a:r>
                        <a:rPr lang="tr-TR" sz="1200" kern="1200" spc="-75" dirty="0" err="1">
                          <a:solidFill>
                            <a:srgbClr val="FFFFFF"/>
                          </a:solidFill>
                          <a:latin typeface="Verdana" panose="020B0604030504040204" pitchFamily="34" charset="0"/>
                          <a:ea typeface="Verdana" panose="020B0604030504040204" pitchFamily="34" charset="0"/>
                          <a:cs typeface="Trebuchet MS"/>
                        </a:rPr>
                        <a:t>Ünvanı</a:t>
                      </a:r>
                      <a:endParaRPr lang="tr-TR" sz="1200" kern="1200" spc="-75" dirty="0">
                        <a:solidFill>
                          <a:srgbClr val="FFFFFF"/>
                        </a:solidFill>
                        <a:latin typeface="Verdana" panose="020B0604030504040204" pitchFamily="34" charset="0"/>
                        <a:ea typeface="Verdana" panose="020B0604030504040204" pitchFamily="34" charset="0"/>
                        <a:cs typeface="Trebuchet MS"/>
                      </a:endParaRP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rgbClr val="FFFFFF"/>
                          </a:solidFill>
                          <a:latin typeface="Verdana" panose="020B0604030504040204" pitchFamily="34" charset="0"/>
                          <a:ea typeface="Verdana" panose="020B0604030504040204" pitchFamily="34" charset="0"/>
                          <a:cs typeface="Trebuchet MS"/>
                        </a:rPr>
                        <a:t>Sayı</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 Müdür Yardımcısı</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Şube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İlçe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r h="24162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Hekim</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Mühendisi</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Mühendis Diğer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Avukat</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Sağlık Teknikeri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Sağlık Teknisyeni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Teknikeri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Teknisyeni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Tekniker ve Teknisyen Diğer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Memur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İşçi - Hizmetli</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12" name="Dikdörtgen 11"/>
          <p:cNvSpPr/>
          <p:nvPr/>
        </p:nvSpPr>
        <p:spPr>
          <a:xfrm>
            <a:off x="920396" y="1813415"/>
            <a:ext cx="3517117" cy="276999"/>
          </a:xfrm>
          <a:prstGeom prst="rect">
            <a:avLst/>
          </a:prstGeom>
        </p:spPr>
        <p:txBody>
          <a:bodyPr wrap="none">
            <a:spAutoFit/>
          </a:bodyPr>
          <a:lstStyle/>
          <a:p>
            <a:pPr marL="217170">
              <a:lnSpc>
                <a:spcPct val="100000"/>
              </a:lnSpc>
              <a:spcBef>
                <a:spcPts val="965"/>
              </a:spcBef>
            </a:pPr>
            <a:r>
              <a:rPr lang="tr-TR" sz="1200" spc="-75" dirty="0">
                <a:solidFill>
                  <a:srgbClr val="FFFFFF"/>
                </a:solidFill>
                <a:latin typeface="Verdana" panose="020B0604030504040204" pitchFamily="34" charset="0"/>
                <a:ea typeface="Verdana" panose="020B0604030504040204" pitchFamily="34" charset="0"/>
                <a:cs typeface="Trebuchet MS"/>
              </a:rPr>
              <a:t>295 PERSONELİMİZ İLE HİZMET VERİYORUZ</a:t>
            </a:r>
          </a:p>
        </p:txBody>
      </p:sp>
      <p:graphicFrame>
        <p:nvGraphicFramePr>
          <p:cNvPr id="13" name="object 21"/>
          <p:cNvGraphicFramePr>
            <a:graphicFrameLocks noGrp="1"/>
          </p:cNvGraphicFramePr>
          <p:nvPr>
            <p:extLst>
              <p:ext uri="{D42A27DB-BD31-4B8C-83A1-F6EECF244321}">
                <p14:modId xmlns:p14="http://schemas.microsoft.com/office/powerpoint/2010/main" val="3370744387"/>
              </p:ext>
            </p:extLst>
          </p:nvPr>
        </p:nvGraphicFramePr>
        <p:xfrm>
          <a:off x="5610983" y="3372232"/>
          <a:ext cx="6390301" cy="2365993"/>
        </p:xfrm>
        <a:graphic>
          <a:graphicData uri="http://schemas.openxmlformats.org/drawingml/2006/table">
            <a:tbl>
              <a:tblPr firstRow="1" bandRow="1">
                <a:tableStyleId>{2D5ABB26-0587-4C30-8999-92F81FD0307C}</a:tableStyleId>
              </a:tblPr>
              <a:tblGrid>
                <a:gridCol w="3754730">
                  <a:extLst>
                    <a:ext uri="{9D8B030D-6E8A-4147-A177-3AD203B41FA5}">
                      <a16:colId xmlns:a16="http://schemas.microsoft.com/office/drawing/2014/main" val="20000"/>
                    </a:ext>
                  </a:extLst>
                </a:gridCol>
                <a:gridCol w="2635571">
                  <a:extLst>
                    <a:ext uri="{9D8B030D-6E8A-4147-A177-3AD203B41FA5}">
                      <a16:colId xmlns:a16="http://schemas.microsoft.com/office/drawing/2014/main" val="20001"/>
                    </a:ext>
                  </a:extLst>
                </a:gridCol>
              </a:tblGrid>
              <a:tr h="349978">
                <a:tc>
                  <a:txBody>
                    <a:bodyPr/>
                    <a:lstStyle/>
                    <a:p>
                      <a:pPr marL="0" algn="ctr" defTabSz="914400" rtl="0" eaLnBrk="1" fontAlgn="ctr" latinLnBrk="0" hangingPunct="1">
                        <a:lnSpc>
                          <a:spcPct val="100000"/>
                        </a:lnSpc>
                        <a:spcBef>
                          <a:spcPts val="315"/>
                        </a:spcBef>
                      </a:pPr>
                      <a:r>
                        <a:rPr sz="1200" b="0" kern="1200" spc="-75" dirty="0">
                          <a:solidFill>
                            <a:srgbClr val="FFFFFF"/>
                          </a:solidFill>
                          <a:latin typeface="Verdana" panose="020B0604030504040204" pitchFamily="34" charset="0"/>
                          <a:ea typeface="Verdana" panose="020B0604030504040204" pitchFamily="34" charset="0"/>
                          <a:cs typeface="Trebuchet MS"/>
                        </a:rPr>
                        <a:t>Araç Varlığı</a:t>
                      </a: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5"/>
                    </a:solidFill>
                  </a:tcPr>
                </a:tc>
                <a:tc>
                  <a:txBody>
                    <a:bodyPr/>
                    <a:lstStyle/>
                    <a:p>
                      <a:pPr marL="0" algn="ctr" defTabSz="914400" rtl="0" eaLnBrk="1" fontAlgn="ctr" latinLnBrk="0" hangingPunct="1">
                        <a:lnSpc>
                          <a:spcPct val="100000"/>
                        </a:lnSpc>
                        <a:spcBef>
                          <a:spcPts val="315"/>
                        </a:spcBef>
                      </a:pPr>
                      <a:r>
                        <a:rPr sz="1200" b="0" kern="1200" spc="-75" dirty="0">
                          <a:solidFill>
                            <a:srgbClr val="FFFFFF"/>
                          </a:solidFill>
                          <a:latin typeface="Verdana" panose="020B0604030504040204" pitchFamily="34" charset="0"/>
                          <a:ea typeface="Verdana" panose="020B0604030504040204" pitchFamily="34" charset="0"/>
                          <a:cs typeface="Trebuchet MS"/>
                        </a:rPr>
                        <a:t>Hizmet Binası</a:t>
                      </a: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5"/>
                    </a:solidFill>
                  </a:tcPr>
                </a:tc>
                <a:extLst>
                  <a:ext uri="{0D108BD9-81ED-4DB2-BD59-A6C34878D82A}">
                    <a16:rowId xmlns:a16="http://schemas.microsoft.com/office/drawing/2014/main" val="10000"/>
                  </a:ext>
                </a:extLst>
              </a:tr>
              <a:tr h="2016015">
                <a:tc>
                  <a:txBody>
                    <a:bodyPr/>
                    <a:lstStyle/>
                    <a:p>
                      <a:pPr marL="0" indent="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İlçeler dahil </a:t>
                      </a:r>
                      <a:r>
                        <a:rPr lang="tr-TR" sz="1200" b="0" kern="1200" spc="-75">
                          <a:solidFill>
                            <a:schemeClr val="tx1"/>
                          </a:solidFill>
                          <a:latin typeface="Verdana" panose="020B0604030504040204" pitchFamily="34" charset="0"/>
                          <a:ea typeface="Verdana" panose="020B0604030504040204" pitchFamily="34" charset="0"/>
                          <a:cs typeface="Trebuchet MS"/>
                        </a:rPr>
                        <a:t>toplam 33 </a:t>
                      </a:r>
                      <a:r>
                        <a:rPr lang="tr-TR" sz="1200" b="0" kern="1200" spc="-75" dirty="0">
                          <a:solidFill>
                            <a:schemeClr val="tx1"/>
                          </a:solidFill>
                          <a:latin typeface="Verdana" panose="020B0604030504040204" pitchFamily="34" charset="0"/>
                          <a:ea typeface="Verdana" panose="020B0604030504040204" pitchFamily="34" charset="0"/>
                          <a:cs typeface="Trebuchet MS"/>
                        </a:rPr>
                        <a:t>adet hizmet aracımız </a:t>
                      </a:r>
                      <a:r>
                        <a:rPr lang="tr-TR" sz="1200" b="0" kern="1200" spc="-75">
                          <a:solidFill>
                            <a:schemeClr val="tx1"/>
                          </a:solidFill>
                          <a:latin typeface="Verdana" panose="020B0604030504040204" pitchFamily="34" charset="0"/>
                          <a:ea typeface="Verdana" panose="020B0604030504040204" pitchFamily="34" charset="0"/>
                          <a:cs typeface="Trebuchet MS"/>
                        </a:rPr>
                        <a:t>ve 14 </a:t>
                      </a:r>
                      <a:r>
                        <a:rPr lang="tr-TR" sz="1200" b="0" kern="1200" spc="-75" dirty="0">
                          <a:solidFill>
                            <a:schemeClr val="tx1"/>
                          </a:solidFill>
                          <a:latin typeface="Verdana" panose="020B0604030504040204" pitchFamily="34" charset="0"/>
                          <a:ea typeface="Verdana" panose="020B0604030504040204" pitchFamily="34" charset="0"/>
                          <a:cs typeface="Trebuchet MS"/>
                        </a:rPr>
                        <a:t>adet kiralık hizmet aracımız mevcuttur.</a:t>
                      </a:r>
                    </a:p>
                  </a:txBody>
                  <a:tcPr marL="0" marR="0" marT="317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lumMod val="95000"/>
                      </a:schemeClr>
                    </a:solidFill>
                  </a:tcPr>
                </a:tc>
                <a:tc>
                  <a:txBody>
                    <a:bodyPr/>
                    <a:lstStyle/>
                    <a:p>
                      <a:pPr marL="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Otlukbeli, Tercan ve Üzümlü İlçe Müdürlüklerimiz hükümet binalarında, Diğer İlçe Müdürlüklerimiz kendi binalarında hizmet vermektedir. </a:t>
                      </a:r>
                    </a:p>
                    <a:p>
                      <a:pPr marL="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İl Müdürlüğümüz ise 2 ayrı binada hizmet vermektedir. Hizmet binalarının birisi Müdürlüğümüze ait olup diğer binamız kiradır. </a:t>
                      </a:r>
                    </a:p>
                  </a:txBody>
                  <a:tcPr marL="0" marR="0" marT="927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 name="Dikdörtgen 13"/>
          <p:cNvSpPr/>
          <p:nvPr/>
        </p:nvSpPr>
        <p:spPr>
          <a:xfrm>
            <a:off x="6517845" y="1485165"/>
            <a:ext cx="4576575" cy="1384995"/>
          </a:xfrm>
          <a:prstGeom prst="rect">
            <a:avLst/>
          </a:prstGeom>
        </p:spPr>
        <p:txBody>
          <a:bodyPr wrap="square">
            <a:spAutoFit/>
          </a:bodyPr>
          <a:lstStyle/>
          <a:p>
            <a:pPr marL="12700" marR="74295" algn="ctr">
              <a:lnSpc>
                <a:spcPct val="104600"/>
              </a:lnSpc>
              <a:spcBef>
                <a:spcPts val="5"/>
              </a:spcBef>
            </a:pPr>
            <a:r>
              <a:rPr lang="tr-TR" sz="1600" b="1" i="1" spc="-10" dirty="0">
                <a:latin typeface="Times New Roman"/>
                <a:cs typeface="Times New Roman"/>
              </a:rPr>
              <a:t>MİSYONUMUZ</a:t>
            </a:r>
            <a:endParaRPr lang="tr-TR" sz="1600" dirty="0">
              <a:latin typeface="Times New Roman"/>
              <a:cs typeface="Times New Roman"/>
            </a:endParaRPr>
          </a:p>
          <a:p>
            <a:pPr marL="12700" marR="74295" lvl="0" indent="0" algn="ctr" defTabSz="914400" eaLnBrk="1" fontAlgn="auto" latinLnBrk="0" hangingPunct="1">
              <a:lnSpc>
                <a:spcPct val="104600"/>
              </a:lnSpc>
              <a:spcBef>
                <a:spcPts val="5"/>
              </a:spcBef>
              <a:spcAft>
                <a:spcPts val="0"/>
              </a:spcAft>
              <a:buClrTx/>
              <a:buSzTx/>
              <a:buFontTx/>
              <a:buNone/>
              <a:tabLst/>
              <a:defRPr/>
            </a:pPr>
            <a:endParaRPr lang="tr-TR" sz="1600" spc="-75" dirty="0">
              <a:latin typeface="Verdana" panose="020B0604030504040204" pitchFamily="34" charset="0"/>
              <a:ea typeface="Verdana" panose="020B0604030504040204" pitchFamily="34" charset="0"/>
              <a:cs typeface="Trebuchet MS"/>
            </a:endParaRPr>
          </a:p>
          <a:p>
            <a:pPr marL="12700" marR="74295" lvl="0" indent="0" algn="ctr" defTabSz="914400" eaLnBrk="1" fontAlgn="auto" latinLnBrk="0" hangingPunct="1">
              <a:lnSpc>
                <a:spcPct val="104600"/>
              </a:lnSpc>
              <a:spcBef>
                <a:spcPts val="5"/>
              </a:spcBef>
              <a:spcAft>
                <a:spcPts val="0"/>
              </a:spcAft>
              <a:buClrTx/>
              <a:buSzTx/>
              <a:buFontTx/>
              <a:buNone/>
              <a:tabLst/>
              <a:defRPr/>
            </a:pPr>
            <a:r>
              <a:rPr lang="tr-TR" sz="1600" spc="-75" dirty="0">
                <a:latin typeface="Verdana" panose="020B0604030504040204" pitchFamily="34" charset="0"/>
                <a:ea typeface="Verdana" panose="020B0604030504040204" pitchFamily="34" charset="0"/>
                <a:cs typeface="Trebuchet MS"/>
              </a:rPr>
              <a:t>Sürdürülebilir tarımsal üretimi,  yeterli ve güvenilir gıdaya  erişimi, kırsal kalkınmayı ve  rekabet edilebilirliği sağlamak</a:t>
            </a:r>
          </a:p>
        </p:txBody>
      </p:sp>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7"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8"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İDARİ YAPI</a:t>
            </a:r>
          </a:p>
        </p:txBody>
      </p:sp>
      <p:sp>
        <p:nvSpPr>
          <p:cNvPr id="19"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1 . 3</a:t>
            </a:r>
            <a:endParaRPr sz="1182" dirty="0">
              <a:latin typeface="Verdana"/>
              <a:cs typeface="Verdana"/>
            </a:endParaRPr>
          </a:p>
        </p:txBody>
      </p:sp>
    </p:spTree>
    <p:extLst>
      <p:ext uri="{BB962C8B-B14F-4D97-AF65-F5344CB8AC3E}">
        <p14:creationId xmlns:p14="http://schemas.microsoft.com/office/powerpoint/2010/main" val="670766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7. 20</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713504596"/>
              </p:ext>
            </p:extLst>
          </p:nvPr>
        </p:nvGraphicFramePr>
        <p:xfrm>
          <a:off x="317926" y="1151276"/>
          <a:ext cx="11504873" cy="5348219"/>
        </p:xfrm>
        <a:graphic>
          <a:graphicData uri="http://schemas.openxmlformats.org/drawingml/2006/table">
            <a:tbl>
              <a:tblPr/>
              <a:tblGrid>
                <a:gridCol w="6422997">
                  <a:extLst>
                    <a:ext uri="{9D8B030D-6E8A-4147-A177-3AD203B41FA5}">
                      <a16:colId xmlns:a16="http://schemas.microsoft.com/office/drawing/2014/main" val="3153720485"/>
                    </a:ext>
                  </a:extLst>
                </a:gridCol>
                <a:gridCol w="2927517">
                  <a:extLst>
                    <a:ext uri="{9D8B030D-6E8A-4147-A177-3AD203B41FA5}">
                      <a16:colId xmlns:a16="http://schemas.microsoft.com/office/drawing/2014/main" val="3482652137"/>
                    </a:ext>
                  </a:extLst>
                </a:gridCol>
                <a:gridCol w="2154359">
                  <a:extLst>
                    <a:ext uri="{9D8B030D-6E8A-4147-A177-3AD203B41FA5}">
                      <a16:colId xmlns:a16="http://schemas.microsoft.com/office/drawing/2014/main" val="3185786097"/>
                    </a:ext>
                  </a:extLst>
                </a:gridCol>
              </a:tblGrid>
              <a:tr h="232620">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302581">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Domates  Güvesi  İle </a:t>
                      </a:r>
                      <a:r>
                        <a:rPr lang="tr-TR" sz="1400" b="0" i="0" u="none" strike="noStrike" kern="1200" dirty="0" err="1">
                          <a:solidFill>
                            <a:srgbClr val="FFFFFF"/>
                          </a:solidFill>
                          <a:effectLst/>
                          <a:latin typeface="Verdana" panose="020B0604030504040204" pitchFamily="34" charset="0"/>
                          <a:ea typeface="+mn-ea"/>
                          <a:cs typeface="+mn-cs"/>
                        </a:rPr>
                        <a:t>Biyoteknik</a:t>
                      </a:r>
                      <a:r>
                        <a:rPr lang="tr-TR" sz="1400" b="0" i="0" u="none" strike="noStrike" kern="1200" dirty="0">
                          <a:solidFill>
                            <a:srgbClr val="FFFFFF"/>
                          </a:solidFill>
                          <a:effectLst/>
                          <a:latin typeface="Verdana" panose="020B0604030504040204" pitchFamily="34" charset="0"/>
                          <a:ea typeface="+mn-ea"/>
                          <a:cs typeface="+mn-cs"/>
                        </a:rPr>
                        <a:t> Mücadele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345257"/>
                  </a:ext>
                </a:extLst>
              </a:tr>
              <a:tr h="400526">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Erzincan'da  </a:t>
                      </a:r>
                      <a:r>
                        <a:rPr lang="tr-TR" sz="1400" b="0" i="0" u="none" strike="noStrike" kern="1200" dirty="0" err="1">
                          <a:solidFill>
                            <a:srgbClr val="FFFFFF"/>
                          </a:solidFill>
                          <a:effectLst/>
                          <a:latin typeface="Verdana" panose="020B0604030504040204" pitchFamily="34" charset="0"/>
                          <a:ea typeface="+mn-ea"/>
                          <a:cs typeface="+mn-cs"/>
                        </a:rPr>
                        <a:t>Örtüaltı</a:t>
                      </a:r>
                      <a:r>
                        <a:rPr lang="tr-TR" sz="1400" b="0" i="0" u="none" strike="noStrike" kern="1200" dirty="0">
                          <a:solidFill>
                            <a:srgbClr val="FFFFFF"/>
                          </a:solidFill>
                          <a:effectLst/>
                          <a:latin typeface="Verdana" panose="020B0604030504040204" pitchFamily="34" charset="0"/>
                          <a:ea typeface="+mn-ea"/>
                          <a:cs typeface="+mn-cs"/>
                        </a:rPr>
                        <a:t>  </a:t>
                      </a:r>
                      <a:r>
                        <a:rPr lang="tr-TR" sz="1400" b="0" i="0" u="none" strike="noStrike" kern="1200" dirty="0" err="1">
                          <a:solidFill>
                            <a:srgbClr val="FFFFFF"/>
                          </a:solidFill>
                          <a:effectLst/>
                          <a:latin typeface="Verdana" panose="020B0604030504040204" pitchFamily="34" charset="0"/>
                          <a:ea typeface="+mn-ea"/>
                          <a:cs typeface="+mn-cs"/>
                        </a:rPr>
                        <a:t>Tesisilerin</a:t>
                      </a:r>
                      <a:r>
                        <a:rPr lang="tr-TR" sz="1400" b="0" i="0" u="none" strike="noStrike" kern="1200" dirty="0">
                          <a:solidFill>
                            <a:srgbClr val="FFFFFF"/>
                          </a:solidFill>
                          <a:effectLst/>
                          <a:latin typeface="Verdana" panose="020B0604030504040204" pitchFamily="34" charset="0"/>
                          <a:ea typeface="+mn-ea"/>
                          <a:cs typeface="+mn-cs"/>
                        </a:rPr>
                        <a:t> Naylonlarının Yenilenmesi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3.600.000,00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148610"/>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"Parlayan Taneler" Yayım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73.600,00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343426"/>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"Kadınlarla Bir İçim Salep"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88.200,00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5344544"/>
                  </a:ext>
                </a:extLst>
              </a:tr>
              <a:tr h="290225">
                <a:tc>
                  <a:txBody>
                    <a:bodyPr/>
                    <a:lstStyle/>
                    <a:p>
                      <a:pPr algn="ctr" fontAlgn="t"/>
                      <a:r>
                        <a:rPr lang="nl-NL" sz="1400" b="0" i="0" u="none" strike="noStrike" kern="1200" dirty="0">
                          <a:solidFill>
                            <a:srgbClr val="FFFFFF"/>
                          </a:solidFill>
                          <a:effectLst/>
                          <a:latin typeface="Verdana" panose="020B0604030504040204" pitchFamily="34" charset="0"/>
                          <a:ea typeface="+mn-ea"/>
                          <a:cs typeface="+mn-cs"/>
                        </a:rPr>
                        <a:t>Erzincan Geven Balı Projesi (%100)</a:t>
                      </a:r>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KUDAKA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147.000,00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46393"/>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Emekle Sıkılan Lezzet, Yenilikle Buluşuyor Projesi </a:t>
                      </a:r>
                    </a:p>
                    <a:p>
                      <a:pPr algn="ctr" fontAlgn="t"/>
                      <a:r>
                        <a:rPr lang="tr-TR" sz="1400" b="0" i="0" u="none" strike="noStrike" kern="1200" dirty="0">
                          <a:solidFill>
                            <a:srgbClr val="FFFFFF"/>
                          </a:solidFill>
                          <a:effectLst/>
                          <a:latin typeface="Verdana" panose="020B0604030504040204" pitchFamily="34" charset="0"/>
                          <a:ea typeface="+mn-ea"/>
                          <a:cs typeface="+mn-cs"/>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a:t>
                      </a:r>
                    </a:p>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646.020,00 </a:t>
                      </a:r>
                    </a:p>
                    <a:p>
                      <a:pPr algn="r" fontAlgn="ctr"/>
                      <a:endParaRPr lang="tr-TR" sz="1400" u="none" strike="noStrike" kern="1200" dirty="0">
                        <a:solidFill>
                          <a:schemeClr val="dk1"/>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82982"/>
                  </a:ext>
                </a:extLst>
              </a:tr>
              <a:tr h="330452">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Erzincan Koyun Güzellik Merkezleri (%75)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rPr>
                        <a:t>Tarım ve Orman Bakanlığı (Hayvancılık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813.725,00  </a:t>
                      </a:r>
                    </a:p>
                    <a:p>
                      <a:pPr marL="0" marR="0" lvl="0" indent="0" algn="r" defTabSz="914400" rtl="0" eaLnBrk="1" fontAlgn="ctr" latinLnBrk="0" hangingPunct="1">
                        <a:lnSpc>
                          <a:spcPct val="100000"/>
                        </a:lnSpc>
                        <a:spcBef>
                          <a:spcPts val="0"/>
                        </a:spcBef>
                        <a:spcAft>
                          <a:spcPts val="0"/>
                        </a:spcAft>
                        <a:buClrTx/>
                        <a:buSzTx/>
                        <a:buFontTx/>
                        <a:buNone/>
                        <a:tabLst/>
                        <a:defRPr/>
                      </a:pPr>
                      <a:endParaRPr lang="tr-TR" sz="1400" u="none" strike="noStrike" kern="1200" dirty="0">
                        <a:solidFill>
                          <a:schemeClr val="dk1"/>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014884"/>
                  </a:ext>
                </a:extLst>
              </a:tr>
              <a:tr h="431505">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Kırmızı Mercimek Yetiştiriciliğini Geliştirme Projesi (%75 Hibeli) </a:t>
                      </a:r>
                    </a:p>
                    <a:p>
                      <a:pPr algn="ctr" fontAlgn="t"/>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768.400,00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917222"/>
                  </a:ext>
                </a:extLst>
              </a:tr>
              <a:tr h="320214">
                <a:tc>
                  <a:txBody>
                    <a:bodyPr/>
                    <a:lstStyle/>
                    <a:p>
                      <a:pPr algn="ctr" fontAlgn="ctr"/>
                      <a:r>
                        <a:rPr lang="tr-TR" sz="1400" b="0" i="0" u="none" strike="noStrike" dirty="0">
                          <a:solidFill>
                            <a:schemeClr val="bg1"/>
                          </a:solidFill>
                          <a:effectLst/>
                          <a:latin typeface="Verdana" panose="020B0604030504040204" pitchFamily="34" charset="0"/>
                          <a:ea typeface="Verdana" panose="020B0604030504040204" pitchFamily="34" charset="0"/>
                        </a:rPr>
                        <a:t> Erzincan İlinin Buzağı İshallerinden Korunması Projesi (%100 Hibeli)</a:t>
                      </a:r>
                      <a:br>
                        <a:rPr lang="tr-TR" sz="1400" b="0" i="0" u="none" strike="noStrike" dirty="0">
                          <a:solidFill>
                            <a:schemeClr val="bg1"/>
                          </a:solidFill>
                          <a:effectLst/>
                          <a:latin typeface="Verdana" panose="020B0604030504040204" pitchFamily="34" charset="0"/>
                          <a:ea typeface="Verdana" panose="020B0604030504040204" pitchFamily="34" charset="0"/>
                        </a:rPr>
                      </a:br>
                      <a:r>
                        <a:rPr lang="tr-TR" sz="1400" b="0" i="0" u="none" strike="noStrike" dirty="0">
                          <a:solidFill>
                            <a:schemeClr val="bg1"/>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rPr>
                        <a:t>DAP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5.208.332,00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9021848"/>
                  </a:ext>
                </a:extLst>
              </a:tr>
              <a:tr h="289779">
                <a:tc>
                  <a:txBody>
                    <a:bodyPr/>
                    <a:lstStyle/>
                    <a:p>
                      <a:pPr algn="ctr" fontAlgn="ctr"/>
                      <a:r>
                        <a:rPr lang="tr-TR" sz="1400" b="0" i="0" u="none" strike="noStrike" dirty="0">
                          <a:solidFill>
                            <a:schemeClr val="bg1"/>
                          </a:solidFill>
                          <a:effectLst/>
                          <a:latin typeface="Verdana" panose="020B0604030504040204" pitchFamily="34" charset="0"/>
                          <a:ea typeface="Verdana" panose="020B0604030504040204" pitchFamily="34" charset="0"/>
                        </a:rPr>
                        <a:t> Coğrafi İşaretli Refahiye Balının Üretiminin Artırılması  (%70 Hibeli)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DAP</a:t>
                      </a:r>
                      <a:endPar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4.732.497,14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92437"/>
                  </a:ext>
                </a:extLst>
              </a:tr>
              <a:tr h="400526">
                <a:tc>
                  <a:txBody>
                    <a:bodyPr/>
                    <a:lstStyle/>
                    <a:p>
                      <a:pPr algn="ctr" fontAlgn="ctr"/>
                      <a:r>
                        <a:rPr lang="tr-TR" sz="1400" b="0" i="0" u="none" strike="noStrike" dirty="0">
                          <a:solidFill>
                            <a:schemeClr val="bg1"/>
                          </a:solidFill>
                          <a:effectLst/>
                          <a:latin typeface="Verdana" panose="020B0604030504040204" pitchFamily="34" charset="0"/>
                          <a:ea typeface="Verdana" panose="020B0604030504040204" pitchFamily="34" charset="0"/>
                        </a:rPr>
                        <a:t> Çayırlıda Kaba Yem Açığının Azaltılması Projesi</a:t>
                      </a:r>
                      <a:br>
                        <a:rPr lang="tr-TR" sz="1400" b="0" i="0" u="none" strike="noStrike" dirty="0">
                          <a:solidFill>
                            <a:schemeClr val="bg1"/>
                          </a:solidFill>
                          <a:effectLst/>
                          <a:latin typeface="Verdana" panose="020B0604030504040204" pitchFamily="34" charset="0"/>
                          <a:ea typeface="Verdana" panose="020B0604030504040204" pitchFamily="34" charset="0"/>
                        </a:rPr>
                      </a:br>
                      <a:r>
                        <a:rPr lang="tr-TR" sz="1400" b="0" i="0" u="none" strike="noStrike" dirty="0">
                          <a:solidFill>
                            <a:schemeClr val="bg1"/>
                          </a:solidFill>
                          <a:effectLst/>
                          <a:latin typeface="Verdana" panose="020B0604030504040204" pitchFamily="34" charset="0"/>
                          <a:ea typeface="Verdana" panose="020B0604030504040204" pitchFamily="34" charset="0"/>
                        </a:rPr>
                        <a:t>(50 Hibeli)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DAP</a:t>
                      </a:r>
                      <a:endPar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3.850.000,00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387146"/>
                  </a:ext>
                </a:extLst>
              </a:tr>
              <a:tr h="34455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16.018.974,14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2025 YILINDA UYGULANACAK PROJELER</a:t>
            </a:r>
          </a:p>
        </p:txBody>
      </p:sp>
    </p:spTree>
    <p:extLst>
      <p:ext uri="{BB962C8B-B14F-4D97-AF65-F5344CB8AC3E}">
        <p14:creationId xmlns:p14="http://schemas.microsoft.com/office/powerpoint/2010/main" val="3407715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C0C18"/>
          </a:solidFill>
        </p:spPr>
        <p:txBody>
          <a:bodyPr wrap="square" lIns="0" tIns="0" rIns="0" bIns="0" rtlCol="0"/>
          <a:lstStyle/>
          <a:p>
            <a:endParaRPr sz="1092" dirty="0"/>
          </a:p>
        </p:txBody>
      </p:sp>
      <p:pic>
        <p:nvPicPr>
          <p:cNvPr id="3" name="object 3"/>
          <p:cNvPicPr/>
          <p:nvPr/>
        </p:nvPicPr>
        <p:blipFill>
          <a:blip r:embed="rId2" cstate="print"/>
          <a:stretch>
            <a:fillRect/>
          </a:stretch>
        </p:blipFill>
        <p:spPr>
          <a:xfrm>
            <a:off x="4700297" y="902765"/>
            <a:ext cx="2791406" cy="2791344"/>
          </a:xfrm>
          <a:prstGeom prst="rect">
            <a:avLst/>
          </a:prstGeom>
        </p:spPr>
      </p:pic>
      <p:sp>
        <p:nvSpPr>
          <p:cNvPr id="83" name="object 83"/>
          <p:cNvSpPr txBox="1"/>
          <p:nvPr/>
        </p:nvSpPr>
        <p:spPr>
          <a:xfrm>
            <a:off x="9346079" y="6294948"/>
            <a:ext cx="1199476" cy="170649"/>
          </a:xfrm>
          <a:prstGeom prst="rect">
            <a:avLst/>
          </a:prstGeom>
        </p:spPr>
        <p:txBody>
          <a:bodyPr vert="horz" wrap="square" lIns="0" tIns="8471" rIns="0" bIns="0" rtlCol="0">
            <a:spAutoFit/>
          </a:bodyPr>
          <a:lstStyle/>
          <a:p>
            <a:pPr marR="3081" algn="r">
              <a:lnSpc>
                <a:spcPts val="1164"/>
              </a:lnSpc>
              <a:spcBef>
                <a:spcPts val="67"/>
              </a:spcBef>
            </a:pPr>
            <a:r>
              <a:rPr lang="tr-TR" sz="1600" b="1" spc="3" dirty="0">
                <a:solidFill>
                  <a:srgbClr val="FFFFFF"/>
                </a:solidFill>
                <a:latin typeface="Myriad Pro"/>
                <a:cs typeface="Myriad Pro"/>
              </a:rPr>
              <a:t>İL BRİFİNGİ</a:t>
            </a:r>
            <a:endParaRPr sz="1600" dirty="0">
              <a:latin typeface="Myriad Pro"/>
              <a:cs typeface="Myriad Pro"/>
            </a:endParaRPr>
          </a:p>
        </p:txBody>
      </p:sp>
      <p:sp>
        <p:nvSpPr>
          <p:cNvPr id="84" name="object 84"/>
          <p:cNvSpPr txBox="1"/>
          <p:nvPr/>
        </p:nvSpPr>
        <p:spPr>
          <a:xfrm>
            <a:off x="10545555" y="6082752"/>
            <a:ext cx="1086919" cy="438163"/>
          </a:xfrm>
          <a:prstGeom prst="rect">
            <a:avLst/>
          </a:prstGeom>
        </p:spPr>
        <p:txBody>
          <a:bodyPr vert="horz" wrap="square" lIns="0" tIns="8856" rIns="0" bIns="0" rtlCol="0">
            <a:spAutoFit/>
          </a:bodyPr>
          <a:lstStyle/>
          <a:p>
            <a:pPr marL="7701">
              <a:spcBef>
                <a:spcPts val="69"/>
              </a:spcBef>
            </a:pPr>
            <a:r>
              <a:rPr sz="2789" b="1" spc="-300" dirty="0">
                <a:solidFill>
                  <a:srgbClr val="FFFFFF"/>
                </a:solidFill>
                <a:latin typeface="Myriad Pro"/>
                <a:cs typeface="Myriad Pro"/>
              </a:rPr>
              <a:t> </a:t>
            </a:r>
            <a:r>
              <a:rPr lang="tr-TR" sz="2789" b="1" spc="-300">
                <a:solidFill>
                  <a:srgbClr val="FFFFFF"/>
                </a:solidFill>
                <a:latin typeface="Myriad Pro"/>
                <a:cs typeface="Myriad Pro"/>
              </a:rPr>
              <a:t>/ </a:t>
            </a:r>
            <a:r>
              <a:rPr lang="tr-TR" sz="2638" spc="3">
                <a:solidFill>
                  <a:srgbClr val="FFFFFF"/>
                </a:solidFill>
                <a:latin typeface="Minion Pro Med Capt"/>
                <a:cs typeface="Minion Pro Med Capt"/>
              </a:rPr>
              <a:t>2026</a:t>
            </a:r>
            <a:endParaRPr sz="2638" dirty="0">
              <a:latin typeface="Minion Pro Med Capt"/>
              <a:cs typeface="Minion Pro Med Capt"/>
            </a:endParaRPr>
          </a:p>
        </p:txBody>
      </p:sp>
      <p:sp>
        <p:nvSpPr>
          <p:cNvPr id="6" name="Unvan 3"/>
          <p:cNvSpPr txBox="1">
            <a:spLocks/>
          </p:cNvSpPr>
          <p:nvPr/>
        </p:nvSpPr>
        <p:spPr>
          <a:xfrm>
            <a:off x="4289462" y="4120400"/>
            <a:ext cx="3613075" cy="952948"/>
          </a:xfrm>
          <a:prstGeom prst="rect">
            <a:avLst/>
          </a:prstGeom>
        </p:spPr>
        <p:txBody>
          <a:bodyPr wrap="square" lIns="0" tIns="0" rIns="0" bIns="0">
            <a:normAutofit fontScale="97500"/>
          </a:bodyPr>
          <a:lstStyle>
            <a:lvl1pPr>
              <a:defRPr sz="1800" b="1" i="0">
                <a:solidFill>
                  <a:srgbClr val="843B0C"/>
                </a:solidFill>
                <a:latin typeface="Times New Roman"/>
                <a:ea typeface="+mj-ea"/>
                <a:cs typeface="Times New Roman"/>
              </a:defRPr>
            </a:lvl1pPr>
          </a:lstStyle>
          <a:p>
            <a:pPr algn="ctr">
              <a:lnSpc>
                <a:spcPct val="115000"/>
              </a:lnSpc>
              <a:spcAft>
                <a:spcPts val="1000"/>
              </a:spcAft>
            </a:pPr>
            <a:r>
              <a:rPr lang="tr-TR" sz="3600" b="0" kern="0" dirty="0">
                <a:solidFill>
                  <a:schemeClr val="bg1"/>
                </a:solidFill>
                <a:latin typeface="Verdana" panose="020B0604030504040204" pitchFamily="34" charset="0"/>
                <a:ea typeface="Verdana" panose="020B0604030504040204" pitchFamily="34" charset="0"/>
                <a:cs typeface="Times New Roman" panose="02020603050405020304" pitchFamily="18" charset="0"/>
              </a:rPr>
              <a:t>TEŞEKKÜRLER</a:t>
            </a:r>
          </a:p>
        </p:txBody>
      </p:sp>
    </p:spTree>
    <p:extLst>
      <p:ext uri="{BB962C8B-B14F-4D97-AF65-F5344CB8AC3E}">
        <p14:creationId xmlns:p14="http://schemas.microsoft.com/office/powerpoint/2010/main" val="146183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İŞLETME SAYILARI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1 . 4</a:t>
            </a:r>
            <a:endParaRPr sz="1182" dirty="0">
              <a:latin typeface="Verdana"/>
              <a:cs typeface="Verdana"/>
            </a:endParaRPr>
          </a:p>
        </p:txBody>
      </p:sp>
      <p:sp>
        <p:nvSpPr>
          <p:cNvPr id="8" name="Dikdörtgen 7"/>
          <p:cNvSpPr/>
          <p:nvPr/>
        </p:nvSpPr>
        <p:spPr>
          <a:xfrm>
            <a:off x="635383" y="1145553"/>
            <a:ext cx="8102217" cy="5940088"/>
          </a:xfrm>
          <a:prstGeom prst="rect">
            <a:avLst/>
          </a:prstGeom>
        </p:spPr>
        <p:txBody>
          <a:bodyPr wrap="square">
            <a:spAutoFit/>
          </a:bodyPr>
          <a:lstStyle/>
          <a:p>
            <a:pPr marL="342900" indent="-342900">
              <a:buFont typeface="Arial" panose="020B0604020202020204" pitchFamily="34" charset="0"/>
              <a:buChar char="•"/>
            </a:pPr>
            <a:r>
              <a:rPr lang="tr-TR" sz="2000" spc="69" dirty="0">
                <a:solidFill>
                  <a:srgbClr val="878787"/>
                </a:solidFill>
                <a:latin typeface="Verdana"/>
                <a:cs typeface="Verdana"/>
              </a:rPr>
              <a:t>ÇKS’ye Kayıtlı işletme Sayısı: 8.156</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Büyükbaş Hayvan İşletmesi Sayısı: 6.522</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Küçükbaş Hayvan İşletmesi Sayısı: 2.237</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Su Ürünleri İşletmesi Sayısı: 19</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Kanatlı İşletmesi Sayısı: 49</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Arıcılık İşletmesi Sayısı: 1.265</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Gıda İşletmesi Sayısı: 2.524</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Yem İşletmesi Sayısı: 143</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İlimizde toplam 20.915 işletme mevcuttur.</a:t>
            </a:r>
          </a:p>
          <a:p>
            <a:pPr marL="285750" indent="-285750">
              <a:buFont typeface="Arial" panose="020B0604020202020204" pitchFamily="34" charset="0"/>
              <a:buChar char="•"/>
            </a:pPr>
            <a:endParaRPr lang="tr-TR" sz="2000" spc="-75" dirty="0">
              <a:latin typeface="Verdana" panose="020B0604030504040204" pitchFamily="34" charset="0"/>
              <a:ea typeface="Verdana" panose="020B0604030504040204" pitchFamily="34" charset="0"/>
              <a:cs typeface="Trebuchet MS"/>
            </a:endParaRPr>
          </a:p>
          <a:p>
            <a:endParaRPr lang="tr-TR" sz="2000" dirty="0"/>
          </a:p>
        </p:txBody>
      </p:sp>
    </p:spTree>
    <p:extLst>
      <p:ext uri="{BB962C8B-B14F-4D97-AF65-F5344CB8AC3E}">
        <p14:creationId xmlns:p14="http://schemas.microsoft.com/office/powerpoint/2010/main" val="214130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TARIMSAL YAPI VE ÜRETİM</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1 .  5</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2647399009"/>
              </p:ext>
            </p:extLst>
          </p:nvPr>
        </p:nvGraphicFramePr>
        <p:xfrm>
          <a:off x="927101" y="1327537"/>
          <a:ext cx="4765068" cy="4469262"/>
        </p:xfrm>
        <a:graphic>
          <a:graphicData uri="http://schemas.openxmlformats.org/drawingml/2006/table">
            <a:tbl>
              <a:tblPr firstRow="1" bandRow="1"/>
              <a:tblGrid>
                <a:gridCol w="2618204">
                  <a:extLst>
                    <a:ext uri="{9D8B030D-6E8A-4147-A177-3AD203B41FA5}">
                      <a16:colId xmlns:a16="http://schemas.microsoft.com/office/drawing/2014/main" val="3497361713"/>
                    </a:ext>
                  </a:extLst>
                </a:gridCol>
                <a:gridCol w="1106906">
                  <a:extLst>
                    <a:ext uri="{9D8B030D-6E8A-4147-A177-3AD203B41FA5}">
                      <a16:colId xmlns:a16="http://schemas.microsoft.com/office/drawing/2014/main" val="4128455915"/>
                    </a:ext>
                  </a:extLst>
                </a:gridCol>
                <a:gridCol w="1039958">
                  <a:extLst>
                    <a:ext uri="{9D8B030D-6E8A-4147-A177-3AD203B41FA5}">
                      <a16:colId xmlns:a16="http://schemas.microsoft.com/office/drawing/2014/main" val="4144690471"/>
                    </a:ext>
                  </a:extLst>
                </a:gridCol>
              </a:tblGrid>
              <a:tr h="345805">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Arazi Dağılımı</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Alanı</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Payı (%)</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335365489"/>
                  </a:ext>
                </a:extLst>
              </a:tr>
              <a:tr h="345805">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(ha)</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tr-TR"/>
                    </a:p>
                  </a:txBody>
                  <a:tcPr/>
                </a:tc>
                <a:extLst>
                  <a:ext uri="{0D108BD9-81ED-4DB2-BD59-A6C34878D82A}">
                    <a16:rowId xmlns:a16="http://schemas.microsoft.com/office/drawing/2014/main" val="490129216"/>
                  </a:ext>
                </a:extLst>
              </a:tr>
              <a:tr h="71980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205.869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17,4</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0366948"/>
                  </a:ext>
                </a:extLst>
              </a:tr>
              <a:tr h="60781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Çayır-Mera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a:solidFill>
                            <a:schemeClr val="tx1"/>
                          </a:solidFill>
                          <a:latin typeface="Verdana" panose="020B0604030504040204" pitchFamily="34" charset="0"/>
                          <a:ea typeface="Verdana" panose="020B0604030504040204" pitchFamily="34" charset="0"/>
                        </a:rPr>
                        <a:t>440.256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37,3</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1029672"/>
                  </a:ext>
                </a:extLst>
              </a:tr>
              <a:tr h="55231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Orman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320.021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27,1</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7880181"/>
                  </a:ext>
                </a:extLst>
              </a:tr>
              <a:tr h="686552">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Dışı Alan</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215.454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18,2</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6195106"/>
                  </a:ext>
                </a:extLst>
              </a:tr>
              <a:tr h="121115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Arazilerinin Sulama Durumu</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84.943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40,6</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679087"/>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532069457"/>
              </p:ext>
            </p:extLst>
          </p:nvPr>
        </p:nvGraphicFramePr>
        <p:xfrm>
          <a:off x="6864221" y="2049432"/>
          <a:ext cx="4612096" cy="3279334"/>
        </p:xfrm>
        <a:graphic>
          <a:graphicData uri="http://schemas.openxmlformats.org/drawingml/2006/table">
            <a:tbl>
              <a:tblPr firstRow="1" bandRow="1"/>
              <a:tblGrid>
                <a:gridCol w="2503708">
                  <a:extLst>
                    <a:ext uri="{9D8B030D-6E8A-4147-A177-3AD203B41FA5}">
                      <a16:colId xmlns:a16="http://schemas.microsoft.com/office/drawing/2014/main" val="2134651646"/>
                    </a:ext>
                  </a:extLst>
                </a:gridCol>
                <a:gridCol w="2108388">
                  <a:extLst>
                    <a:ext uri="{9D8B030D-6E8A-4147-A177-3AD203B41FA5}">
                      <a16:colId xmlns:a16="http://schemas.microsoft.com/office/drawing/2014/main" val="1995533055"/>
                    </a:ext>
                  </a:extLst>
                </a:gridCol>
              </a:tblGrid>
              <a:tr h="422901">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Dağılım</a:t>
                      </a:r>
                    </a:p>
                  </a:txBody>
                  <a:tcPr marL="4065" marR="4065" marT="406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Alanı</a:t>
                      </a:r>
                    </a:p>
                  </a:txBody>
                  <a:tcPr marL="4065" marR="4065" marT="406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1261530121"/>
                  </a:ext>
                </a:extLst>
              </a:tr>
              <a:tr h="422901">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(Hektar)</a:t>
                      </a:r>
                    </a:p>
                  </a:txBody>
                  <a:tcPr marL="4065" marR="4065" marT="4065"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06156421"/>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TARLA</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105.742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1591801394"/>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SEBZE</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2723688857"/>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MEYVE ve BAĞ</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2230720078"/>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NADAS</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38.674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3881187968"/>
                  </a:ext>
                </a:extLst>
              </a:tr>
            </a:tbl>
          </a:graphicData>
        </a:graphic>
      </p:graphicFrame>
      <p:sp>
        <p:nvSpPr>
          <p:cNvPr id="12" name="Sağ Ok 11"/>
          <p:cNvSpPr/>
          <p:nvPr/>
        </p:nvSpPr>
        <p:spPr>
          <a:xfrm>
            <a:off x="5832153" y="2376857"/>
            <a:ext cx="892084" cy="341464"/>
          </a:xfrm>
          <a:prstGeom prst="rightArrow">
            <a:avLst/>
          </a:prstGeom>
          <a:solidFill>
            <a:srgbClr val="FF0000"/>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26462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7CB43-160D-4339-9863-FC8D90B3A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60FB111-1C7E-4083-874B-BB1CD4458A26}">
  <ds:schemaRefs>
    <ds:schemaRef ds:uri="http://schemas.microsoft.com/sharepoint/v3/contenttype/forms"/>
  </ds:schemaRefs>
</ds:datastoreItem>
</file>

<file path=customXml/itemProps3.xml><?xml version="1.0" encoding="utf-8"?>
<ds:datastoreItem xmlns:ds="http://schemas.openxmlformats.org/officeDocument/2006/customXml" ds:itemID="{C76AF456-B9F6-46B4-B02D-B58F2A7206F7}">
  <ds:schemaRef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10227</TotalTime>
  <Words>6700</Words>
  <Application>Microsoft Office PowerPoint</Application>
  <PresentationFormat>Geniş ekran</PresentationFormat>
  <Paragraphs>1688</Paragraphs>
  <Slides>71</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71</vt:i4>
      </vt:variant>
    </vt:vector>
  </HeadingPairs>
  <TitlesOfParts>
    <vt:vector size="81" baseType="lpstr">
      <vt:lpstr>Akrobat</vt:lpstr>
      <vt:lpstr>Arial</vt:lpstr>
      <vt:lpstr>Calibri</vt:lpstr>
      <vt:lpstr>Calibri Light</vt:lpstr>
      <vt:lpstr>Franklin Gothic Book</vt:lpstr>
      <vt:lpstr>Minion Pro Med Capt</vt:lpstr>
      <vt:lpstr>Myriad Pro</vt:lpstr>
      <vt:lpstr>Times New Roman</vt:lpstr>
      <vt:lpstr>Verdana</vt:lpstr>
      <vt:lpstr>Office Teması</vt:lpstr>
      <vt:lpstr>PowerPoint Sunusu</vt:lpstr>
      <vt:lpstr>İÇİNDEKİLER</vt:lpstr>
      <vt:lpstr>PowerPoint Sunusu</vt:lpstr>
      <vt:lpstr>1 . ERZİNCAN TARIMI GENEL BİLGİLER</vt:lpstr>
      <vt:lpstr>PowerPoint Sunusu</vt:lpstr>
      <vt:lpstr>PowerPoint Sunusu</vt:lpstr>
      <vt:lpstr>PowerPoint Sunusu</vt:lpstr>
      <vt:lpstr>PowerPoint Sunusu</vt:lpstr>
      <vt:lpstr>PowerPoint Sunusu</vt:lpstr>
      <vt:lpstr>PowerPoint Sunusu</vt:lpstr>
      <vt:lpstr>2 . BİTKİSEL ÜRETİM </vt:lpstr>
      <vt:lpstr>PowerPoint Sunusu</vt:lpstr>
      <vt:lpstr>PowerPoint Sunusu</vt:lpstr>
      <vt:lpstr>PowerPoint Sunusu</vt:lpstr>
      <vt:lpstr>PowerPoint Sunusu</vt:lpstr>
      <vt:lpstr>PowerPoint Sunusu</vt:lpstr>
      <vt:lpstr>PowerPoint Sunusu</vt:lpstr>
      <vt:lpstr>PowerPoint Sunusu</vt:lpstr>
      <vt:lpstr>3 . GIDA, DENETİM ÇALIŞMALARI, YÖRESEL ÜRÜNLER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 HAYVANSAL ÜRETİM </vt:lpstr>
      <vt:lpstr>PowerPoint Sunusu</vt:lpstr>
      <vt:lpstr>PowerPoint Sunusu</vt:lpstr>
      <vt:lpstr>PowerPoint Sunusu</vt:lpstr>
      <vt:lpstr>PowerPoint Sunusu</vt:lpstr>
      <vt:lpstr>PowerPoint Sunusu</vt:lpstr>
      <vt:lpstr>PowerPoint Sunusu</vt:lpstr>
      <vt:lpstr>5 . DESTEKLEMELER </vt:lpstr>
      <vt:lpstr>PowerPoint Sunusu</vt:lpstr>
      <vt:lpstr>PowerPoint Sunusu</vt:lpstr>
      <vt:lpstr>PowerPoint Sunusu</vt:lpstr>
      <vt:lpstr>6 . FAALİYETLER </vt:lpstr>
      <vt:lpstr>PowerPoint Sunusu</vt:lpstr>
      <vt:lpstr>PowerPoint Sunusu</vt:lpstr>
      <vt:lpstr>7 . UYGULANAN PROJELER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Kadir Erhan TEKİN</dc:creator>
  <cp:lastModifiedBy>Kadir Erhan TEKİN</cp:lastModifiedBy>
  <cp:revision>597</cp:revision>
  <cp:lastPrinted>2025-02-21T13:26:13Z</cp:lastPrinted>
  <dcterms:created xsi:type="dcterms:W3CDTF">2021-11-22T06:43:53Z</dcterms:created>
  <dcterms:modified xsi:type="dcterms:W3CDTF">2026-03-12T13:05:03Z</dcterms:modified>
</cp:coreProperties>
</file>