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sldIdLst>
    <p:sldId id="259" r:id="rId5"/>
    <p:sldId id="260" r:id="rId6"/>
    <p:sldId id="261" r:id="rId7"/>
    <p:sldId id="263" r:id="rId8"/>
    <p:sldId id="268" r:id="rId9"/>
    <p:sldId id="269" r:id="rId10"/>
    <p:sldId id="368" r:id="rId11"/>
    <p:sldId id="270" r:id="rId12"/>
    <p:sldId id="276" r:id="rId13"/>
    <p:sldId id="329" r:id="rId14"/>
    <p:sldId id="323" r:id="rId15"/>
    <p:sldId id="275" r:id="rId16"/>
    <p:sldId id="278" r:id="rId17"/>
    <p:sldId id="279" r:id="rId18"/>
    <p:sldId id="280" r:id="rId19"/>
    <p:sldId id="369" r:id="rId20"/>
    <p:sldId id="284" r:id="rId21"/>
    <p:sldId id="344" r:id="rId22"/>
    <p:sldId id="338" r:id="rId23"/>
    <p:sldId id="362" r:id="rId24"/>
    <p:sldId id="363" r:id="rId25"/>
    <p:sldId id="332" r:id="rId26"/>
    <p:sldId id="333" r:id="rId27"/>
    <p:sldId id="334" r:id="rId28"/>
    <p:sldId id="335" r:id="rId29"/>
    <p:sldId id="336" r:id="rId30"/>
    <p:sldId id="337" r:id="rId31"/>
    <p:sldId id="341" r:id="rId32"/>
    <p:sldId id="378" r:id="rId33"/>
    <p:sldId id="361" r:id="rId34"/>
    <p:sldId id="380" r:id="rId35"/>
    <p:sldId id="381" r:id="rId36"/>
    <p:sldId id="382" r:id="rId37"/>
    <p:sldId id="366" r:id="rId38"/>
    <p:sldId id="298" r:id="rId39"/>
    <p:sldId id="297" r:id="rId40"/>
    <p:sldId id="355" r:id="rId41"/>
    <p:sldId id="359" r:id="rId42"/>
    <p:sldId id="370" r:id="rId43"/>
    <p:sldId id="371" r:id="rId44"/>
    <p:sldId id="301" r:id="rId45"/>
    <p:sldId id="324" r:id="rId46"/>
    <p:sldId id="373" r:id="rId47"/>
    <p:sldId id="374" r:id="rId48"/>
    <p:sldId id="372" r:id="rId49"/>
    <p:sldId id="325" r:id="rId50"/>
    <p:sldId id="353" r:id="rId51"/>
    <p:sldId id="312" r:id="rId52"/>
    <p:sldId id="326" r:id="rId53"/>
    <p:sldId id="351" r:id="rId54"/>
    <p:sldId id="318" r:id="rId55"/>
    <p:sldId id="313" r:id="rId56"/>
    <p:sldId id="376" r:id="rId57"/>
    <p:sldId id="314" r:id="rId58"/>
    <p:sldId id="315" r:id="rId59"/>
    <p:sldId id="316" r:id="rId60"/>
    <p:sldId id="317" r:id="rId61"/>
    <p:sldId id="304" r:id="rId62"/>
    <p:sldId id="322" r:id="rId63"/>
    <p:sldId id="319" r:id="rId64"/>
    <p:sldId id="321" r:id="rId65"/>
    <p:sldId id="320" r:id="rId66"/>
    <p:sldId id="345" r:id="rId67"/>
    <p:sldId id="340" r:id="rId68"/>
    <p:sldId id="360" r:id="rId69"/>
    <p:sldId id="358" r:id="rId70"/>
    <p:sldId id="365" r:id="rId71"/>
    <p:sldId id="367" r:id="rId72"/>
    <p:sldId id="375" r:id="rId73"/>
    <p:sldId id="377" r:id="rId74"/>
    <p:sldId id="383" r:id="rId75"/>
    <p:sldId id="327" r:id="rId76"/>
  </p:sldIdLst>
  <p:sldSz cx="12192000" cy="6858000"/>
  <p:notesSz cx="6888163" cy="100187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489" autoAdjust="0"/>
  </p:normalViewPr>
  <p:slideViewPr>
    <p:cSldViewPr snapToGrid="0">
      <p:cViewPr varScale="1">
        <p:scale>
          <a:sx n="59" d="100"/>
          <a:sy n="59" d="100"/>
        </p:scale>
        <p:origin x="9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56693-931D-4E5E-9897-4D2719BD4583}" type="doc">
      <dgm:prSet loTypeId="urn:microsoft.com/office/officeart/2005/8/layout/radial4" loCatId="relationship" qsTypeId="urn:microsoft.com/office/officeart/2005/8/quickstyle/simple1" qsCatId="simple" csTypeId="urn:microsoft.com/office/officeart/2005/8/colors/accent6_1" csCatId="accent6" phldr="1"/>
      <dgm:spPr/>
      <dgm:t>
        <a:bodyPr/>
        <a:lstStyle/>
        <a:p>
          <a:endParaRPr lang="tr-TR"/>
        </a:p>
      </dgm:t>
    </dgm:pt>
    <dgm:pt modelId="{0402699B-053D-4C47-A873-D849AB3550FA}">
      <dgm:prSet phldrT="[Metin]" custT="1"/>
      <dgm:spPr>
        <a:ln>
          <a:solidFill>
            <a:srgbClr val="FF0000"/>
          </a:solidFill>
        </a:ln>
      </dgm:spPr>
      <dgm:t>
        <a:bodyPr/>
        <a:lstStyle/>
        <a:p>
          <a:r>
            <a:rPr lang="tr-TR" sz="2200" dirty="0">
              <a:latin typeface="Franklin Gothic Book"/>
            </a:rPr>
            <a:t>Olmak Üzere Toplam </a:t>
          </a:r>
        </a:p>
        <a:p>
          <a:r>
            <a:rPr lang="tr-TR" sz="2200" b="1" u="sng" dirty="0">
              <a:solidFill>
                <a:srgbClr val="FF0000"/>
              </a:solidFill>
              <a:latin typeface="Franklin Gothic Book"/>
            </a:rPr>
            <a:t>419 Milyon TL </a:t>
          </a:r>
        </a:p>
        <a:p>
          <a:r>
            <a:rPr lang="tr-TR" sz="2200" dirty="0">
              <a:latin typeface="Franklin Gothic Book"/>
            </a:rPr>
            <a:t>Destekleme ödemesi yapılmıştır. </a:t>
          </a:r>
        </a:p>
      </dgm:t>
    </dgm:pt>
    <dgm:pt modelId="{D40C5E64-DDD0-4D9C-89A2-7C141B332833}" type="parTrans" cxnId="{4097CACB-6149-476F-B20A-B88F1A9BD684}">
      <dgm:prSet/>
      <dgm:spPr/>
      <dgm:t>
        <a:bodyPr/>
        <a:lstStyle/>
        <a:p>
          <a:endParaRPr lang="tr-TR"/>
        </a:p>
      </dgm:t>
    </dgm:pt>
    <dgm:pt modelId="{3410C3C7-9DEF-4463-BC00-722B63C1B08E}" type="sibTrans" cxnId="{4097CACB-6149-476F-B20A-B88F1A9BD684}">
      <dgm:prSet/>
      <dgm:spPr/>
      <dgm:t>
        <a:bodyPr/>
        <a:lstStyle/>
        <a:p>
          <a:endParaRPr lang="tr-TR"/>
        </a:p>
      </dgm:t>
    </dgm:pt>
    <dgm:pt modelId="{B6938437-CAF3-4038-83A1-8F036303EE97}">
      <dgm:prSet phldrT="[Metin]" custT="1"/>
      <dgm:spPr>
        <a:ln>
          <a:solidFill>
            <a:srgbClr val="FF0000"/>
          </a:solidFill>
        </a:ln>
      </dgm:spPr>
      <dgm:t>
        <a:bodyPr/>
        <a:lstStyle/>
        <a:p>
          <a:r>
            <a:rPr lang="tr-TR" sz="2200" dirty="0">
              <a:latin typeface="Franklin Gothic Book"/>
            </a:rPr>
            <a:t>Bitkisel Üretim Destekleme Miktar </a:t>
          </a:r>
        </a:p>
        <a:p>
          <a:r>
            <a:rPr lang="tr-TR" sz="2200" b="1" u="sng" dirty="0">
              <a:solidFill>
                <a:srgbClr val="FF0000"/>
              </a:solidFill>
              <a:latin typeface="Franklin Gothic Book"/>
            </a:rPr>
            <a:t>254 Milyon TL</a:t>
          </a:r>
        </a:p>
      </dgm:t>
    </dgm:pt>
    <dgm:pt modelId="{21C35292-B0D0-42C0-9522-49ECFB424D90}" type="parTrans" cxnId="{3F2EE438-9E15-4594-9763-51F4A6667D37}">
      <dgm:prSet/>
      <dgm:spPr>
        <a:solidFill>
          <a:srgbClr val="FF0000"/>
        </a:solidFill>
        <a:ln>
          <a:solidFill>
            <a:srgbClr val="FF0000"/>
          </a:solidFill>
        </a:ln>
      </dgm:spPr>
      <dgm:t>
        <a:bodyPr/>
        <a:lstStyle/>
        <a:p>
          <a:endParaRPr lang="tr-TR"/>
        </a:p>
      </dgm:t>
    </dgm:pt>
    <dgm:pt modelId="{D0390AC0-6045-46F9-8F74-3219E73CFCBD}" type="sibTrans" cxnId="{3F2EE438-9E15-4594-9763-51F4A6667D37}">
      <dgm:prSet/>
      <dgm:spPr/>
      <dgm:t>
        <a:bodyPr/>
        <a:lstStyle/>
        <a:p>
          <a:endParaRPr lang="tr-TR"/>
        </a:p>
      </dgm:t>
    </dgm:pt>
    <dgm:pt modelId="{E64CA469-6B34-4B0E-A0CA-7F7827AFB863}">
      <dgm:prSet phldrT="[Metin]" custT="1"/>
      <dgm:spPr>
        <a:ln>
          <a:solidFill>
            <a:srgbClr val="FF0000"/>
          </a:solidFill>
        </a:ln>
      </dgm:spPr>
      <dgm:t>
        <a:bodyPr/>
        <a:lstStyle/>
        <a:p>
          <a:r>
            <a:rPr lang="tr-TR" sz="2200" dirty="0">
              <a:latin typeface="Franklin Gothic Book"/>
            </a:rPr>
            <a:t>Hayvansal Üretim Destekleme Miktarı</a:t>
          </a:r>
        </a:p>
        <a:p>
          <a:r>
            <a:rPr lang="tr-TR" sz="2200" b="1" u="sng" dirty="0">
              <a:solidFill>
                <a:srgbClr val="FF0000"/>
              </a:solidFill>
              <a:latin typeface="Franklin Gothic Book"/>
            </a:rPr>
            <a:t>165 Milyon TL</a:t>
          </a:r>
        </a:p>
      </dgm:t>
    </dgm:pt>
    <dgm:pt modelId="{1FC261D8-63D1-49AD-8505-8D51412392B5}" type="parTrans" cxnId="{7AEF3E36-70D0-4F67-A728-5B8E98EFDC8C}">
      <dgm:prSet/>
      <dgm:spPr>
        <a:solidFill>
          <a:srgbClr val="FF0000"/>
        </a:solidFill>
        <a:ln>
          <a:solidFill>
            <a:srgbClr val="FF0000"/>
          </a:solidFill>
        </a:ln>
      </dgm:spPr>
      <dgm:t>
        <a:bodyPr/>
        <a:lstStyle/>
        <a:p>
          <a:endParaRPr lang="tr-TR"/>
        </a:p>
      </dgm:t>
    </dgm:pt>
    <dgm:pt modelId="{82B95AF2-0BE6-4AF2-A194-3C7D8396C250}" type="sibTrans" cxnId="{7AEF3E36-70D0-4F67-A728-5B8E98EFDC8C}">
      <dgm:prSet/>
      <dgm:spPr/>
      <dgm:t>
        <a:bodyPr/>
        <a:lstStyle/>
        <a:p>
          <a:endParaRPr lang="tr-TR"/>
        </a:p>
      </dgm:t>
    </dgm:pt>
    <dgm:pt modelId="{F516610F-48F1-4115-87B0-8D367F1AA423}">
      <dgm:prSet/>
      <dgm:spPr/>
    </dgm:pt>
    <dgm:pt modelId="{DB718552-86EE-451E-A690-6915140BEF26}" type="parTrans" cxnId="{C062A58E-5C0A-484E-80EF-F9954C049E7F}">
      <dgm:prSet/>
      <dgm:spPr/>
      <dgm:t>
        <a:bodyPr/>
        <a:lstStyle/>
        <a:p>
          <a:endParaRPr lang="tr-TR"/>
        </a:p>
      </dgm:t>
    </dgm:pt>
    <dgm:pt modelId="{2CF1B530-A7AC-48B0-9A01-397858187A4D}" type="sibTrans" cxnId="{C062A58E-5C0A-484E-80EF-F9954C049E7F}">
      <dgm:prSet/>
      <dgm:spPr/>
      <dgm:t>
        <a:bodyPr/>
        <a:lstStyle/>
        <a:p>
          <a:endParaRPr lang="tr-TR"/>
        </a:p>
      </dgm:t>
    </dgm:pt>
    <dgm:pt modelId="{6324600F-B70D-4E02-AE19-A79CAA9DEE8B}" type="pres">
      <dgm:prSet presAssocID="{44656693-931D-4E5E-9897-4D2719BD4583}" presName="cycle" presStyleCnt="0">
        <dgm:presLayoutVars>
          <dgm:chMax val="1"/>
          <dgm:dir/>
          <dgm:animLvl val="ctr"/>
          <dgm:resizeHandles val="exact"/>
        </dgm:presLayoutVars>
      </dgm:prSet>
      <dgm:spPr/>
    </dgm:pt>
    <dgm:pt modelId="{B6298AA3-05E0-4F36-8833-85BD628F0B58}" type="pres">
      <dgm:prSet presAssocID="{0402699B-053D-4C47-A873-D849AB3550FA}" presName="centerShape" presStyleLbl="node0" presStyleIdx="0" presStyleCnt="1" custScaleX="123664" custScaleY="105628" custLinFactNeighborX="992" custLinFactNeighborY="7230"/>
      <dgm:spPr/>
    </dgm:pt>
    <dgm:pt modelId="{45936F01-201C-40F0-B71F-BBF3F0F23857}" type="pres">
      <dgm:prSet presAssocID="{21C35292-B0D0-42C0-9522-49ECFB424D90}" presName="parTrans" presStyleLbl="bgSibTrans2D1" presStyleIdx="0" presStyleCnt="2"/>
      <dgm:spPr/>
    </dgm:pt>
    <dgm:pt modelId="{26AA9C38-06C6-4FE9-83D0-5E4692B4FD86}" type="pres">
      <dgm:prSet presAssocID="{B6938437-CAF3-4038-83A1-8F036303EE97}" presName="node" presStyleLbl="node1" presStyleIdx="0" presStyleCnt="2">
        <dgm:presLayoutVars>
          <dgm:bulletEnabled val="1"/>
        </dgm:presLayoutVars>
      </dgm:prSet>
      <dgm:spPr/>
    </dgm:pt>
    <dgm:pt modelId="{03674E61-22E4-4F88-A13B-0D74A6D1BEAC}" type="pres">
      <dgm:prSet presAssocID="{1FC261D8-63D1-49AD-8505-8D51412392B5}" presName="parTrans" presStyleLbl="bgSibTrans2D1" presStyleIdx="1" presStyleCnt="2"/>
      <dgm:spPr/>
    </dgm:pt>
    <dgm:pt modelId="{F0F90BDF-BAD5-4775-83EE-1C67D8C335F1}" type="pres">
      <dgm:prSet presAssocID="{E64CA469-6B34-4B0E-A0CA-7F7827AFB863}" presName="node" presStyleLbl="node1" presStyleIdx="1" presStyleCnt="2">
        <dgm:presLayoutVars>
          <dgm:bulletEnabled val="1"/>
        </dgm:presLayoutVars>
      </dgm:prSet>
      <dgm:spPr/>
    </dgm:pt>
  </dgm:ptLst>
  <dgm:cxnLst>
    <dgm:cxn modelId="{E1A14D04-ADA9-405D-BB81-869A8611DB15}" type="presOf" srcId="{B6938437-CAF3-4038-83A1-8F036303EE97}" destId="{26AA9C38-06C6-4FE9-83D0-5E4692B4FD86}" srcOrd="0" destOrd="0" presId="urn:microsoft.com/office/officeart/2005/8/layout/radial4"/>
    <dgm:cxn modelId="{2CED4929-6D82-47BC-9C3F-167CA9ED4233}" type="presOf" srcId="{0402699B-053D-4C47-A873-D849AB3550FA}" destId="{B6298AA3-05E0-4F36-8833-85BD628F0B58}" srcOrd="0" destOrd="0" presId="urn:microsoft.com/office/officeart/2005/8/layout/radial4"/>
    <dgm:cxn modelId="{7AEF3E36-70D0-4F67-A728-5B8E98EFDC8C}" srcId="{0402699B-053D-4C47-A873-D849AB3550FA}" destId="{E64CA469-6B34-4B0E-A0CA-7F7827AFB863}" srcOrd="1" destOrd="0" parTransId="{1FC261D8-63D1-49AD-8505-8D51412392B5}" sibTransId="{82B95AF2-0BE6-4AF2-A194-3C7D8396C250}"/>
    <dgm:cxn modelId="{3F2EE438-9E15-4594-9763-51F4A6667D37}" srcId="{0402699B-053D-4C47-A873-D849AB3550FA}" destId="{B6938437-CAF3-4038-83A1-8F036303EE97}" srcOrd="0" destOrd="0" parTransId="{21C35292-B0D0-42C0-9522-49ECFB424D90}" sibTransId="{D0390AC0-6045-46F9-8F74-3219E73CFCBD}"/>
    <dgm:cxn modelId="{60956C3C-A9D3-475D-88B5-FE3F60F46AF7}" type="presOf" srcId="{1FC261D8-63D1-49AD-8505-8D51412392B5}" destId="{03674E61-22E4-4F88-A13B-0D74A6D1BEAC}" srcOrd="0" destOrd="0" presId="urn:microsoft.com/office/officeart/2005/8/layout/radial4"/>
    <dgm:cxn modelId="{CCE67C80-8F91-42CD-B6FA-C00DC70C9E32}" type="presOf" srcId="{21C35292-B0D0-42C0-9522-49ECFB424D90}" destId="{45936F01-201C-40F0-B71F-BBF3F0F23857}" srcOrd="0" destOrd="0" presId="urn:microsoft.com/office/officeart/2005/8/layout/radial4"/>
    <dgm:cxn modelId="{C062A58E-5C0A-484E-80EF-F9954C049E7F}" srcId="{44656693-931D-4E5E-9897-4D2719BD4583}" destId="{F516610F-48F1-4115-87B0-8D367F1AA423}" srcOrd="1" destOrd="0" parTransId="{DB718552-86EE-451E-A690-6915140BEF26}" sibTransId="{2CF1B530-A7AC-48B0-9A01-397858187A4D}"/>
    <dgm:cxn modelId="{17574FA5-4FAF-4660-BD34-884A6A2C1AA1}" type="presOf" srcId="{44656693-931D-4E5E-9897-4D2719BD4583}" destId="{6324600F-B70D-4E02-AE19-A79CAA9DEE8B}" srcOrd="0" destOrd="0" presId="urn:microsoft.com/office/officeart/2005/8/layout/radial4"/>
    <dgm:cxn modelId="{4097CACB-6149-476F-B20A-B88F1A9BD684}" srcId="{44656693-931D-4E5E-9897-4D2719BD4583}" destId="{0402699B-053D-4C47-A873-D849AB3550FA}" srcOrd="0" destOrd="0" parTransId="{D40C5E64-DDD0-4D9C-89A2-7C141B332833}" sibTransId="{3410C3C7-9DEF-4463-BC00-722B63C1B08E}"/>
    <dgm:cxn modelId="{155D1CCF-A865-43E6-90F8-FD5D133FDE47}" type="presOf" srcId="{E64CA469-6B34-4B0E-A0CA-7F7827AFB863}" destId="{F0F90BDF-BAD5-4775-83EE-1C67D8C335F1}" srcOrd="0" destOrd="0" presId="urn:microsoft.com/office/officeart/2005/8/layout/radial4"/>
    <dgm:cxn modelId="{2039B29E-F90E-4DB5-9CA3-D28E657403B1}" type="presParOf" srcId="{6324600F-B70D-4E02-AE19-A79CAA9DEE8B}" destId="{B6298AA3-05E0-4F36-8833-85BD628F0B58}" srcOrd="0" destOrd="0" presId="urn:microsoft.com/office/officeart/2005/8/layout/radial4"/>
    <dgm:cxn modelId="{593EFC9F-0004-44CB-93D5-55C5519E16B4}" type="presParOf" srcId="{6324600F-B70D-4E02-AE19-A79CAA9DEE8B}" destId="{45936F01-201C-40F0-B71F-BBF3F0F23857}" srcOrd="1" destOrd="0" presId="urn:microsoft.com/office/officeart/2005/8/layout/radial4"/>
    <dgm:cxn modelId="{5AFDA0F4-4C5D-475C-BD60-42B31B85337C}" type="presParOf" srcId="{6324600F-B70D-4E02-AE19-A79CAA9DEE8B}" destId="{26AA9C38-06C6-4FE9-83D0-5E4692B4FD86}" srcOrd="2" destOrd="0" presId="urn:microsoft.com/office/officeart/2005/8/layout/radial4"/>
    <dgm:cxn modelId="{156962F4-3AAA-4535-8F06-0A0B7FCB8BF6}" type="presParOf" srcId="{6324600F-B70D-4E02-AE19-A79CAA9DEE8B}" destId="{03674E61-22E4-4F88-A13B-0D74A6D1BEAC}" srcOrd="3" destOrd="0" presId="urn:microsoft.com/office/officeart/2005/8/layout/radial4"/>
    <dgm:cxn modelId="{2FC73EC4-C9A3-48FB-9512-0A66EEC1304C}" type="presParOf" srcId="{6324600F-B70D-4E02-AE19-A79CAA9DEE8B}" destId="{F0F90BDF-BAD5-4775-83EE-1C67D8C335F1}"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56693-931D-4E5E-9897-4D2719BD4583}" type="doc">
      <dgm:prSet loTypeId="urn:microsoft.com/office/officeart/2005/8/layout/radial4" loCatId="relationship" qsTypeId="urn:microsoft.com/office/officeart/2005/8/quickstyle/simple1" qsCatId="simple" csTypeId="urn:microsoft.com/office/officeart/2005/8/colors/accent6_1" csCatId="accent6" phldr="1"/>
      <dgm:spPr/>
      <dgm:t>
        <a:bodyPr/>
        <a:lstStyle/>
        <a:p>
          <a:endParaRPr lang="tr-TR"/>
        </a:p>
      </dgm:t>
    </dgm:pt>
    <dgm:pt modelId="{0402699B-053D-4C47-A873-D849AB3550FA}">
      <dgm:prSet phldrT="[Metin]" custT="1"/>
      <dgm:spPr>
        <a:ln>
          <a:solidFill>
            <a:srgbClr val="FF0000"/>
          </a:solidFill>
        </a:ln>
      </dgm:spPr>
      <dgm:t>
        <a:bodyPr/>
        <a:lstStyle/>
        <a:p>
          <a:r>
            <a:rPr lang="tr-TR" sz="2200" dirty="0">
              <a:latin typeface="Franklin Gothic Book"/>
            </a:rPr>
            <a:t>Olmak Üzere Toplam </a:t>
          </a:r>
        </a:p>
        <a:p>
          <a:r>
            <a:rPr lang="tr-TR" sz="2200" b="1" u="sng" dirty="0">
              <a:solidFill>
                <a:srgbClr val="FF0000"/>
              </a:solidFill>
              <a:latin typeface="Franklin Gothic Book"/>
            </a:rPr>
            <a:t>58,3 Milyon TL </a:t>
          </a:r>
          <a:r>
            <a:rPr lang="tr-TR" sz="2200" dirty="0">
              <a:latin typeface="Franklin Gothic Book"/>
            </a:rPr>
            <a:t>Hibe Yatırımı gerçekleştirilmiştir.</a:t>
          </a:r>
        </a:p>
      </dgm:t>
    </dgm:pt>
    <dgm:pt modelId="{D40C5E64-DDD0-4D9C-89A2-7C141B332833}" type="parTrans" cxnId="{4097CACB-6149-476F-B20A-B88F1A9BD684}">
      <dgm:prSet/>
      <dgm:spPr/>
      <dgm:t>
        <a:bodyPr/>
        <a:lstStyle/>
        <a:p>
          <a:endParaRPr lang="tr-TR"/>
        </a:p>
      </dgm:t>
    </dgm:pt>
    <dgm:pt modelId="{3410C3C7-9DEF-4463-BC00-722B63C1B08E}" type="sibTrans" cxnId="{4097CACB-6149-476F-B20A-B88F1A9BD684}">
      <dgm:prSet/>
      <dgm:spPr/>
      <dgm:t>
        <a:bodyPr/>
        <a:lstStyle/>
        <a:p>
          <a:endParaRPr lang="tr-TR"/>
        </a:p>
      </dgm:t>
    </dgm:pt>
    <dgm:pt modelId="{B6938437-CAF3-4038-83A1-8F036303EE97}">
      <dgm:prSet phldrT="[Metin]" custT="1"/>
      <dgm:spPr>
        <a:ln>
          <a:solidFill>
            <a:srgbClr val="FF0000"/>
          </a:solidFill>
        </a:ln>
      </dgm:spPr>
      <dgm:t>
        <a:bodyPr/>
        <a:lstStyle/>
        <a:p>
          <a:r>
            <a:rPr lang="tr-TR" sz="2200" dirty="0">
              <a:latin typeface="Franklin Gothic Book"/>
            </a:rPr>
            <a:t>22 Adet Hayvancılık İşletmesine</a:t>
          </a:r>
        </a:p>
        <a:p>
          <a:r>
            <a:rPr lang="tr-TR" sz="2200" b="1" u="sng" dirty="0">
              <a:solidFill>
                <a:srgbClr val="FF0000"/>
              </a:solidFill>
              <a:latin typeface="Franklin Gothic Book"/>
            </a:rPr>
            <a:t>41,1 Milyon TL</a:t>
          </a:r>
        </a:p>
      </dgm:t>
    </dgm:pt>
    <dgm:pt modelId="{21C35292-B0D0-42C0-9522-49ECFB424D90}" type="parTrans" cxnId="{3F2EE438-9E15-4594-9763-51F4A6667D37}">
      <dgm:prSet/>
      <dgm:spPr>
        <a:solidFill>
          <a:srgbClr val="FF0000"/>
        </a:solidFill>
        <a:ln>
          <a:solidFill>
            <a:srgbClr val="FF0000"/>
          </a:solidFill>
        </a:ln>
      </dgm:spPr>
      <dgm:t>
        <a:bodyPr/>
        <a:lstStyle/>
        <a:p>
          <a:endParaRPr lang="tr-TR" sz="2200"/>
        </a:p>
      </dgm:t>
    </dgm:pt>
    <dgm:pt modelId="{D0390AC0-6045-46F9-8F74-3219E73CFCBD}" type="sibTrans" cxnId="{3F2EE438-9E15-4594-9763-51F4A6667D37}">
      <dgm:prSet/>
      <dgm:spPr/>
      <dgm:t>
        <a:bodyPr/>
        <a:lstStyle/>
        <a:p>
          <a:endParaRPr lang="tr-TR"/>
        </a:p>
      </dgm:t>
    </dgm:pt>
    <dgm:pt modelId="{E64CA469-6B34-4B0E-A0CA-7F7827AFB863}">
      <dgm:prSet phldrT="[Metin]" custT="1"/>
      <dgm:spPr>
        <a:ln>
          <a:solidFill>
            <a:srgbClr val="FF0000"/>
          </a:solidFill>
        </a:ln>
      </dgm:spPr>
      <dgm:t>
        <a:bodyPr/>
        <a:lstStyle/>
        <a:p>
          <a:r>
            <a:rPr lang="tr-TR" sz="2200" dirty="0">
              <a:latin typeface="Franklin Gothic Book"/>
            </a:rPr>
            <a:t>124 Adet Boğa,</a:t>
          </a:r>
        </a:p>
        <a:p>
          <a:r>
            <a:rPr lang="tr-TR" sz="2200" dirty="0">
              <a:latin typeface="Franklin Gothic Book"/>
            </a:rPr>
            <a:t>42 Adet Koça</a:t>
          </a:r>
        </a:p>
        <a:p>
          <a:r>
            <a:rPr lang="tr-TR" sz="2200" b="1" u="sng" dirty="0">
              <a:solidFill>
                <a:srgbClr val="FF0000"/>
              </a:solidFill>
              <a:latin typeface="Franklin Gothic Book"/>
            </a:rPr>
            <a:t>17,2 Milyon TL </a:t>
          </a:r>
        </a:p>
        <a:p>
          <a:endParaRPr lang="tr-TR" sz="2200" dirty="0">
            <a:latin typeface="Franklin Gothic Book"/>
          </a:endParaRPr>
        </a:p>
      </dgm:t>
    </dgm:pt>
    <dgm:pt modelId="{1FC261D8-63D1-49AD-8505-8D51412392B5}" type="parTrans" cxnId="{7AEF3E36-70D0-4F67-A728-5B8E98EFDC8C}">
      <dgm:prSet/>
      <dgm:spPr>
        <a:solidFill>
          <a:srgbClr val="FF0000"/>
        </a:solidFill>
        <a:ln>
          <a:solidFill>
            <a:srgbClr val="FF0000"/>
          </a:solidFill>
        </a:ln>
      </dgm:spPr>
      <dgm:t>
        <a:bodyPr/>
        <a:lstStyle/>
        <a:p>
          <a:endParaRPr lang="tr-TR" sz="2200"/>
        </a:p>
      </dgm:t>
    </dgm:pt>
    <dgm:pt modelId="{82B95AF2-0BE6-4AF2-A194-3C7D8396C250}" type="sibTrans" cxnId="{7AEF3E36-70D0-4F67-A728-5B8E98EFDC8C}">
      <dgm:prSet/>
      <dgm:spPr/>
      <dgm:t>
        <a:bodyPr/>
        <a:lstStyle/>
        <a:p>
          <a:endParaRPr lang="tr-TR"/>
        </a:p>
      </dgm:t>
    </dgm:pt>
    <dgm:pt modelId="{6324600F-B70D-4E02-AE19-A79CAA9DEE8B}" type="pres">
      <dgm:prSet presAssocID="{44656693-931D-4E5E-9897-4D2719BD4583}" presName="cycle" presStyleCnt="0">
        <dgm:presLayoutVars>
          <dgm:chMax val="1"/>
          <dgm:dir/>
          <dgm:animLvl val="ctr"/>
          <dgm:resizeHandles val="exact"/>
        </dgm:presLayoutVars>
      </dgm:prSet>
      <dgm:spPr/>
    </dgm:pt>
    <dgm:pt modelId="{B6298AA3-05E0-4F36-8833-85BD628F0B58}" type="pres">
      <dgm:prSet presAssocID="{0402699B-053D-4C47-A873-D849AB3550FA}" presName="centerShape" presStyleLbl="node0" presStyleIdx="0" presStyleCnt="1" custScaleX="145533" custScaleY="118187" custLinFactNeighborX="992" custLinFactNeighborY="7230"/>
      <dgm:spPr/>
    </dgm:pt>
    <dgm:pt modelId="{45936F01-201C-40F0-B71F-BBF3F0F23857}" type="pres">
      <dgm:prSet presAssocID="{21C35292-B0D0-42C0-9522-49ECFB424D90}" presName="parTrans" presStyleLbl="bgSibTrans2D1" presStyleIdx="0" presStyleCnt="2"/>
      <dgm:spPr/>
    </dgm:pt>
    <dgm:pt modelId="{26AA9C38-06C6-4FE9-83D0-5E4692B4FD86}" type="pres">
      <dgm:prSet presAssocID="{B6938437-CAF3-4038-83A1-8F036303EE97}" presName="node" presStyleLbl="node1" presStyleIdx="0" presStyleCnt="2">
        <dgm:presLayoutVars>
          <dgm:bulletEnabled val="1"/>
        </dgm:presLayoutVars>
      </dgm:prSet>
      <dgm:spPr/>
    </dgm:pt>
    <dgm:pt modelId="{03674E61-22E4-4F88-A13B-0D74A6D1BEAC}" type="pres">
      <dgm:prSet presAssocID="{1FC261D8-63D1-49AD-8505-8D51412392B5}" presName="parTrans" presStyleLbl="bgSibTrans2D1" presStyleIdx="1" presStyleCnt="2"/>
      <dgm:spPr/>
    </dgm:pt>
    <dgm:pt modelId="{F0F90BDF-BAD5-4775-83EE-1C67D8C335F1}" type="pres">
      <dgm:prSet presAssocID="{E64CA469-6B34-4B0E-A0CA-7F7827AFB863}" presName="node" presStyleLbl="node1" presStyleIdx="1" presStyleCnt="2">
        <dgm:presLayoutVars>
          <dgm:bulletEnabled val="1"/>
        </dgm:presLayoutVars>
      </dgm:prSet>
      <dgm:spPr/>
    </dgm:pt>
  </dgm:ptLst>
  <dgm:cxnLst>
    <dgm:cxn modelId="{E1A14D04-ADA9-405D-BB81-869A8611DB15}" type="presOf" srcId="{B6938437-CAF3-4038-83A1-8F036303EE97}" destId="{26AA9C38-06C6-4FE9-83D0-5E4692B4FD86}" srcOrd="0" destOrd="0" presId="urn:microsoft.com/office/officeart/2005/8/layout/radial4"/>
    <dgm:cxn modelId="{2CED4929-6D82-47BC-9C3F-167CA9ED4233}" type="presOf" srcId="{0402699B-053D-4C47-A873-D849AB3550FA}" destId="{B6298AA3-05E0-4F36-8833-85BD628F0B58}" srcOrd="0" destOrd="0" presId="urn:microsoft.com/office/officeart/2005/8/layout/radial4"/>
    <dgm:cxn modelId="{7AEF3E36-70D0-4F67-A728-5B8E98EFDC8C}" srcId="{0402699B-053D-4C47-A873-D849AB3550FA}" destId="{E64CA469-6B34-4B0E-A0CA-7F7827AFB863}" srcOrd="1" destOrd="0" parTransId="{1FC261D8-63D1-49AD-8505-8D51412392B5}" sibTransId="{82B95AF2-0BE6-4AF2-A194-3C7D8396C250}"/>
    <dgm:cxn modelId="{3F2EE438-9E15-4594-9763-51F4A6667D37}" srcId="{0402699B-053D-4C47-A873-D849AB3550FA}" destId="{B6938437-CAF3-4038-83A1-8F036303EE97}" srcOrd="0" destOrd="0" parTransId="{21C35292-B0D0-42C0-9522-49ECFB424D90}" sibTransId="{D0390AC0-6045-46F9-8F74-3219E73CFCBD}"/>
    <dgm:cxn modelId="{60956C3C-A9D3-475D-88B5-FE3F60F46AF7}" type="presOf" srcId="{1FC261D8-63D1-49AD-8505-8D51412392B5}" destId="{03674E61-22E4-4F88-A13B-0D74A6D1BEAC}" srcOrd="0" destOrd="0" presId="urn:microsoft.com/office/officeart/2005/8/layout/radial4"/>
    <dgm:cxn modelId="{CCE67C80-8F91-42CD-B6FA-C00DC70C9E32}" type="presOf" srcId="{21C35292-B0D0-42C0-9522-49ECFB424D90}" destId="{45936F01-201C-40F0-B71F-BBF3F0F23857}" srcOrd="0" destOrd="0" presId="urn:microsoft.com/office/officeart/2005/8/layout/radial4"/>
    <dgm:cxn modelId="{17574FA5-4FAF-4660-BD34-884A6A2C1AA1}" type="presOf" srcId="{44656693-931D-4E5E-9897-4D2719BD4583}" destId="{6324600F-B70D-4E02-AE19-A79CAA9DEE8B}" srcOrd="0" destOrd="0" presId="urn:microsoft.com/office/officeart/2005/8/layout/radial4"/>
    <dgm:cxn modelId="{4097CACB-6149-476F-B20A-B88F1A9BD684}" srcId="{44656693-931D-4E5E-9897-4D2719BD4583}" destId="{0402699B-053D-4C47-A873-D849AB3550FA}" srcOrd="0" destOrd="0" parTransId="{D40C5E64-DDD0-4D9C-89A2-7C141B332833}" sibTransId="{3410C3C7-9DEF-4463-BC00-722B63C1B08E}"/>
    <dgm:cxn modelId="{155D1CCF-A865-43E6-90F8-FD5D133FDE47}" type="presOf" srcId="{E64CA469-6B34-4B0E-A0CA-7F7827AFB863}" destId="{F0F90BDF-BAD5-4775-83EE-1C67D8C335F1}" srcOrd="0" destOrd="0" presId="urn:microsoft.com/office/officeart/2005/8/layout/radial4"/>
    <dgm:cxn modelId="{2039B29E-F90E-4DB5-9CA3-D28E657403B1}" type="presParOf" srcId="{6324600F-B70D-4E02-AE19-A79CAA9DEE8B}" destId="{B6298AA3-05E0-4F36-8833-85BD628F0B58}" srcOrd="0" destOrd="0" presId="urn:microsoft.com/office/officeart/2005/8/layout/radial4"/>
    <dgm:cxn modelId="{593EFC9F-0004-44CB-93D5-55C5519E16B4}" type="presParOf" srcId="{6324600F-B70D-4E02-AE19-A79CAA9DEE8B}" destId="{45936F01-201C-40F0-B71F-BBF3F0F23857}" srcOrd="1" destOrd="0" presId="urn:microsoft.com/office/officeart/2005/8/layout/radial4"/>
    <dgm:cxn modelId="{5AFDA0F4-4C5D-475C-BD60-42B31B85337C}" type="presParOf" srcId="{6324600F-B70D-4E02-AE19-A79CAA9DEE8B}" destId="{26AA9C38-06C6-4FE9-83D0-5E4692B4FD86}" srcOrd="2" destOrd="0" presId="urn:microsoft.com/office/officeart/2005/8/layout/radial4"/>
    <dgm:cxn modelId="{156962F4-3AAA-4535-8F06-0A0B7FCB8BF6}" type="presParOf" srcId="{6324600F-B70D-4E02-AE19-A79CAA9DEE8B}" destId="{03674E61-22E4-4F88-A13B-0D74A6D1BEAC}" srcOrd="3" destOrd="0" presId="urn:microsoft.com/office/officeart/2005/8/layout/radial4"/>
    <dgm:cxn modelId="{2FC73EC4-C9A3-48FB-9512-0A66EEC1304C}" type="presParOf" srcId="{6324600F-B70D-4E02-AE19-A79CAA9DEE8B}" destId="{F0F90BDF-BAD5-4775-83EE-1C67D8C335F1}"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56693-931D-4E5E-9897-4D2719BD4583}" type="doc">
      <dgm:prSet loTypeId="urn:microsoft.com/office/officeart/2005/8/layout/radial4" loCatId="relationship" qsTypeId="urn:microsoft.com/office/officeart/2005/8/quickstyle/simple1" qsCatId="simple" csTypeId="urn:microsoft.com/office/officeart/2005/8/colors/accent6_1" csCatId="accent6" phldr="1"/>
      <dgm:spPr/>
      <dgm:t>
        <a:bodyPr/>
        <a:lstStyle/>
        <a:p>
          <a:endParaRPr lang="tr-TR"/>
        </a:p>
      </dgm:t>
    </dgm:pt>
    <dgm:pt modelId="{0402699B-053D-4C47-A873-D849AB3550FA}">
      <dgm:prSet phldrT="[Metin]" custT="1"/>
      <dgm:spPr>
        <a:ln>
          <a:solidFill>
            <a:srgbClr val="FF0000"/>
          </a:solidFill>
        </a:ln>
      </dgm:spPr>
      <dgm:t>
        <a:bodyPr/>
        <a:lstStyle/>
        <a:p>
          <a:r>
            <a:rPr lang="tr-TR" sz="2000" dirty="0">
              <a:latin typeface="Franklin Gothic Book"/>
            </a:rPr>
            <a:t>İlimizde toplam </a:t>
          </a:r>
          <a:r>
            <a:rPr lang="tr-TR" sz="2000" b="1" u="sng" dirty="0">
              <a:solidFill>
                <a:srgbClr val="FF0000"/>
              </a:solidFill>
              <a:latin typeface="Franklin Gothic Book"/>
            </a:rPr>
            <a:t>970 Milyon TL</a:t>
          </a:r>
          <a:r>
            <a:rPr lang="tr-TR" sz="2000" dirty="0">
              <a:latin typeface="Franklin Gothic Book"/>
            </a:rPr>
            <a:t> KKYD hibe desteği sağlanmıştır.</a:t>
          </a:r>
          <a:endParaRPr lang="tr-TR" sz="2000" dirty="0"/>
        </a:p>
      </dgm:t>
    </dgm:pt>
    <dgm:pt modelId="{D40C5E64-DDD0-4D9C-89A2-7C141B332833}" type="parTrans" cxnId="{4097CACB-6149-476F-B20A-B88F1A9BD684}">
      <dgm:prSet/>
      <dgm:spPr/>
      <dgm:t>
        <a:bodyPr/>
        <a:lstStyle/>
        <a:p>
          <a:endParaRPr lang="tr-TR"/>
        </a:p>
      </dgm:t>
    </dgm:pt>
    <dgm:pt modelId="{3410C3C7-9DEF-4463-BC00-722B63C1B08E}" type="sibTrans" cxnId="{4097CACB-6149-476F-B20A-B88F1A9BD684}">
      <dgm:prSet/>
      <dgm:spPr/>
      <dgm:t>
        <a:bodyPr/>
        <a:lstStyle/>
        <a:p>
          <a:endParaRPr lang="tr-TR"/>
        </a:p>
      </dgm:t>
    </dgm:pt>
    <dgm:pt modelId="{B6938437-CAF3-4038-83A1-8F036303EE97}">
      <dgm:prSet phldrT="[Metin]" custT="1"/>
      <dgm:spPr>
        <a:ln>
          <a:solidFill>
            <a:srgbClr val="FF0000"/>
          </a:solidFill>
        </a:ln>
      </dgm:spPr>
      <dgm:t>
        <a:bodyPr/>
        <a:lstStyle/>
        <a:p>
          <a:r>
            <a:rPr lang="tr-TR" sz="1800" b="1" dirty="0">
              <a:latin typeface="Franklin Gothic Book"/>
            </a:rPr>
            <a:t>474</a:t>
          </a:r>
          <a:r>
            <a:rPr lang="tr-TR" sz="1800" dirty="0">
              <a:latin typeface="Franklin Gothic Book"/>
            </a:rPr>
            <a:t> Ekonomik ve Altyapı Yatırım Projesine</a:t>
          </a:r>
        </a:p>
        <a:p>
          <a:r>
            <a:rPr lang="tr-TR" sz="1800" b="1" u="sng" dirty="0">
              <a:solidFill>
                <a:srgbClr val="FF0000"/>
              </a:solidFill>
              <a:latin typeface="Franklin Gothic Book"/>
            </a:rPr>
            <a:t>498 Milyon TL</a:t>
          </a:r>
        </a:p>
        <a:p>
          <a:r>
            <a:rPr lang="tr-TR" sz="1200" b="0" u="none" dirty="0">
              <a:solidFill>
                <a:srgbClr val="FF0000"/>
              </a:solidFill>
              <a:latin typeface="Franklin Gothic Book"/>
            </a:rPr>
            <a:t>(2025 yılı 25 proje 88,74 Milyon)</a:t>
          </a:r>
          <a:endParaRPr lang="tr-TR" sz="1200" b="0" u="none" dirty="0">
            <a:solidFill>
              <a:srgbClr val="FF0000"/>
            </a:solidFill>
          </a:endParaRPr>
        </a:p>
      </dgm:t>
    </dgm:pt>
    <dgm:pt modelId="{21C35292-B0D0-42C0-9522-49ECFB424D90}" type="parTrans" cxnId="{3F2EE438-9E15-4594-9763-51F4A6667D37}">
      <dgm:prSet/>
      <dgm:spPr>
        <a:solidFill>
          <a:srgbClr val="FF0000"/>
        </a:solidFill>
        <a:ln>
          <a:solidFill>
            <a:srgbClr val="FF0000"/>
          </a:solidFill>
        </a:ln>
      </dgm:spPr>
      <dgm:t>
        <a:bodyPr/>
        <a:lstStyle/>
        <a:p>
          <a:endParaRPr lang="tr-TR" sz="1800"/>
        </a:p>
      </dgm:t>
    </dgm:pt>
    <dgm:pt modelId="{D0390AC0-6045-46F9-8F74-3219E73CFCBD}" type="sibTrans" cxnId="{3F2EE438-9E15-4594-9763-51F4A6667D37}">
      <dgm:prSet/>
      <dgm:spPr/>
      <dgm:t>
        <a:bodyPr/>
        <a:lstStyle/>
        <a:p>
          <a:endParaRPr lang="tr-TR"/>
        </a:p>
      </dgm:t>
    </dgm:pt>
    <dgm:pt modelId="{75456DCC-B2CD-4298-A319-1B47D77CAE71}">
      <dgm:prSet phldrT="[Metin]" custT="1"/>
      <dgm:spPr>
        <a:ln>
          <a:solidFill>
            <a:srgbClr val="FF0000"/>
          </a:solidFill>
        </a:ln>
      </dgm:spPr>
      <dgm:t>
        <a:bodyPr/>
        <a:lstStyle/>
        <a:p>
          <a:r>
            <a:rPr lang="tr-TR" sz="1800" b="1" dirty="0">
              <a:latin typeface="Franklin Gothic Book"/>
            </a:rPr>
            <a:t>449 </a:t>
          </a:r>
          <a:r>
            <a:rPr lang="tr-TR" sz="1800" dirty="0">
              <a:latin typeface="Franklin Gothic Book"/>
            </a:rPr>
            <a:t>Bireysel Sulama Projesine </a:t>
          </a:r>
        </a:p>
        <a:p>
          <a:r>
            <a:rPr lang="tr-TR" sz="1800" b="1" u="sng">
              <a:solidFill>
                <a:srgbClr val="FF0000"/>
              </a:solidFill>
              <a:latin typeface="Franklin Gothic Book"/>
            </a:rPr>
            <a:t>45 </a:t>
          </a:r>
          <a:r>
            <a:rPr lang="tr-TR" sz="1800" b="1" u="sng" dirty="0">
              <a:solidFill>
                <a:srgbClr val="FF0000"/>
              </a:solidFill>
              <a:latin typeface="Franklin Gothic Book"/>
            </a:rPr>
            <a:t>Milyon TL</a:t>
          </a:r>
        </a:p>
        <a:p>
          <a:r>
            <a:rPr lang="tr-TR" sz="1200" b="0" u="none" dirty="0">
              <a:solidFill>
                <a:srgbClr val="FF0000"/>
              </a:solidFill>
              <a:latin typeface="Franklin Gothic Book"/>
            </a:rPr>
            <a:t>(2025 yılı 8 proje 1,2 Milyon)</a:t>
          </a:r>
          <a:endParaRPr lang="tr-TR" sz="1200" b="1" u="sng" dirty="0">
            <a:solidFill>
              <a:srgbClr val="FF0000"/>
            </a:solidFill>
            <a:latin typeface="Franklin Gothic Book"/>
          </a:endParaRPr>
        </a:p>
      </dgm:t>
    </dgm:pt>
    <dgm:pt modelId="{9052C19B-BB11-453D-B198-879DC5BCE8D6}" type="parTrans" cxnId="{B175720F-1BE9-4C9D-850F-DEEC3F65D648}">
      <dgm:prSet/>
      <dgm:spPr>
        <a:solidFill>
          <a:srgbClr val="FF0000"/>
        </a:solidFill>
        <a:ln>
          <a:solidFill>
            <a:srgbClr val="FF0000"/>
          </a:solidFill>
        </a:ln>
      </dgm:spPr>
      <dgm:t>
        <a:bodyPr/>
        <a:lstStyle/>
        <a:p>
          <a:endParaRPr lang="tr-TR" sz="1800"/>
        </a:p>
      </dgm:t>
    </dgm:pt>
    <dgm:pt modelId="{27240B29-FD4E-4AAD-A469-D69C8956E02E}" type="sibTrans" cxnId="{B175720F-1BE9-4C9D-850F-DEEC3F65D648}">
      <dgm:prSet/>
      <dgm:spPr/>
      <dgm:t>
        <a:bodyPr/>
        <a:lstStyle/>
        <a:p>
          <a:endParaRPr lang="tr-TR"/>
        </a:p>
      </dgm:t>
    </dgm:pt>
    <dgm:pt modelId="{E64CA469-6B34-4B0E-A0CA-7F7827AFB863}">
      <dgm:prSet phldrT="[Metin]" custT="1"/>
      <dgm:spPr>
        <a:ln>
          <a:solidFill>
            <a:srgbClr val="FF0000"/>
          </a:solidFill>
        </a:ln>
      </dgm:spPr>
      <dgm:t>
        <a:bodyPr/>
        <a:lstStyle/>
        <a:p>
          <a:r>
            <a:rPr lang="tr-TR" sz="1800" b="1" dirty="0">
              <a:latin typeface="Franklin Gothic Book"/>
            </a:rPr>
            <a:t>590</a:t>
          </a:r>
        </a:p>
        <a:p>
          <a:r>
            <a:rPr lang="tr-TR" sz="1800" dirty="0">
              <a:latin typeface="Franklin Gothic Book"/>
            </a:rPr>
            <a:t>Genç Çiftçi ve Uzman Eller Projesine</a:t>
          </a:r>
        </a:p>
        <a:p>
          <a:r>
            <a:rPr lang="tr-TR" sz="1800" b="1" u="sng" dirty="0">
              <a:solidFill>
                <a:srgbClr val="FF0000"/>
              </a:solidFill>
              <a:latin typeface="Franklin Gothic Book"/>
            </a:rPr>
            <a:t>255 Milyon TL</a:t>
          </a:r>
          <a:endParaRPr lang="tr-TR" sz="1800" b="1" u="sng" dirty="0">
            <a:solidFill>
              <a:srgbClr val="FF0000"/>
            </a:solidFill>
          </a:endParaRPr>
        </a:p>
      </dgm:t>
    </dgm:pt>
    <dgm:pt modelId="{1FC261D8-63D1-49AD-8505-8D51412392B5}" type="parTrans" cxnId="{7AEF3E36-70D0-4F67-A728-5B8E98EFDC8C}">
      <dgm:prSet/>
      <dgm:spPr>
        <a:solidFill>
          <a:srgbClr val="FF0000"/>
        </a:solidFill>
        <a:ln>
          <a:solidFill>
            <a:srgbClr val="FF0000"/>
          </a:solidFill>
        </a:ln>
      </dgm:spPr>
      <dgm:t>
        <a:bodyPr/>
        <a:lstStyle/>
        <a:p>
          <a:endParaRPr lang="tr-TR" sz="1800"/>
        </a:p>
      </dgm:t>
    </dgm:pt>
    <dgm:pt modelId="{82B95AF2-0BE6-4AF2-A194-3C7D8396C250}" type="sibTrans" cxnId="{7AEF3E36-70D0-4F67-A728-5B8E98EFDC8C}">
      <dgm:prSet/>
      <dgm:spPr/>
      <dgm:t>
        <a:bodyPr/>
        <a:lstStyle/>
        <a:p>
          <a:endParaRPr lang="tr-TR"/>
        </a:p>
      </dgm:t>
    </dgm:pt>
    <dgm:pt modelId="{BE12E208-DC98-43EB-B0FE-CE10034EA63C}">
      <dgm:prSet phldrT="[Metin]" custT="1"/>
      <dgm:spPr>
        <a:ln>
          <a:solidFill>
            <a:srgbClr val="FF0000"/>
          </a:solidFill>
        </a:ln>
      </dgm:spPr>
      <dgm:t>
        <a:bodyPr/>
        <a:lstStyle/>
        <a:p>
          <a:r>
            <a:rPr lang="tr-TR" sz="1800" b="1" dirty="0">
              <a:latin typeface="Franklin Gothic Book"/>
            </a:rPr>
            <a:t>2.140</a:t>
          </a:r>
          <a:r>
            <a:rPr lang="tr-TR" sz="1800" dirty="0">
              <a:latin typeface="Franklin Gothic Book"/>
            </a:rPr>
            <a:t> </a:t>
          </a:r>
        </a:p>
        <a:p>
          <a:r>
            <a:rPr lang="tr-TR" sz="1800" dirty="0">
              <a:latin typeface="Franklin Gothic Book"/>
            </a:rPr>
            <a:t>Makine ve Ekipmana </a:t>
          </a:r>
        </a:p>
        <a:p>
          <a:r>
            <a:rPr lang="tr-TR" sz="1800" b="1" u="sng" dirty="0">
              <a:solidFill>
                <a:srgbClr val="FF0000"/>
              </a:solidFill>
              <a:latin typeface="Franklin Gothic Book"/>
            </a:rPr>
            <a:t>172 Milyon TL</a:t>
          </a:r>
        </a:p>
      </dgm:t>
    </dgm:pt>
    <dgm:pt modelId="{C71118F3-0B67-4228-AD3B-79641A55543F}" type="parTrans" cxnId="{7B118ED8-A060-4B09-8138-05606FEB1706}">
      <dgm:prSet/>
      <dgm:spPr>
        <a:solidFill>
          <a:srgbClr val="FF0000"/>
        </a:solidFill>
        <a:ln>
          <a:solidFill>
            <a:srgbClr val="FF0000"/>
          </a:solidFill>
        </a:ln>
      </dgm:spPr>
      <dgm:t>
        <a:bodyPr/>
        <a:lstStyle/>
        <a:p>
          <a:endParaRPr lang="tr-TR" sz="1800"/>
        </a:p>
      </dgm:t>
    </dgm:pt>
    <dgm:pt modelId="{04393A15-AB1E-498D-A2C1-B819B0D63266}" type="sibTrans" cxnId="{7B118ED8-A060-4B09-8138-05606FEB1706}">
      <dgm:prSet/>
      <dgm:spPr/>
      <dgm:t>
        <a:bodyPr/>
        <a:lstStyle/>
        <a:p>
          <a:endParaRPr lang="tr-TR"/>
        </a:p>
      </dgm:t>
    </dgm:pt>
    <dgm:pt modelId="{6324600F-B70D-4E02-AE19-A79CAA9DEE8B}" type="pres">
      <dgm:prSet presAssocID="{44656693-931D-4E5E-9897-4D2719BD4583}" presName="cycle" presStyleCnt="0">
        <dgm:presLayoutVars>
          <dgm:chMax val="1"/>
          <dgm:dir/>
          <dgm:animLvl val="ctr"/>
          <dgm:resizeHandles val="exact"/>
        </dgm:presLayoutVars>
      </dgm:prSet>
      <dgm:spPr/>
    </dgm:pt>
    <dgm:pt modelId="{B6298AA3-05E0-4F36-8833-85BD628F0B58}" type="pres">
      <dgm:prSet presAssocID="{0402699B-053D-4C47-A873-D849AB3550FA}" presName="centerShape" presStyleLbl="node0" presStyleIdx="0" presStyleCnt="1" custScaleX="123664" custScaleY="105628"/>
      <dgm:spPr/>
    </dgm:pt>
    <dgm:pt modelId="{45936F01-201C-40F0-B71F-BBF3F0F23857}" type="pres">
      <dgm:prSet presAssocID="{21C35292-B0D0-42C0-9522-49ECFB424D90}" presName="parTrans" presStyleLbl="bgSibTrans2D1" presStyleIdx="0" presStyleCnt="4"/>
      <dgm:spPr/>
    </dgm:pt>
    <dgm:pt modelId="{26AA9C38-06C6-4FE9-83D0-5E4692B4FD86}" type="pres">
      <dgm:prSet presAssocID="{B6938437-CAF3-4038-83A1-8F036303EE97}" presName="node" presStyleLbl="node1" presStyleIdx="0" presStyleCnt="4">
        <dgm:presLayoutVars>
          <dgm:bulletEnabled val="1"/>
        </dgm:presLayoutVars>
      </dgm:prSet>
      <dgm:spPr/>
    </dgm:pt>
    <dgm:pt modelId="{87990505-65A2-428F-8705-73D065779614}" type="pres">
      <dgm:prSet presAssocID="{C71118F3-0B67-4228-AD3B-79641A55543F}" presName="parTrans" presStyleLbl="bgSibTrans2D1" presStyleIdx="1" presStyleCnt="4"/>
      <dgm:spPr/>
    </dgm:pt>
    <dgm:pt modelId="{3F214FA9-6A78-4DAC-8E91-4B68D29F9FF9}" type="pres">
      <dgm:prSet presAssocID="{BE12E208-DC98-43EB-B0FE-CE10034EA63C}" presName="node" presStyleLbl="node1" presStyleIdx="1" presStyleCnt="4">
        <dgm:presLayoutVars>
          <dgm:bulletEnabled val="1"/>
        </dgm:presLayoutVars>
      </dgm:prSet>
      <dgm:spPr/>
    </dgm:pt>
    <dgm:pt modelId="{26BF7E7E-74FE-4972-9624-A43C2073887E}" type="pres">
      <dgm:prSet presAssocID="{9052C19B-BB11-453D-B198-879DC5BCE8D6}" presName="parTrans" presStyleLbl="bgSibTrans2D1" presStyleIdx="2" presStyleCnt="4"/>
      <dgm:spPr/>
    </dgm:pt>
    <dgm:pt modelId="{956F3428-208C-4310-AE2C-A2C97B2AAEA2}" type="pres">
      <dgm:prSet presAssocID="{75456DCC-B2CD-4298-A319-1B47D77CAE71}" presName="node" presStyleLbl="node1" presStyleIdx="2" presStyleCnt="4">
        <dgm:presLayoutVars>
          <dgm:bulletEnabled val="1"/>
        </dgm:presLayoutVars>
      </dgm:prSet>
      <dgm:spPr/>
    </dgm:pt>
    <dgm:pt modelId="{03674E61-22E4-4F88-A13B-0D74A6D1BEAC}" type="pres">
      <dgm:prSet presAssocID="{1FC261D8-63D1-49AD-8505-8D51412392B5}" presName="parTrans" presStyleLbl="bgSibTrans2D1" presStyleIdx="3" presStyleCnt="4"/>
      <dgm:spPr/>
    </dgm:pt>
    <dgm:pt modelId="{F0F90BDF-BAD5-4775-83EE-1C67D8C335F1}" type="pres">
      <dgm:prSet presAssocID="{E64CA469-6B34-4B0E-A0CA-7F7827AFB863}" presName="node" presStyleLbl="node1" presStyleIdx="3" presStyleCnt="4">
        <dgm:presLayoutVars>
          <dgm:bulletEnabled val="1"/>
        </dgm:presLayoutVars>
      </dgm:prSet>
      <dgm:spPr/>
    </dgm:pt>
  </dgm:ptLst>
  <dgm:cxnLst>
    <dgm:cxn modelId="{E1A14D04-ADA9-405D-BB81-869A8611DB15}" type="presOf" srcId="{B6938437-CAF3-4038-83A1-8F036303EE97}" destId="{26AA9C38-06C6-4FE9-83D0-5E4692B4FD86}" srcOrd="0" destOrd="0" presId="urn:microsoft.com/office/officeart/2005/8/layout/radial4"/>
    <dgm:cxn modelId="{B175720F-1BE9-4C9D-850F-DEEC3F65D648}" srcId="{0402699B-053D-4C47-A873-D849AB3550FA}" destId="{75456DCC-B2CD-4298-A319-1B47D77CAE71}" srcOrd="2" destOrd="0" parTransId="{9052C19B-BB11-453D-B198-879DC5BCE8D6}" sibTransId="{27240B29-FD4E-4AAD-A469-D69C8956E02E}"/>
    <dgm:cxn modelId="{2CED4929-6D82-47BC-9C3F-167CA9ED4233}" type="presOf" srcId="{0402699B-053D-4C47-A873-D849AB3550FA}" destId="{B6298AA3-05E0-4F36-8833-85BD628F0B58}" srcOrd="0" destOrd="0" presId="urn:microsoft.com/office/officeart/2005/8/layout/radial4"/>
    <dgm:cxn modelId="{7AEF3E36-70D0-4F67-A728-5B8E98EFDC8C}" srcId="{0402699B-053D-4C47-A873-D849AB3550FA}" destId="{E64CA469-6B34-4B0E-A0CA-7F7827AFB863}" srcOrd="3" destOrd="0" parTransId="{1FC261D8-63D1-49AD-8505-8D51412392B5}" sibTransId="{82B95AF2-0BE6-4AF2-A194-3C7D8396C250}"/>
    <dgm:cxn modelId="{3F2EE438-9E15-4594-9763-51F4A6667D37}" srcId="{0402699B-053D-4C47-A873-D849AB3550FA}" destId="{B6938437-CAF3-4038-83A1-8F036303EE97}" srcOrd="0" destOrd="0" parTransId="{21C35292-B0D0-42C0-9522-49ECFB424D90}" sibTransId="{D0390AC0-6045-46F9-8F74-3219E73CFCBD}"/>
    <dgm:cxn modelId="{60956C3C-A9D3-475D-88B5-FE3F60F46AF7}" type="presOf" srcId="{1FC261D8-63D1-49AD-8505-8D51412392B5}" destId="{03674E61-22E4-4F88-A13B-0D74A6D1BEAC}" srcOrd="0" destOrd="0" presId="urn:microsoft.com/office/officeart/2005/8/layout/radial4"/>
    <dgm:cxn modelId="{EE203F6B-2407-4912-894F-E1212F911F83}" type="presOf" srcId="{BE12E208-DC98-43EB-B0FE-CE10034EA63C}" destId="{3F214FA9-6A78-4DAC-8E91-4B68D29F9FF9}" srcOrd="0" destOrd="0" presId="urn:microsoft.com/office/officeart/2005/8/layout/radial4"/>
    <dgm:cxn modelId="{CCE67C80-8F91-42CD-B6FA-C00DC70C9E32}" type="presOf" srcId="{21C35292-B0D0-42C0-9522-49ECFB424D90}" destId="{45936F01-201C-40F0-B71F-BBF3F0F23857}" srcOrd="0" destOrd="0" presId="urn:microsoft.com/office/officeart/2005/8/layout/radial4"/>
    <dgm:cxn modelId="{17574FA5-4FAF-4660-BD34-884A6A2C1AA1}" type="presOf" srcId="{44656693-931D-4E5E-9897-4D2719BD4583}" destId="{6324600F-B70D-4E02-AE19-A79CAA9DEE8B}" srcOrd="0" destOrd="0" presId="urn:microsoft.com/office/officeart/2005/8/layout/radial4"/>
    <dgm:cxn modelId="{7465D5BA-A9AD-4458-8F73-24012FFD17EA}" type="presOf" srcId="{C71118F3-0B67-4228-AD3B-79641A55543F}" destId="{87990505-65A2-428F-8705-73D065779614}" srcOrd="0" destOrd="0" presId="urn:microsoft.com/office/officeart/2005/8/layout/radial4"/>
    <dgm:cxn modelId="{4097CACB-6149-476F-B20A-B88F1A9BD684}" srcId="{44656693-931D-4E5E-9897-4D2719BD4583}" destId="{0402699B-053D-4C47-A873-D849AB3550FA}" srcOrd="0" destOrd="0" parTransId="{D40C5E64-DDD0-4D9C-89A2-7C141B332833}" sibTransId="{3410C3C7-9DEF-4463-BC00-722B63C1B08E}"/>
    <dgm:cxn modelId="{155D1CCF-A865-43E6-90F8-FD5D133FDE47}" type="presOf" srcId="{E64CA469-6B34-4B0E-A0CA-7F7827AFB863}" destId="{F0F90BDF-BAD5-4775-83EE-1C67D8C335F1}" srcOrd="0" destOrd="0" presId="urn:microsoft.com/office/officeart/2005/8/layout/radial4"/>
    <dgm:cxn modelId="{7B118ED8-A060-4B09-8138-05606FEB1706}" srcId="{0402699B-053D-4C47-A873-D849AB3550FA}" destId="{BE12E208-DC98-43EB-B0FE-CE10034EA63C}" srcOrd="1" destOrd="0" parTransId="{C71118F3-0B67-4228-AD3B-79641A55543F}" sibTransId="{04393A15-AB1E-498D-A2C1-B819B0D63266}"/>
    <dgm:cxn modelId="{F063E0DD-C225-435D-8D9A-A00C2124BE2B}" type="presOf" srcId="{75456DCC-B2CD-4298-A319-1B47D77CAE71}" destId="{956F3428-208C-4310-AE2C-A2C97B2AAEA2}" srcOrd="0" destOrd="0" presId="urn:microsoft.com/office/officeart/2005/8/layout/radial4"/>
    <dgm:cxn modelId="{9159CAEB-47D6-4074-8C8A-E117F3A831CC}" type="presOf" srcId="{9052C19B-BB11-453D-B198-879DC5BCE8D6}" destId="{26BF7E7E-74FE-4972-9624-A43C2073887E}" srcOrd="0" destOrd="0" presId="urn:microsoft.com/office/officeart/2005/8/layout/radial4"/>
    <dgm:cxn modelId="{2039B29E-F90E-4DB5-9CA3-D28E657403B1}" type="presParOf" srcId="{6324600F-B70D-4E02-AE19-A79CAA9DEE8B}" destId="{B6298AA3-05E0-4F36-8833-85BD628F0B58}" srcOrd="0" destOrd="0" presId="urn:microsoft.com/office/officeart/2005/8/layout/radial4"/>
    <dgm:cxn modelId="{593EFC9F-0004-44CB-93D5-55C5519E16B4}" type="presParOf" srcId="{6324600F-B70D-4E02-AE19-A79CAA9DEE8B}" destId="{45936F01-201C-40F0-B71F-BBF3F0F23857}" srcOrd="1" destOrd="0" presId="urn:microsoft.com/office/officeart/2005/8/layout/radial4"/>
    <dgm:cxn modelId="{5AFDA0F4-4C5D-475C-BD60-42B31B85337C}" type="presParOf" srcId="{6324600F-B70D-4E02-AE19-A79CAA9DEE8B}" destId="{26AA9C38-06C6-4FE9-83D0-5E4692B4FD86}" srcOrd="2" destOrd="0" presId="urn:microsoft.com/office/officeart/2005/8/layout/radial4"/>
    <dgm:cxn modelId="{A0C8D233-D39D-462F-976B-D54C69EF9414}" type="presParOf" srcId="{6324600F-B70D-4E02-AE19-A79CAA9DEE8B}" destId="{87990505-65A2-428F-8705-73D065779614}" srcOrd="3" destOrd="0" presId="urn:microsoft.com/office/officeart/2005/8/layout/radial4"/>
    <dgm:cxn modelId="{82F97CFD-0AB9-4680-BDCD-888B8A1378C9}" type="presParOf" srcId="{6324600F-B70D-4E02-AE19-A79CAA9DEE8B}" destId="{3F214FA9-6A78-4DAC-8E91-4B68D29F9FF9}" srcOrd="4" destOrd="0" presId="urn:microsoft.com/office/officeart/2005/8/layout/radial4"/>
    <dgm:cxn modelId="{381B8400-A779-47AC-9E54-B3C569BF16F7}" type="presParOf" srcId="{6324600F-B70D-4E02-AE19-A79CAA9DEE8B}" destId="{26BF7E7E-74FE-4972-9624-A43C2073887E}" srcOrd="5" destOrd="0" presId="urn:microsoft.com/office/officeart/2005/8/layout/radial4"/>
    <dgm:cxn modelId="{A31EB545-07F3-42F0-ACA9-EB5F6FDFB46A}" type="presParOf" srcId="{6324600F-B70D-4E02-AE19-A79CAA9DEE8B}" destId="{956F3428-208C-4310-AE2C-A2C97B2AAEA2}" srcOrd="6" destOrd="0" presId="urn:microsoft.com/office/officeart/2005/8/layout/radial4"/>
    <dgm:cxn modelId="{156962F4-3AAA-4535-8F06-0A0B7FCB8BF6}" type="presParOf" srcId="{6324600F-B70D-4E02-AE19-A79CAA9DEE8B}" destId="{03674E61-22E4-4F88-A13B-0D74A6D1BEAC}" srcOrd="7" destOrd="0" presId="urn:microsoft.com/office/officeart/2005/8/layout/radial4"/>
    <dgm:cxn modelId="{2FC73EC4-C9A3-48FB-9512-0A66EEC1304C}" type="presParOf" srcId="{6324600F-B70D-4E02-AE19-A79CAA9DEE8B}" destId="{F0F90BDF-BAD5-4775-83EE-1C67D8C335F1}"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98AA3-05E0-4F36-8833-85BD628F0B58}">
      <dsp:nvSpPr>
        <dsp:cNvPr id="0" name=""/>
        <dsp:cNvSpPr/>
      </dsp:nvSpPr>
      <dsp:spPr>
        <a:xfrm>
          <a:off x="2546528" y="2659633"/>
          <a:ext cx="3172476" cy="2709780"/>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Franklin Gothic Book"/>
            </a:rPr>
            <a:t>Olmak Üzere Toplam </a:t>
          </a:r>
        </a:p>
        <a:p>
          <a:pPr marL="0" lvl="0" indent="0" algn="ctr" defTabSz="977900">
            <a:lnSpc>
              <a:spcPct val="90000"/>
            </a:lnSpc>
            <a:spcBef>
              <a:spcPct val="0"/>
            </a:spcBef>
            <a:spcAft>
              <a:spcPct val="35000"/>
            </a:spcAft>
            <a:buNone/>
          </a:pPr>
          <a:r>
            <a:rPr lang="tr-TR" sz="2200" b="1" u="sng" kern="1200" dirty="0">
              <a:solidFill>
                <a:srgbClr val="FF0000"/>
              </a:solidFill>
              <a:latin typeface="Franklin Gothic Book"/>
            </a:rPr>
            <a:t>419 Milyon TL </a:t>
          </a:r>
        </a:p>
        <a:p>
          <a:pPr marL="0" lvl="0" indent="0" algn="ctr" defTabSz="977900">
            <a:lnSpc>
              <a:spcPct val="90000"/>
            </a:lnSpc>
            <a:spcBef>
              <a:spcPct val="0"/>
            </a:spcBef>
            <a:spcAft>
              <a:spcPct val="35000"/>
            </a:spcAft>
            <a:buNone/>
          </a:pPr>
          <a:r>
            <a:rPr lang="tr-TR" sz="2200" kern="1200" dirty="0">
              <a:latin typeface="Franklin Gothic Book"/>
            </a:rPr>
            <a:t>Destekleme ödemesi yapılmıştır. </a:t>
          </a:r>
        </a:p>
      </dsp:txBody>
      <dsp:txXfrm>
        <a:off x="3011126" y="3056471"/>
        <a:ext cx="2243280" cy="1916104"/>
      </dsp:txXfrm>
    </dsp:sp>
    <dsp:sp modelId="{45936F01-201C-40F0-B71F-BBF3F0F23857}">
      <dsp:nvSpPr>
        <dsp:cNvPr id="0" name=""/>
        <dsp:cNvSpPr/>
      </dsp:nvSpPr>
      <dsp:spPr>
        <a:xfrm rot="13233810">
          <a:off x="957603" y="1882717"/>
          <a:ext cx="2223600" cy="73113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26AA9C38-06C6-4FE9-83D0-5E4692B4FD86}">
      <dsp:nvSpPr>
        <dsp:cNvPr id="0" name=""/>
        <dsp:cNvSpPr/>
      </dsp:nvSpPr>
      <dsp:spPr>
        <a:xfrm>
          <a:off x="6219" y="550442"/>
          <a:ext cx="2437130" cy="1949704"/>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Franklin Gothic Book"/>
            </a:rPr>
            <a:t>Bitkisel Üretim Destekleme Miktar </a:t>
          </a:r>
        </a:p>
        <a:p>
          <a:pPr marL="0" lvl="0" indent="0" algn="ctr" defTabSz="977900">
            <a:lnSpc>
              <a:spcPct val="90000"/>
            </a:lnSpc>
            <a:spcBef>
              <a:spcPct val="0"/>
            </a:spcBef>
            <a:spcAft>
              <a:spcPct val="35000"/>
            </a:spcAft>
            <a:buNone/>
          </a:pPr>
          <a:r>
            <a:rPr lang="tr-TR" sz="2200" b="1" u="sng" kern="1200" dirty="0">
              <a:solidFill>
                <a:srgbClr val="FF0000"/>
              </a:solidFill>
              <a:latin typeface="Franklin Gothic Book"/>
            </a:rPr>
            <a:t>254 Milyon TL</a:t>
          </a:r>
        </a:p>
      </dsp:txBody>
      <dsp:txXfrm>
        <a:off x="63324" y="607547"/>
        <a:ext cx="2322920" cy="1835494"/>
      </dsp:txXfrm>
    </dsp:sp>
    <dsp:sp modelId="{03674E61-22E4-4F88-A13B-0D74A6D1BEAC}">
      <dsp:nvSpPr>
        <dsp:cNvPr id="0" name=""/>
        <dsp:cNvSpPr/>
      </dsp:nvSpPr>
      <dsp:spPr>
        <a:xfrm rot="19083631">
          <a:off x="5044996" y="1871902"/>
          <a:ext cx="2131166" cy="73113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F0F90BDF-BAD5-4775-83EE-1C67D8C335F1}">
      <dsp:nvSpPr>
        <dsp:cNvPr id="0" name=""/>
        <dsp:cNvSpPr/>
      </dsp:nvSpPr>
      <dsp:spPr>
        <a:xfrm>
          <a:off x="5684650" y="550442"/>
          <a:ext cx="2437130" cy="1949704"/>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Franklin Gothic Book"/>
            </a:rPr>
            <a:t>Hayvansal Üretim Destekleme Miktarı</a:t>
          </a:r>
        </a:p>
        <a:p>
          <a:pPr marL="0" lvl="0" indent="0" algn="ctr" defTabSz="977900">
            <a:lnSpc>
              <a:spcPct val="90000"/>
            </a:lnSpc>
            <a:spcBef>
              <a:spcPct val="0"/>
            </a:spcBef>
            <a:spcAft>
              <a:spcPct val="35000"/>
            </a:spcAft>
            <a:buNone/>
          </a:pPr>
          <a:r>
            <a:rPr lang="tr-TR" sz="2200" b="1" u="sng" kern="1200" dirty="0">
              <a:solidFill>
                <a:srgbClr val="FF0000"/>
              </a:solidFill>
              <a:latin typeface="Franklin Gothic Book"/>
            </a:rPr>
            <a:t>165 Milyon TL</a:t>
          </a:r>
        </a:p>
      </dsp:txBody>
      <dsp:txXfrm>
        <a:off x="5741755" y="607547"/>
        <a:ext cx="2322920" cy="1835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98AA3-05E0-4F36-8833-85BD628F0B58}">
      <dsp:nvSpPr>
        <dsp:cNvPr id="0" name=""/>
        <dsp:cNvSpPr/>
      </dsp:nvSpPr>
      <dsp:spPr>
        <a:xfrm>
          <a:off x="2266014" y="2386697"/>
          <a:ext cx="3733503" cy="3031969"/>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Franklin Gothic Book"/>
            </a:rPr>
            <a:t>Olmak Üzere Toplam </a:t>
          </a:r>
        </a:p>
        <a:p>
          <a:pPr marL="0" lvl="0" indent="0" algn="ctr" defTabSz="977900">
            <a:lnSpc>
              <a:spcPct val="90000"/>
            </a:lnSpc>
            <a:spcBef>
              <a:spcPct val="0"/>
            </a:spcBef>
            <a:spcAft>
              <a:spcPct val="35000"/>
            </a:spcAft>
            <a:buNone/>
          </a:pPr>
          <a:r>
            <a:rPr lang="tr-TR" sz="2200" b="1" u="sng" kern="1200" dirty="0">
              <a:solidFill>
                <a:srgbClr val="FF0000"/>
              </a:solidFill>
              <a:latin typeface="Franklin Gothic Book"/>
            </a:rPr>
            <a:t>58,3 Milyon TL </a:t>
          </a:r>
          <a:r>
            <a:rPr lang="tr-TR" sz="2200" kern="1200" dirty="0">
              <a:latin typeface="Franklin Gothic Book"/>
            </a:rPr>
            <a:t>Hibe Yatırımı gerçekleştirilmiştir.</a:t>
          </a:r>
        </a:p>
      </dsp:txBody>
      <dsp:txXfrm>
        <a:off x="2812773" y="2830719"/>
        <a:ext cx="2639985" cy="2143925"/>
      </dsp:txXfrm>
    </dsp:sp>
    <dsp:sp modelId="{45936F01-201C-40F0-B71F-BBF3F0F23857}">
      <dsp:nvSpPr>
        <dsp:cNvPr id="0" name=""/>
        <dsp:cNvSpPr/>
      </dsp:nvSpPr>
      <dsp:spPr>
        <a:xfrm rot="13212345">
          <a:off x="988767" y="1724024"/>
          <a:ext cx="1997870" cy="73113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26AA9C38-06C6-4FE9-83D0-5E4692B4FD86}">
      <dsp:nvSpPr>
        <dsp:cNvPr id="0" name=""/>
        <dsp:cNvSpPr/>
      </dsp:nvSpPr>
      <dsp:spPr>
        <a:xfrm>
          <a:off x="6219" y="469895"/>
          <a:ext cx="2437130" cy="1949704"/>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Franklin Gothic Book"/>
            </a:rPr>
            <a:t>22 Adet Hayvancılık İşletmesine</a:t>
          </a:r>
        </a:p>
        <a:p>
          <a:pPr marL="0" lvl="0" indent="0" algn="ctr" defTabSz="977900">
            <a:lnSpc>
              <a:spcPct val="90000"/>
            </a:lnSpc>
            <a:spcBef>
              <a:spcPct val="0"/>
            </a:spcBef>
            <a:spcAft>
              <a:spcPct val="35000"/>
            </a:spcAft>
            <a:buNone/>
          </a:pPr>
          <a:r>
            <a:rPr lang="tr-TR" sz="2200" b="1" u="sng" kern="1200" dirty="0">
              <a:solidFill>
                <a:srgbClr val="FF0000"/>
              </a:solidFill>
              <a:latin typeface="Franklin Gothic Book"/>
            </a:rPr>
            <a:t>41,1 Milyon TL</a:t>
          </a:r>
        </a:p>
      </dsp:txBody>
      <dsp:txXfrm>
        <a:off x="63324" y="527000"/>
        <a:ext cx="2322920" cy="1835494"/>
      </dsp:txXfrm>
    </dsp:sp>
    <dsp:sp modelId="{03674E61-22E4-4F88-A13B-0D74A6D1BEAC}">
      <dsp:nvSpPr>
        <dsp:cNvPr id="0" name=""/>
        <dsp:cNvSpPr/>
      </dsp:nvSpPr>
      <dsp:spPr>
        <a:xfrm rot="19105239">
          <a:off x="5235918" y="1712180"/>
          <a:ext cx="1907621" cy="73113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F0F90BDF-BAD5-4775-83EE-1C67D8C335F1}">
      <dsp:nvSpPr>
        <dsp:cNvPr id="0" name=""/>
        <dsp:cNvSpPr/>
      </dsp:nvSpPr>
      <dsp:spPr>
        <a:xfrm>
          <a:off x="5684650" y="469895"/>
          <a:ext cx="2437130" cy="1949704"/>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tr-TR" sz="2200" kern="1200" dirty="0">
              <a:latin typeface="Franklin Gothic Book"/>
            </a:rPr>
            <a:t>124 Adet Boğa,</a:t>
          </a:r>
        </a:p>
        <a:p>
          <a:pPr marL="0" lvl="0" indent="0" algn="ctr" defTabSz="977900">
            <a:lnSpc>
              <a:spcPct val="90000"/>
            </a:lnSpc>
            <a:spcBef>
              <a:spcPct val="0"/>
            </a:spcBef>
            <a:spcAft>
              <a:spcPct val="35000"/>
            </a:spcAft>
            <a:buNone/>
          </a:pPr>
          <a:r>
            <a:rPr lang="tr-TR" sz="2200" kern="1200" dirty="0">
              <a:latin typeface="Franklin Gothic Book"/>
            </a:rPr>
            <a:t>42 Adet Koça</a:t>
          </a:r>
        </a:p>
        <a:p>
          <a:pPr marL="0" lvl="0" indent="0" algn="ctr" defTabSz="977900">
            <a:lnSpc>
              <a:spcPct val="90000"/>
            </a:lnSpc>
            <a:spcBef>
              <a:spcPct val="0"/>
            </a:spcBef>
            <a:spcAft>
              <a:spcPct val="35000"/>
            </a:spcAft>
            <a:buNone/>
          </a:pPr>
          <a:r>
            <a:rPr lang="tr-TR" sz="2200" b="1" u="sng" kern="1200" dirty="0">
              <a:solidFill>
                <a:srgbClr val="FF0000"/>
              </a:solidFill>
              <a:latin typeface="Franklin Gothic Book"/>
            </a:rPr>
            <a:t>17,2 Milyon TL </a:t>
          </a:r>
        </a:p>
        <a:p>
          <a:pPr marL="0" lvl="0" indent="0" algn="ctr" defTabSz="977900">
            <a:lnSpc>
              <a:spcPct val="90000"/>
            </a:lnSpc>
            <a:spcBef>
              <a:spcPct val="0"/>
            </a:spcBef>
            <a:spcAft>
              <a:spcPct val="35000"/>
            </a:spcAft>
            <a:buNone/>
          </a:pPr>
          <a:endParaRPr lang="tr-TR" sz="2200" kern="1200" dirty="0">
            <a:latin typeface="Franklin Gothic Book"/>
          </a:endParaRPr>
        </a:p>
      </dsp:txBody>
      <dsp:txXfrm>
        <a:off x="5741755" y="527000"/>
        <a:ext cx="2322920" cy="1835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98AA3-05E0-4F36-8833-85BD628F0B58}">
      <dsp:nvSpPr>
        <dsp:cNvPr id="0" name=""/>
        <dsp:cNvSpPr/>
      </dsp:nvSpPr>
      <dsp:spPr>
        <a:xfrm>
          <a:off x="2707059" y="2804651"/>
          <a:ext cx="2713880" cy="2318069"/>
        </a:xfrm>
        <a:prstGeom prst="ellipse">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Franklin Gothic Book"/>
            </a:rPr>
            <a:t>İlimizde toplam </a:t>
          </a:r>
          <a:r>
            <a:rPr lang="tr-TR" sz="2000" b="1" u="sng" kern="1200" dirty="0">
              <a:solidFill>
                <a:srgbClr val="FF0000"/>
              </a:solidFill>
              <a:latin typeface="Franklin Gothic Book"/>
            </a:rPr>
            <a:t>970 Milyon TL</a:t>
          </a:r>
          <a:r>
            <a:rPr lang="tr-TR" sz="2000" kern="1200" dirty="0">
              <a:latin typeface="Franklin Gothic Book"/>
            </a:rPr>
            <a:t> KKYD hibe desteği sağlanmıştır.</a:t>
          </a:r>
          <a:endParaRPr lang="tr-TR" sz="2000" kern="1200" dirty="0"/>
        </a:p>
      </dsp:txBody>
      <dsp:txXfrm>
        <a:off x="3104498" y="3144124"/>
        <a:ext cx="1919002" cy="1639123"/>
      </dsp:txXfrm>
    </dsp:sp>
    <dsp:sp modelId="{45936F01-201C-40F0-B71F-BBF3F0F23857}">
      <dsp:nvSpPr>
        <dsp:cNvPr id="0" name=""/>
        <dsp:cNvSpPr/>
      </dsp:nvSpPr>
      <dsp:spPr>
        <a:xfrm rot="11700000">
          <a:off x="1015020" y="3060153"/>
          <a:ext cx="1688109" cy="62544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26AA9C38-06C6-4FE9-83D0-5E4692B4FD86}">
      <dsp:nvSpPr>
        <dsp:cNvPr id="0" name=""/>
        <dsp:cNvSpPr/>
      </dsp:nvSpPr>
      <dsp:spPr>
        <a:xfrm>
          <a:off x="1365" y="2320488"/>
          <a:ext cx="2084832" cy="1667865"/>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Franklin Gothic Book"/>
            </a:rPr>
            <a:t>474</a:t>
          </a:r>
          <a:r>
            <a:rPr lang="tr-TR" sz="1800" kern="1200" dirty="0">
              <a:latin typeface="Franklin Gothic Book"/>
            </a:rPr>
            <a:t> Ekonomik ve Altyapı Yatırım Projesine</a:t>
          </a:r>
        </a:p>
        <a:p>
          <a:pPr marL="0" lvl="0" indent="0" algn="ctr" defTabSz="800100">
            <a:lnSpc>
              <a:spcPct val="90000"/>
            </a:lnSpc>
            <a:spcBef>
              <a:spcPct val="0"/>
            </a:spcBef>
            <a:spcAft>
              <a:spcPct val="35000"/>
            </a:spcAft>
            <a:buNone/>
          </a:pPr>
          <a:r>
            <a:rPr lang="tr-TR" sz="1800" b="1" u="sng" kern="1200" dirty="0">
              <a:solidFill>
                <a:srgbClr val="FF0000"/>
              </a:solidFill>
              <a:latin typeface="Franklin Gothic Book"/>
            </a:rPr>
            <a:t>498 Milyon TL</a:t>
          </a:r>
        </a:p>
        <a:p>
          <a:pPr marL="0" lvl="0" indent="0" algn="ctr" defTabSz="800100">
            <a:lnSpc>
              <a:spcPct val="90000"/>
            </a:lnSpc>
            <a:spcBef>
              <a:spcPct val="0"/>
            </a:spcBef>
            <a:spcAft>
              <a:spcPct val="35000"/>
            </a:spcAft>
            <a:buNone/>
          </a:pPr>
          <a:r>
            <a:rPr lang="tr-TR" sz="1200" b="0" u="none" kern="1200" dirty="0">
              <a:solidFill>
                <a:srgbClr val="FF0000"/>
              </a:solidFill>
              <a:latin typeface="Franklin Gothic Book"/>
            </a:rPr>
            <a:t>(2025 yılı 25 proje 88,74 Milyon)</a:t>
          </a:r>
          <a:endParaRPr lang="tr-TR" sz="1200" b="0" u="none" kern="1200" dirty="0">
            <a:solidFill>
              <a:srgbClr val="FF0000"/>
            </a:solidFill>
          </a:endParaRPr>
        </a:p>
      </dsp:txBody>
      <dsp:txXfrm>
        <a:off x="50215" y="2369338"/>
        <a:ext cx="1987132" cy="1570165"/>
      </dsp:txXfrm>
    </dsp:sp>
    <dsp:sp modelId="{87990505-65A2-428F-8705-73D065779614}">
      <dsp:nvSpPr>
        <dsp:cNvPr id="0" name=""/>
        <dsp:cNvSpPr/>
      </dsp:nvSpPr>
      <dsp:spPr>
        <a:xfrm rot="14700000">
          <a:off x="2213677" y="1647355"/>
          <a:ext cx="1832051" cy="62544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3F214FA9-6A78-4DAC-8E91-4B68D29F9FF9}">
      <dsp:nvSpPr>
        <dsp:cNvPr id="0" name=""/>
        <dsp:cNvSpPr/>
      </dsp:nvSpPr>
      <dsp:spPr>
        <a:xfrm>
          <a:off x="1700157" y="295945"/>
          <a:ext cx="2084832" cy="1667865"/>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Franklin Gothic Book"/>
            </a:rPr>
            <a:t>2.140</a:t>
          </a:r>
          <a:r>
            <a:rPr lang="tr-TR" sz="1800" kern="1200" dirty="0">
              <a:latin typeface="Franklin Gothic Book"/>
            </a:rPr>
            <a:t> </a:t>
          </a:r>
        </a:p>
        <a:p>
          <a:pPr marL="0" lvl="0" indent="0" algn="ctr" defTabSz="800100">
            <a:lnSpc>
              <a:spcPct val="90000"/>
            </a:lnSpc>
            <a:spcBef>
              <a:spcPct val="0"/>
            </a:spcBef>
            <a:spcAft>
              <a:spcPct val="35000"/>
            </a:spcAft>
            <a:buNone/>
          </a:pPr>
          <a:r>
            <a:rPr lang="tr-TR" sz="1800" kern="1200" dirty="0">
              <a:latin typeface="Franklin Gothic Book"/>
            </a:rPr>
            <a:t>Makine ve Ekipmana </a:t>
          </a:r>
        </a:p>
        <a:p>
          <a:pPr marL="0" lvl="0" indent="0" algn="ctr" defTabSz="800100">
            <a:lnSpc>
              <a:spcPct val="90000"/>
            </a:lnSpc>
            <a:spcBef>
              <a:spcPct val="0"/>
            </a:spcBef>
            <a:spcAft>
              <a:spcPct val="35000"/>
            </a:spcAft>
            <a:buNone/>
          </a:pPr>
          <a:r>
            <a:rPr lang="tr-TR" sz="1800" b="1" u="sng" kern="1200" dirty="0">
              <a:solidFill>
                <a:srgbClr val="FF0000"/>
              </a:solidFill>
              <a:latin typeface="Franklin Gothic Book"/>
            </a:rPr>
            <a:t>172 Milyon TL</a:t>
          </a:r>
        </a:p>
      </dsp:txBody>
      <dsp:txXfrm>
        <a:off x="1749007" y="344795"/>
        <a:ext cx="1987132" cy="1570165"/>
      </dsp:txXfrm>
    </dsp:sp>
    <dsp:sp modelId="{26BF7E7E-74FE-4972-9624-A43C2073887E}">
      <dsp:nvSpPr>
        <dsp:cNvPr id="0" name=""/>
        <dsp:cNvSpPr/>
      </dsp:nvSpPr>
      <dsp:spPr>
        <a:xfrm rot="17700000">
          <a:off x="4082271" y="1647355"/>
          <a:ext cx="1832051" cy="62544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956F3428-208C-4310-AE2C-A2C97B2AAEA2}">
      <dsp:nvSpPr>
        <dsp:cNvPr id="0" name=""/>
        <dsp:cNvSpPr/>
      </dsp:nvSpPr>
      <dsp:spPr>
        <a:xfrm>
          <a:off x="4343010" y="295945"/>
          <a:ext cx="2084832" cy="1667865"/>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Franklin Gothic Book"/>
            </a:rPr>
            <a:t>449 </a:t>
          </a:r>
          <a:r>
            <a:rPr lang="tr-TR" sz="1800" kern="1200" dirty="0">
              <a:latin typeface="Franklin Gothic Book"/>
            </a:rPr>
            <a:t>Bireysel Sulama Projesine </a:t>
          </a:r>
        </a:p>
        <a:p>
          <a:pPr marL="0" lvl="0" indent="0" algn="ctr" defTabSz="800100">
            <a:lnSpc>
              <a:spcPct val="90000"/>
            </a:lnSpc>
            <a:spcBef>
              <a:spcPct val="0"/>
            </a:spcBef>
            <a:spcAft>
              <a:spcPct val="35000"/>
            </a:spcAft>
            <a:buNone/>
          </a:pPr>
          <a:r>
            <a:rPr lang="tr-TR" sz="1800" b="1" u="sng" kern="1200">
              <a:solidFill>
                <a:srgbClr val="FF0000"/>
              </a:solidFill>
              <a:latin typeface="Franklin Gothic Book"/>
            </a:rPr>
            <a:t>45 </a:t>
          </a:r>
          <a:r>
            <a:rPr lang="tr-TR" sz="1800" b="1" u="sng" kern="1200" dirty="0">
              <a:solidFill>
                <a:srgbClr val="FF0000"/>
              </a:solidFill>
              <a:latin typeface="Franklin Gothic Book"/>
            </a:rPr>
            <a:t>Milyon TL</a:t>
          </a:r>
        </a:p>
        <a:p>
          <a:pPr marL="0" lvl="0" indent="0" algn="ctr" defTabSz="800100">
            <a:lnSpc>
              <a:spcPct val="90000"/>
            </a:lnSpc>
            <a:spcBef>
              <a:spcPct val="0"/>
            </a:spcBef>
            <a:spcAft>
              <a:spcPct val="35000"/>
            </a:spcAft>
            <a:buNone/>
          </a:pPr>
          <a:r>
            <a:rPr lang="tr-TR" sz="1200" b="0" u="none" kern="1200" dirty="0">
              <a:solidFill>
                <a:srgbClr val="FF0000"/>
              </a:solidFill>
              <a:latin typeface="Franklin Gothic Book"/>
            </a:rPr>
            <a:t>(2025 yılı 8 proje 1,2 Milyon)</a:t>
          </a:r>
          <a:endParaRPr lang="tr-TR" sz="1200" b="1" u="sng" kern="1200" dirty="0">
            <a:solidFill>
              <a:srgbClr val="FF0000"/>
            </a:solidFill>
            <a:latin typeface="Franklin Gothic Book"/>
          </a:endParaRPr>
        </a:p>
      </dsp:txBody>
      <dsp:txXfrm>
        <a:off x="4391860" y="344795"/>
        <a:ext cx="1987132" cy="1570165"/>
      </dsp:txXfrm>
    </dsp:sp>
    <dsp:sp modelId="{03674E61-22E4-4F88-A13B-0D74A6D1BEAC}">
      <dsp:nvSpPr>
        <dsp:cNvPr id="0" name=""/>
        <dsp:cNvSpPr/>
      </dsp:nvSpPr>
      <dsp:spPr>
        <a:xfrm rot="20700000">
          <a:off x="5424870" y="3060153"/>
          <a:ext cx="1688109" cy="625449"/>
        </a:xfrm>
        <a:prstGeom prst="leftArrow">
          <a:avLst>
            <a:gd name="adj1" fmla="val 60000"/>
            <a:gd name="adj2" fmla="val 50000"/>
          </a:avLst>
        </a:prstGeom>
        <a:solidFill>
          <a:srgbClr val="FF0000"/>
        </a:solidFill>
        <a:ln>
          <a:solidFill>
            <a:srgbClr val="FF0000"/>
          </a:solidFill>
        </a:ln>
        <a:effectLst/>
      </dsp:spPr>
      <dsp:style>
        <a:lnRef idx="0">
          <a:scrgbClr r="0" g="0" b="0"/>
        </a:lnRef>
        <a:fillRef idx="1">
          <a:scrgbClr r="0" g="0" b="0"/>
        </a:fillRef>
        <a:effectRef idx="0">
          <a:scrgbClr r="0" g="0" b="0"/>
        </a:effectRef>
        <a:fontRef idx="minor">
          <a:schemeClr val="lt1"/>
        </a:fontRef>
      </dsp:style>
    </dsp:sp>
    <dsp:sp modelId="{F0F90BDF-BAD5-4775-83EE-1C67D8C335F1}">
      <dsp:nvSpPr>
        <dsp:cNvPr id="0" name=""/>
        <dsp:cNvSpPr/>
      </dsp:nvSpPr>
      <dsp:spPr>
        <a:xfrm>
          <a:off x="6041802" y="2320488"/>
          <a:ext cx="2084832" cy="1667865"/>
        </a:xfrm>
        <a:prstGeom prst="roundRect">
          <a:avLst>
            <a:gd name="adj" fmla="val 10000"/>
          </a:avLst>
        </a:prstGeom>
        <a:solidFill>
          <a:schemeClr val="lt1">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latin typeface="Franklin Gothic Book"/>
            </a:rPr>
            <a:t>590</a:t>
          </a:r>
        </a:p>
        <a:p>
          <a:pPr marL="0" lvl="0" indent="0" algn="ctr" defTabSz="800100">
            <a:lnSpc>
              <a:spcPct val="90000"/>
            </a:lnSpc>
            <a:spcBef>
              <a:spcPct val="0"/>
            </a:spcBef>
            <a:spcAft>
              <a:spcPct val="35000"/>
            </a:spcAft>
            <a:buNone/>
          </a:pPr>
          <a:r>
            <a:rPr lang="tr-TR" sz="1800" kern="1200" dirty="0">
              <a:latin typeface="Franklin Gothic Book"/>
            </a:rPr>
            <a:t>Genç Çiftçi ve Uzman Eller Projesine</a:t>
          </a:r>
        </a:p>
        <a:p>
          <a:pPr marL="0" lvl="0" indent="0" algn="ctr" defTabSz="800100">
            <a:lnSpc>
              <a:spcPct val="90000"/>
            </a:lnSpc>
            <a:spcBef>
              <a:spcPct val="0"/>
            </a:spcBef>
            <a:spcAft>
              <a:spcPct val="35000"/>
            </a:spcAft>
            <a:buNone/>
          </a:pPr>
          <a:r>
            <a:rPr lang="tr-TR" sz="1800" b="1" u="sng" kern="1200" dirty="0">
              <a:solidFill>
                <a:srgbClr val="FF0000"/>
              </a:solidFill>
              <a:latin typeface="Franklin Gothic Book"/>
            </a:rPr>
            <a:t>255 Milyon TL</a:t>
          </a:r>
          <a:endParaRPr lang="tr-TR" sz="1800" b="1" u="sng" kern="1200" dirty="0">
            <a:solidFill>
              <a:srgbClr val="FF0000"/>
            </a:solidFill>
          </a:endParaRPr>
        </a:p>
      </dsp:txBody>
      <dsp:txXfrm>
        <a:off x="6090652" y="2369338"/>
        <a:ext cx="1987132" cy="157016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54557DCB-B3D4-4C44-880B-BA7B0F533717}" type="datetimeFigureOut">
              <a:rPr lang="tr-TR" smtClean="0"/>
              <a:t>13.05.2026</a:t>
            </a:fld>
            <a:endParaRPr lang="tr-TR"/>
          </a:p>
        </p:txBody>
      </p:sp>
      <p:sp>
        <p:nvSpPr>
          <p:cNvPr id="4" name="Slayt Görüntüsü Yer Tutucusu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130B4F19-3377-47F8-BC4F-A5883BA95B13}" type="slidenum">
              <a:rPr lang="tr-TR" smtClean="0"/>
              <a:t>‹#›</a:t>
            </a:fld>
            <a:endParaRPr lang="tr-TR"/>
          </a:p>
        </p:txBody>
      </p:sp>
    </p:spTree>
    <p:extLst>
      <p:ext uri="{BB962C8B-B14F-4D97-AF65-F5344CB8AC3E}">
        <p14:creationId xmlns:p14="http://schemas.microsoft.com/office/powerpoint/2010/main" val="65314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30B4F19-3377-47F8-BC4F-A5883BA95B13}" type="slidenum">
              <a:rPr lang="tr-TR" smtClean="0"/>
              <a:t>1</a:t>
            </a:fld>
            <a:endParaRPr lang="tr-TR"/>
          </a:p>
        </p:txBody>
      </p:sp>
    </p:spTree>
    <p:extLst>
      <p:ext uri="{BB962C8B-B14F-4D97-AF65-F5344CB8AC3E}">
        <p14:creationId xmlns:p14="http://schemas.microsoft.com/office/powerpoint/2010/main" val="23024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30B4F19-3377-47F8-BC4F-A5883BA95B13}" type="slidenum">
              <a:rPr lang="tr-TR" smtClean="0"/>
              <a:t>21</a:t>
            </a:fld>
            <a:endParaRPr lang="tr-TR"/>
          </a:p>
        </p:txBody>
      </p:sp>
    </p:spTree>
    <p:extLst>
      <p:ext uri="{BB962C8B-B14F-4D97-AF65-F5344CB8AC3E}">
        <p14:creationId xmlns:p14="http://schemas.microsoft.com/office/powerpoint/2010/main" val="119415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B58F55AB-9B5D-4CBC-8614-3D370F73CE7C}" type="datetimeFigureOut">
              <a:rPr lang="tr-TR" smtClean="0"/>
              <a:t>13.05.2026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406344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58F55AB-9B5D-4CBC-8614-3D370F73CE7C}" type="datetimeFigureOut">
              <a:rPr lang="tr-TR" smtClean="0"/>
              <a:t>13.05.2026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1079335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58F55AB-9B5D-4CBC-8614-3D370F73CE7C}" type="datetimeFigureOut">
              <a:rPr lang="tr-TR" smtClean="0"/>
              <a:t>13.05.2026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3224364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111275"/>
            <a:ext cx="12192000" cy="927235"/>
          </a:xfrm>
          <a:custGeom>
            <a:avLst/>
            <a:gdLst/>
            <a:ahLst/>
            <a:cxnLst/>
            <a:rect l="l" t="t" r="r" b="b"/>
            <a:pathLst>
              <a:path w="20104100" h="1529079">
                <a:moveTo>
                  <a:pt x="20104099" y="0"/>
                </a:moveTo>
                <a:lnTo>
                  <a:pt x="0" y="0"/>
                </a:lnTo>
                <a:lnTo>
                  <a:pt x="0" y="1528759"/>
                </a:lnTo>
                <a:lnTo>
                  <a:pt x="20104099" y="1528759"/>
                </a:lnTo>
                <a:lnTo>
                  <a:pt x="20104099" y="0"/>
                </a:lnTo>
                <a:close/>
              </a:path>
            </a:pathLst>
          </a:custGeom>
          <a:solidFill>
            <a:srgbClr val="DC0C18"/>
          </a:solidFill>
        </p:spPr>
        <p:txBody>
          <a:bodyPr wrap="square" lIns="0" tIns="0" rIns="0" bIns="0" rtlCol="0"/>
          <a:lstStyle/>
          <a:p>
            <a:endParaRPr sz="1092"/>
          </a:p>
        </p:txBody>
      </p:sp>
      <p:sp>
        <p:nvSpPr>
          <p:cNvPr id="2" name="Holder 2"/>
          <p:cNvSpPr>
            <a:spLocks noGrp="1"/>
          </p:cNvSpPr>
          <p:nvPr>
            <p:ph type="title"/>
          </p:nvPr>
        </p:nvSpPr>
        <p:spPr/>
        <p:txBody>
          <a:bodyPr lIns="0" tIns="0" rIns="0" bIns="0"/>
          <a:lstStyle>
            <a:lvl1pPr>
              <a:defRPr sz="2486"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0226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993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58F55AB-9B5D-4CBC-8614-3D370F73CE7C}" type="datetimeFigureOut">
              <a:rPr lang="tr-TR" smtClean="0"/>
              <a:t>13.05.2026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131096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B58F55AB-9B5D-4CBC-8614-3D370F73CE7C}" type="datetimeFigureOut">
              <a:rPr lang="tr-TR" smtClean="0"/>
              <a:t>13.05.2026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352856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58F55AB-9B5D-4CBC-8614-3D370F73CE7C}" type="datetimeFigureOut">
              <a:rPr lang="tr-TR" smtClean="0"/>
              <a:t>13.05.2026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389118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58F55AB-9B5D-4CBC-8614-3D370F73CE7C}" type="datetimeFigureOut">
              <a:rPr lang="tr-TR" smtClean="0"/>
              <a:t>13.05.2026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277774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58F55AB-9B5D-4CBC-8614-3D370F73CE7C}" type="datetimeFigureOut">
              <a:rPr lang="tr-TR" smtClean="0"/>
              <a:t>13.05.2026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254984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58F55AB-9B5D-4CBC-8614-3D370F73CE7C}" type="datetimeFigureOut">
              <a:rPr lang="tr-TR" smtClean="0"/>
              <a:t>13.05.2026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68149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58F55AB-9B5D-4CBC-8614-3D370F73CE7C}" type="datetimeFigureOut">
              <a:rPr lang="tr-TR" smtClean="0"/>
              <a:t>13.05.2026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3338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58F55AB-9B5D-4CBC-8614-3D370F73CE7C}" type="datetimeFigureOut">
              <a:rPr lang="tr-TR" smtClean="0"/>
              <a:t>13.05.2026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712A327-F705-42EA-AD82-A99EC3264514}" type="slidenum">
              <a:rPr lang="tr-TR" smtClean="0"/>
              <a:t>‹#›</a:t>
            </a:fld>
            <a:endParaRPr lang="tr-TR"/>
          </a:p>
        </p:txBody>
      </p:sp>
    </p:spTree>
    <p:extLst>
      <p:ext uri="{BB962C8B-B14F-4D97-AF65-F5344CB8AC3E}">
        <p14:creationId xmlns:p14="http://schemas.microsoft.com/office/powerpoint/2010/main" val="255957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F55AB-9B5D-4CBC-8614-3D370F73CE7C}" type="datetimeFigureOut">
              <a:rPr lang="tr-TR" smtClean="0"/>
              <a:t>13.05.2026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2A327-F705-42EA-AD82-A99EC3264514}" type="slidenum">
              <a:rPr lang="tr-TR" smtClean="0"/>
              <a:t>‹#›</a:t>
            </a:fld>
            <a:endParaRPr lang="tr-TR"/>
          </a:p>
        </p:txBody>
      </p:sp>
    </p:spTree>
    <p:extLst>
      <p:ext uri="{BB962C8B-B14F-4D97-AF65-F5344CB8AC3E}">
        <p14:creationId xmlns:p14="http://schemas.microsoft.com/office/powerpoint/2010/main" val="2082987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12191144" cy="68576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C0C18"/>
          </a:solidFill>
        </p:spPr>
        <p:txBody>
          <a:bodyPr wrap="square" lIns="0" tIns="0" rIns="0" bIns="0" rtlCol="0"/>
          <a:lstStyle/>
          <a:p>
            <a:endParaRPr sz="1092" dirty="0"/>
          </a:p>
        </p:txBody>
      </p:sp>
      <p:sp>
        <p:nvSpPr>
          <p:cNvPr id="83" name="object 83"/>
          <p:cNvSpPr txBox="1"/>
          <p:nvPr/>
        </p:nvSpPr>
        <p:spPr>
          <a:xfrm>
            <a:off x="9346079" y="6294948"/>
            <a:ext cx="1199476" cy="170649"/>
          </a:xfrm>
          <a:prstGeom prst="rect">
            <a:avLst/>
          </a:prstGeom>
        </p:spPr>
        <p:txBody>
          <a:bodyPr vert="horz" wrap="square" lIns="0" tIns="8471" rIns="0" bIns="0" rtlCol="0">
            <a:spAutoFit/>
          </a:bodyPr>
          <a:lstStyle/>
          <a:p>
            <a:pPr marR="3081" algn="r">
              <a:lnSpc>
                <a:spcPts val="1164"/>
              </a:lnSpc>
              <a:spcBef>
                <a:spcPts val="67"/>
              </a:spcBef>
            </a:pPr>
            <a:r>
              <a:rPr lang="tr-TR" sz="1600" b="1" spc="3" dirty="0">
                <a:solidFill>
                  <a:srgbClr val="FFFFFF"/>
                </a:solidFill>
                <a:latin typeface="Myriad Pro"/>
                <a:cs typeface="Myriad Pro"/>
              </a:rPr>
              <a:t>İL BRİFİNGİ</a:t>
            </a:r>
            <a:endParaRPr sz="1600" dirty="0">
              <a:latin typeface="Myriad Pro"/>
              <a:cs typeface="Myriad Pro"/>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738" y="0"/>
            <a:ext cx="10460523" cy="10460523"/>
          </a:xfrm>
          <a:prstGeom prst="rect">
            <a:avLst/>
          </a:prstGeom>
        </p:spPr>
      </p:pic>
      <p:sp>
        <p:nvSpPr>
          <p:cNvPr id="84" name="object 84"/>
          <p:cNvSpPr txBox="1"/>
          <p:nvPr/>
        </p:nvSpPr>
        <p:spPr>
          <a:xfrm>
            <a:off x="10545555" y="6082752"/>
            <a:ext cx="1086919" cy="438163"/>
          </a:xfrm>
          <a:prstGeom prst="rect">
            <a:avLst/>
          </a:prstGeom>
        </p:spPr>
        <p:txBody>
          <a:bodyPr vert="horz" wrap="square" lIns="0" tIns="8856" rIns="0" bIns="0" rtlCol="0">
            <a:spAutoFit/>
          </a:bodyPr>
          <a:lstStyle/>
          <a:p>
            <a:pPr marL="7701">
              <a:spcBef>
                <a:spcPts val="69"/>
              </a:spcBef>
            </a:pPr>
            <a:r>
              <a:rPr sz="2789" b="1" spc="-300" dirty="0">
                <a:solidFill>
                  <a:srgbClr val="FFFFFF"/>
                </a:solidFill>
                <a:latin typeface="Myriad Pro"/>
                <a:cs typeface="Myriad Pro"/>
              </a:rPr>
              <a:t> </a:t>
            </a:r>
            <a:r>
              <a:rPr lang="tr-TR" sz="2789" b="1" spc="-300" dirty="0">
                <a:solidFill>
                  <a:srgbClr val="FFFFFF"/>
                </a:solidFill>
                <a:latin typeface="Myriad Pro"/>
                <a:cs typeface="Myriad Pro"/>
              </a:rPr>
              <a:t>/ </a:t>
            </a:r>
            <a:r>
              <a:rPr lang="tr-TR" sz="2638" spc="3" dirty="0">
                <a:solidFill>
                  <a:srgbClr val="FFFFFF"/>
                </a:solidFill>
                <a:latin typeface="Minion Pro Med Capt"/>
                <a:cs typeface="Minion Pro Med Capt"/>
              </a:rPr>
              <a:t>2026</a:t>
            </a:r>
            <a:endParaRPr sz="2638" dirty="0">
              <a:latin typeface="Minion Pro Med Capt"/>
              <a:cs typeface="Minion Pro Med Capt"/>
            </a:endParaRPr>
          </a:p>
        </p:txBody>
      </p:sp>
    </p:spTree>
    <p:extLst>
      <p:ext uri="{BB962C8B-B14F-4D97-AF65-F5344CB8AC3E}">
        <p14:creationId xmlns:p14="http://schemas.microsoft.com/office/powerpoint/2010/main" val="266304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9358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ERZİNCAN TARIMI GENEL BİLGİLER</a:t>
            </a:r>
          </a:p>
          <a:p>
            <a:pPr marL="7701">
              <a:spcBef>
                <a:spcPts val="76"/>
              </a:spcBef>
            </a:pPr>
            <a:r>
              <a:rPr lang="tr-TR" sz="1100" spc="70" dirty="0">
                <a:solidFill>
                  <a:srgbClr val="878787"/>
                </a:solidFill>
                <a:latin typeface="Verdana"/>
                <a:cs typeface="Verdana"/>
              </a:rPr>
              <a:t>YETİŞTİRİCİ VE ÜRETİCİ BİRLİKLERİ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1 . 6</a:t>
            </a:r>
            <a:endParaRPr sz="1182" dirty="0">
              <a:latin typeface="Verdan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697419702"/>
              </p:ext>
            </p:extLst>
          </p:nvPr>
        </p:nvGraphicFramePr>
        <p:xfrm>
          <a:off x="6831262" y="1013993"/>
          <a:ext cx="4849751" cy="5586191"/>
        </p:xfrm>
        <a:graphic>
          <a:graphicData uri="http://schemas.openxmlformats.org/drawingml/2006/table">
            <a:tbl>
              <a:tblPr firstRow="1" bandRow="1"/>
              <a:tblGrid>
                <a:gridCol w="2494559">
                  <a:extLst>
                    <a:ext uri="{9D8B030D-6E8A-4147-A177-3AD203B41FA5}">
                      <a16:colId xmlns:a16="http://schemas.microsoft.com/office/drawing/2014/main" val="1678549491"/>
                    </a:ext>
                  </a:extLst>
                </a:gridCol>
                <a:gridCol w="975905">
                  <a:extLst>
                    <a:ext uri="{9D8B030D-6E8A-4147-A177-3AD203B41FA5}">
                      <a16:colId xmlns:a16="http://schemas.microsoft.com/office/drawing/2014/main" val="1456380070"/>
                    </a:ext>
                  </a:extLst>
                </a:gridCol>
                <a:gridCol w="1379287">
                  <a:extLst>
                    <a:ext uri="{9D8B030D-6E8A-4147-A177-3AD203B41FA5}">
                      <a16:colId xmlns:a16="http://schemas.microsoft.com/office/drawing/2014/main" val="3002022268"/>
                    </a:ext>
                  </a:extLst>
                </a:gridCol>
              </a:tblGrid>
              <a:tr h="546724">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TARIMSAL ÜRETİCİ ÖRGÜTLERİ</a:t>
                      </a:r>
                    </a:p>
                  </a:txBody>
                  <a:tcPr marL="4174" marR="4174" marT="4174"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51368552"/>
                  </a:ext>
                </a:extLst>
              </a:tr>
              <a:tr h="652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Kooperatif Adı</a:t>
                      </a:r>
                    </a:p>
                  </a:txBody>
                  <a:tcPr marL="4174" marR="4174" marT="4174" marB="0" anchor="ctr">
                    <a:lnL w="6350" cap="flat" cmpd="sng" algn="ctr">
                      <a:solidFill>
                        <a:srgbClr val="A9D08E"/>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Sayısı</a:t>
                      </a:r>
                    </a:p>
                  </a:txBody>
                  <a:tcPr marL="4174" marR="4174" marT="417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Ortak Sayısı</a:t>
                      </a:r>
                    </a:p>
                  </a:txBody>
                  <a:tcPr marL="4174" marR="4174" marT="4174" marB="0" anchor="ctr">
                    <a:lnL>
                      <a:noFill/>
                    </a:lnL>
                    <a:lnR w="6350" cap="flat" cmpd="sng" algn="ctr">
                      <a:solidFill>
                        <a:srgbClr val="A9D08E"/>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28813730"/>
                  </a:ext>
                </a:extLst>
              </a:tr>
              <a:tr h="8183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Tarımsal Kalkınma Kooperatifi</a:t>
                      </a:r>
                    </a:p>
                  </a:txBody>
                  <a:tcPr marL="4174" marR="4174" marT="417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18</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906</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5524604"/>
                  </a:ext>
                </a:extLst>
              </a:tr>
              <a:tr h="8183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Tarımsal Sulama Kooperatifi</a:t>
                      </a:r>
                    </a:p>
                  </a:txBody>
                  <a:tcPr marL="4174" marR="4174" marT="417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4</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716</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37242302"/>
                  </a:ext>
                </a:extLst>
              </a:tr>
              <a:tr h="652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Su Ürünleri Kooperatifi</a:t>
                      </a:r>
                    </a:p>
                  </a:txBody>
                  <a:tcPr marL="4174" marR="4174" marT="417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kern="1200" spc="-75">
                          <a:solidFill>
                            <a:schemeClr val="tx1"/>
                          </a:solidFill>
                          <a:latin typeface="Verdana" panose="020B0604030504040204" pitchFamily="34" charset="0"/>
                          <a:ea typeface="Verdana" panose="020B0604030504040204" pitchFamily="34" charset="0"/>
                          <a:cs typeface="Trebuchet MS"/>
                        </a:rPr>
                        <a:t>1</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16</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6399924"/>
                  </a:ext>
                </a:extLst>
              </a:tr>
              <a:tr h="8183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Pancar Ekicileri Kooperatifi</a:t>
                      </a:r>
                    </a:p>
                  </a:txBody>
                  <a:tcPr marL="4174" marR="4174" marT="417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kern="1200" spc="-75">
                          <a:solidFill>
                            <a:schemeClr val="tx1"/>
                          </a:solidFill>
                          <a:latin typeface="Verdana" panose="020B0604030504040204" pitchFamily="34" charset="0"/>
                          <a:ea typeface="Verdana" panose="020B0604030504040204" pitchFamily="34" charset="0"/>
                          <a:cs typeface="Trebuchet MS"/>
                        </a:rPr>
                        <a:t>1</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10.682</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99217516"/>
                  </a:ext>
                </a:extLst>
              </a:tr>
              <a:tr h="652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Tarım Kredi Kooperatifi </a:t>
                      </a:r>
                    </a:p>
                  </a:txBody>
                  <a:tcPr marL="4174" marR="4174" marT="417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9</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4.421</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4369638"/>
                  </a:ext>
                </a:extLst>
              </a:tr>
              <a:tr h="626761">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4174" marR="4174" marT="417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000" b="0" kern="1200" spc="-75" dirty="0">
                          <a:solidFill>
                            <a:schemeClr val="tx1"/>
                          </a:solidFill>
                          <a:latin typeface="Verdana" panose="020B0604030504040204" pitchFamily="34" charset="0"/>
                          <a:ea typeface="Verdana" panose="020B0604030504040204" pitchFamily="34" charset="0"/>
                          <a:cs typeface="Trebuchet MS"/>
                        </a:rPr>
                        <a:t>33</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tr-TR" sz="2000" b="1" kern="1200" spc="-75" dirty="0">
                          <a:solidFill>
                            <a:schemeClr val="tx1"/>
                          </a:solidFill>
                          <a:latin typeface="Verdana" panose="020B0604030504040204" pitchFamily="34" charset="0"/>
                          <a:ea typeface="Verdana" panose="020B0604030504040204" pitchFamily="34" charset="0"/>
                          <a:cs typeface="Trebuchet MS"/>
                        </a:rPr>
                        <a:t>16.785</a:t>
                      </a:r>
                    </a:p>
                  </a:txBody>
                  <a:tcPr marL="4174" marR="4174" marT="417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01401486"/>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2649903953"/>
              </p:ext>
            </p:extLst>
          </p:nvPr>
        </p:nvGraphicFramePr>
        <p:xfrm>
          <a:off x="384352" y="1013993"/>
          <a:ext cx="5988452" cy="2920204"/>
        </p:xfrm>
        <a:graphic>
          <a:graphicData uri="http://schemas.openxmlformats.org/drawingml/2006/table">
            <a:tbl>
              <a:tblPr firstRow="1" firstCol="1" lastRow="1" lastCol="1" bandRow="1" bandCol="1"/>
              <a:tblGrid>
                <a:gridCol w="4202396">
                  <a:extLst>
                    <a:ext uri="{9D8B030D-6E8A-4147-A177-3AD203B41FA5}">
                      <a16:colId xmlns:a16="http://schemas.microsoft.com/office/drawing/2014/main" val="3323246599"/>
                    </a:ext>
                  </a:extLst>
                </a:gridCol>
                <a:gridCol w="1786056">
                  <a:extLst>
                    <a:ext uri="{9D8B030D-6E8A-4147-A177-3AD203B41FA5}">
                      <a16:colId xmlns:a16="http://schemas.microsoft.com/office/drawing/2014/main" val="1813073746"/>
                    </a:ext>
                  </a:extLst>
                </a:gridCol>
              </a:tblGrid>
              <a:tr h="4471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YETİŞTİRİCİ BİRLİĞİ ADI</a:t>
                      </a:r>
                    </a:p>
                  </a:txBody>
                  <a:tcPr marL="5963" marR="5963" marT="5963" marB="0" anchor="ctr">
                    <a:lnL>
                      <a:noFill/>
                    </a:lnL>
                    <a:lnR>
                      <a:noFill/>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Üye Sayısı</a:t>
                      </a:r>
                    </a:p>
                  </a:txBody>
                  <a:tcPr marL="5963" marR="5963" marT="5963"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141612614"/>
                  </a:ext>
                </a:extLst>
              </a:tr>
              <a:tr h="6657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Damızlık Sığır Yetiştiricileri Birliği                              </a:t>
                      </a:r>
                    </a:p>
                  </a:txBody>
                  <a:tcPr marL="5963" marR="5963" marT="5963"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1800" b="0" i="0" u="none" strike="noStrike" dirty="0">
                          <a:solidFill>
                            <a:srgbClr val="000000"/>
                          </a:solidFill>
                          <a:effectLst/>
                          <a:latin typeface="Verdana" panose="020B0604030504040204" pitchFamily="34" charset="0"/>
                          <a:ea typeface="Verdana" panose="020B0604030504040204" pitchFamily="34" charset="0"/>
                        </a:rPr>
                        <a:t>1.847</a:t>
                      </a:r>
                    </a:p>
                  </a:txBody>
                  <a:tcPr marL="5963" marR="5963" marT="5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6014571"/>
                  </a:ext>
                </a:extLst>
              </a:tr>
              <a:tr h="4518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Koyun-Keçi Yetiştiricileri Birliği                                 </a:t>
                      </a:r>
                    </a:p>
                  </a:txBody>
                  <a:tcPr marL="5963" marR="5963" marT="5963"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1800" b="0" i="0" u="none" strike="noStrike" dirty="0">
                          <a:solidFill>
                            <a:srgbClr val="000000"/>
                          </a:solidFill>
                          <a:effectLst/>
                          <a:latin typeface="Verdana" panose="020B0604030504040204" pitchFamily="34" charset="0"/>
                          <a:ea typeface="Verdana" panose="020B0604030504040204" pitchFamily="34" charset="0"/>
                        </a:rPr>
                        <a:t>2.512</a:t>
                      </a:r>
                    </a:p>
                  </a:txBody>
                  <a:tcPr marL="5963" marR="5963" marT="5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12846735"/>
                  </a:ext>
                </a:extLst>
              </a:tr>
              <a:tr h="4518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Arı Yetiştiricileri Birliği                                                </a:t>
                      </a:r>
                    </a:p>
                  </a:txBody>
                  <a:tcPr marL="5963" marR="5963" marT="5963"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1800" b="0" i="0" u="none" strike="noStrike" dirty="0">
                          <a:solidFill>
                            <a:srgbClr val="000000"/>
                          </a:solidFill>
                          <a:effectLst/>
                          <a:latin typeface="Verdana" panose="020B0604030504040204" pitchFamily="34" charset="0"/>
                          <a:ea typeface="Verdana" panose="020B0604030504040204" pitchFamily="34" charset="0"/>
                        </a:rPr>
                        <a:t>836</a:t>
                      </a:r>
                    </a:p>
                  </a:txBody>
                  <a:tcPr marL="5963" marR="5963" marT="5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66268740"/>
                  </a:ext>
                </a:extLst>
              </a:tr>
              <a:tr h="45182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Tavuk Yetiştiricileri Birliği                                        </a:t>
                      </a:r>
                    </a:p>
                  </a:txBody>
                  <a:tcPr marL="5963" marR="5963" marT="5963"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1800" b="0" i="0" u="none" strike="noStrike" dirty="0">
                          <a:solidFill>
                            <a:srgbClr val="000000"/>
                          </a:solidFill>
                          <a:effectLst/>
                          <a:latin typeface="Verdana" panose="020B0604030504040204" pitchFamily="34" charset="0"/>
                          <a:ea typeface="Verdana" panose="020B0604030504040204" pitchFamily="34" charset="0"/>
                        </a:rPr>
                        <a:t>29</a:t>
                      </a:r>
                    </a:p>
                  </a:txBody>
                  <a:tcPr marL="5963" marR="5963" marT="5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13964364"/>
                  </a:ext>
                </a:extLst>
              </a:tr>
              <a:tr h="451827">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5963" marR="5963" marT="5963"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1" i="0" u="none" strike="noStrike" dirty="0">
                          <a:solidFill>
                            <a:srgbClr val="000000"/>
                          </a:solidFill>
                          <a:effectLst/>
                          <a:latin typeface="Verdana" panose="020B0604030504040204" pitchFamily="34" charset="0"/>
                          <a:ea typeface="Verdana" panose="020B0604030504040204" pitchFamily="34" charset="0"/>
                        </a:rPr>
                        <a:t>5.224</a:t>
                      </a:r>
                    </a:p>
                  </a:txBody>
                  <a:tcPr marL="5963" marR="5963" marT="59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54480443"/>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4175753053"/>
              </p:ext>
            </p:extLst>
          </p:nvPr>
        </p:nvGraphicFramePr>
        <p:xfrm>
          <a:off x="384352" y="4096495"/>
          <a:ext cx="5988452" cy="2503689"/>
        </p:xfrm>
        <a:graphic>
          <a:graphicData uri="http://schemas.openxmlformats.org/drawingml/2006/table">
            <a:tbl>
              <a:tblPr firstRow="1" firstCol="1" lastRow="1" lastCol="1" bandRow="1" bandCol="1"/>
              <a:tblGrid>
                <a:gridCol w="4526861">
                  <a:extLst>
                    <a:ext uri="{9D8B030D-6E8A-4147-A177-3AD203B41FA5}">
                      <a16:colId xmlns:a16="http://schemas.microsoft.com/office/drawing/2014/main" val="4018140785"/>
                    </a:ext>
                  </a:extLst>
                </a:gridCol>
                <a:gridCol w="1461591">
                  <a:extLst>
                    <a:ext uri="{9D8B030D-6E8A-4147-A177-3AD203B41FA5}">
                      <a16:colId xmlns:a16="http://schemas.microsoft.com/office/drawing/2014/main" val="2174497760"/>
                    </a:ext>
                  </a:extLst>
                </a:gridCol>
              </a:tblGrid>
              <a:tr h="47861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ÜRETİCİ BİRLİĞİN ADI</a:t>
                      </a:r>
                    </a:p>
                  </a:txBody>
                  <a:tcPr marL="6515" marR="6515" marT="651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Üye Sayısı</a:t>
                      </a:r>
                    </a:p>
                  </a:txBody>
                  <a:tcPr marL="6515" marR="6515" marT="651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279887653"/>
                  </a:ext>
                </a:extLst>
              </a:tr>
              <a:tr h="3757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Kırmızı Et Üreticileri Birliği</a:t>
                      </a:r>
                    </a:p>
                  </a:txBody>
                  <a:tcPr marL="6515" marR="6515" marT="651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1800" b="0" i="0" u="none" strike="noStrike" dirty="0">
                          <a:solidFill>
                            <a:srgbClr val="000000"/>
                          </a:solidFill>
                          <a:effectLst/>
                          <a:latin typeface="Verdana" panose="020B0604030504040204" pitchFamily="34" charset="0"/>
                          <a:ea typeface="Verdana" panose="020B0604030504040204" pitchFamily="34" charset="0"/>
                        </a:rPr>
                        <a:t>228</a:t>
                      </a:r>
                    </a:p>
                  </a:txBody>
                  <a:tcPr marL="6515" marR="6515" marT="6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0585914"/>
                  </a:ext>
                </a:extLst>
              </a:tr>
              <a:tr h="3757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Süt Üreticileri Birliği</a:t>
                      </a:r>
                    </a:p>
                  </a:txBody>
                  <a:tcPr marL="6515" marR="6515" marT="651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1800" b="0" i="0" u="none" strike="noStrike" dirty="0">
                          <a:solidFill>
                            <a:srgbClr val="000000"/>
                          </a:solidFill>
                          <a:effectLst/>
                          <a:latin typeface="Verdana" panose="020B0604030504040204" pitchFamily="34" charset="0"/>
                          <a:ea typeface="Verdana" panose="020B0604030504040204" pitchFamily="34" charset="0"/>
                        </a:rPr>
                        <a:t>414</a:t>
                      </a:r>
                    </a:p>
                  </a:txBody>
                  <a:tcPr marL="6515" marR="6515" marT="6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07879917"/>
                  </a:ext>
                </a:extLst>
              </a:tr>
              <a:tr h="3757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Refahiye İlçesi Bal Üreticileri Birliği                                        </a:t>
                      </a:r>
                    </a:p>
                  </a:txBody>
                  <a:tcPr marL="6515" marR="6515" marT="651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800" b="0" i="0" u="none" strike="noStrike" dirty="0">
                          <a:solidFill>
                            <a:srgbClr val="000000"/>
                          </a:solidFill>
                          <a:effectLst/>
                          <a:latin typeface="Verdana" panose="020B0604030504040204" pitchFamily="34" charset="0"/>
                          <a:ea typeface="Verdana" panose="020B0604030504040204" pitchFamily="34" charset="0"/>
                        </a:rPr>
                        <a:t>219</a:t>
                      </a:r>
                    </a:p>
                  </a:txBody>
                  <a:tcPr marL="6515" marR="6515" marT="6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5320047"/>
                  </a:ext>
                </a:extLst>
              </a:tr>
              <a:tr h="289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Kanatlı Eti ( Tavuk ) Üreticileri Birliği </a:t>
                      </a:r>
                    </a:p>
                  </a:txBody>
                  <a:tcPr marL="6515" marR="6515" marT="651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1800" b="0" i="0" u="none" strike="noStrike" dirty="0">
                          <a:solidFill>
                            <a:srgbClr val="000000"/>
                          </a:solidFill>
                          <a:effectLst/>
                          <a:latin typeface="Verdana" panose="020B0604030504040204" pitchFamily="34" charset="0"/>
                          <a:ea typeface="Verdana" panose="020B0604030504040204" pitchFamily="34" charset="0"/>
                        </a:rPr>
                        <a:t>52</a:t>
                      </a:r>
                    </a:p>
                  </a:txBody>
                  <a:tcPr marL="6515" marR="6515" marT="6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18433694"/>
                  </a:ext>
                </a:extLst>
              </a:tr>
              <a:tr h="586544">
                <a:tc>
                  <a:txBody>
                    <a:body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6515" marR="6515" marT="651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1800" b="1" i="0" u="none" strike="noStrike" dirty="0">
                          <a:solidFill>
                            <a:srgbClr val="000000"/>
                          </a:solidFill>
                          <a:effectLst/>
                          <a:latin typeface="Verdana" panose="020B0604030504040204" pitchFamily="34" charset="0"/>
                          <a:ea typeface="Verdana" panose="020B0604030504040204" pitchFamily="34" charset="0"/>
                        </a:rPr>
                        <a:t>913</a:t>
                      </a:r>
                    </a:p>
                  </a:txBody>
                  <a:tcPr marL="6515" marR="6515" marT="6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54377023"/>
                  </a:ext>
                </a:extLst>
              </a:tr>
            </a:tbl>
          </a:graphicData>
        </a:graphic>
      </p:graphicFrame>
    </p:spTree>
    <p:extLst>
      <p:ext uri="{BB962C8B-B14F-4D97-AF65-F5344CB8AC3E}">
        <p14:creationId xmlns:p14="http://schemas.microsoft.com/office/powerpoint/2010/main" val="223449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67701" y="3404119"/>
            <a:ext cx="3830176" cy="747996"/>
          </a:xfrm>
          <a:prstGeom prst="rect">
            <a:avLst/>
          </a:prstGeom>
        </p:spPr>
        <p:txBody>
          <a:bodyPr vert="horz" wrap="square" lIns="0" tIns="9242" rIns="0" bIns="0" rtlCol="0" anchor="ctr">
            <a:spAutoFit/>
          </a:bodyPr>
          <a:lstStyle/>
          <a:p>
            <a:pPr marL="7701">
              <a:lnSpc>
                <a:spcPct val="100000"/>
              </a:lnSpc>
              <a:spcBef>
                <a:spcPts val="73"/>
              </a:spcBef>
            </a:pPr>
            <a:r>
              <a:rPr lang="tr-TR" sz="2400" spc="-537" dirty="0"/>
              <a:t>2 </a:t>
            </a:r>
            <a:r>
              <a:rPr sz="2400" spc="-537" dirty="0"/>
              <a:t>.</a:t>
            </a:r>
            <a:r>
              <a:rPr sz="2400" spc="-124" dirty="0"/>
              <a:t> </a:t>
            </a:r>
            <a:r>
              <a:rPr lang="tr-TR" sz="2400" cap="all" dirty="0">
                <a:latin typeface="Verdana" panose="020B0604030504040204" pitchFamily="34" charset="0"/>
                <a:ea typeface="Verdana" panose="020B0604030504040204" pitchFamily="34" charset="0"/>
                <a:cs typeface="Arial" panose="020B0604020202020204" pitchFamily="34" charset="0"/>
              </a:rPr>
              <a:t>BİTKİSEL ÜRETİM</a:t>
            </a:r>
            <a:br>
              <a:rPr lang="tr-TR" sz="2400" spc="106" dirty="0"/>
            </a:br>
            <a:endParaRPr sz="2400" spc="94" dirty="0"/>
          </a:p>
        </p:txBody>
      </p:sp>
    </p:spTree>
    <p:extLst>
      <p:ext uri="{BB962C8B-B14F-4D97-AF65-F5344CB8AC3E}">
        <p14:creationId xmlns:p14="http://schemas.microsoft.com/office/powerpoint/2010/main" val="2440795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7961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TARLA BİTKİLERİ ÜRETİMİ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a:t>
            </a:r>
            <a:r>
              <a:rPr sz="1182" spc="-261" dirty="0">
                <a:solidFill>
                  <a:srgbClr val="DC0C18"/>
                </a:solidFill>
                <a:latin typeface="Verdana"/>
                <a:cs typeface="Verdana"/>
              </a:rPr>
              <a:t>.</a:t>
            </a:r>
            <a:r>
              <a:rPr lang="tr-TR" sz="1182" spc="-261" dirty="0">
                <a:solidFill>
                  <a:srgbClr val="DC0C18"/>
                </a:solidFill>
                <a:latin typeface="Verdana"/>
                <a:cs typeface="Verdana"/>
              </a:rPr>
              <a:t> </a:t>
            </a:r>
            <a:r>
              <a:rPr sz="1182" spc="-261" dirty="0">
                <a:solidFill>
                  <a:srgbClr val="DC0C18"/>
                </a:solidFill>
                <a:latin typeface="Verdana"/>
                <a:cs typeface="Verdana"/>
              </a:rPr>
              <a:t>1</a:t>
            </a:r>
            <a:endParaRPr sz="1182" dirty="0">
              <a:latin typeface="Verdana"/>
              <a:cs typeface="Verdana"/>
            </a:endParaRPr>
          </a:p>
        </p:txBody>
      </p:sp>
      <p:graphicFrame>
        <p:nvGraphicFramePr>
          <p:cNvPr id="11" name="Tablo 10"/>
          <p:cNvGraphicFramePr>
            <a:graphicFrameLocks noGrp="1"/>
          </p:cNvGraphicFramePr>
          <p:nvPr>
            <p:extLst>
              <p:ext uri="{D42A27DB-BD31-4B8C-83A1-F6EECF244321}">
                <p14:modId xmlns:p14="http://schemas.microsoft.com/office/powerpoint/2010/main" val="926550082"/>
              </p:ext>
            </p:extLst>
          </p:nvPr>
        </p:nvGraphicFramePr>
        <p:xfrm>
          <a:off x="1156747" y="1488872"/>
          <a:ext cx="9866853" cy="3381158"/>
        </p:xfrm>
        <a:graphic>
          <a:graphicData uri="http://schemas.openxmlformats.org/drawingml/2006/table">
            <a:tbl>
              <a:tblPr firstRow="1" firstCol="1" bandRow="1"/>
              <a:tblGrid>
                <a:gridCol w="2302183">
                  <a:extLst>
                    <a:ext uri="{9D8B030D-6E8A-4147-A177-3AD203B41FA5}">
                      <a16:colId xmlns:a16="http://schemas.microsoft.com/office/drawing/2014/main" val="162696340"/>
                    </a:ext>
                  </a:extLst>
                </a:gridCol>
                <a:gridCol w="3727509">
                  <a:extLst>
                    <a:ext uri="{9D8B030D-6E8A-4147-A177-3AD203B41FA5}">
                      <a16:colId xmlns:a16="http://schemas.microsoft.com/office/drawing/2014/main" val="2747292962"/>
                    </a:ext>
                  </a:extLst>
                </a:gridCol>
                <a:gridCol w="3837161">
                  <a:extLst>
                    <a:ext uri="{9D8B030D-6E8A-4147-A177-3AD203B41FA5}">
                      <a16:colId xmlns:a16="http://schemas.microsoft.com/office/drawing/2014/main" val="2200668997"/>
                    </a:ext>
                  </a:extLst>
                </a:gridCol>
              </a:tblGrid>
              <a:tr h="331007">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Ürün</a:t>
                      </a:r>
                    </a:p>
                  </a:txBody>
                  <a:tcPr marL="6696" marR="6696" marT="6696"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 Ekiliş</a:t>
                      </a:r>
                    </a:p>
                  </a:txBody>
                  <a:tcPr marL="6696" marR="6696" marT="6696" marB="0" anchor="ctr">
                    <a:lnL>
                      <a:noFill/>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 Üretim</a:t>
                      </a:r>
                    </a:p>
                  </a:txBody>
                  <a:tcPr marL="6696" marR="6696" marT="6696" marB="0" anchor="ctr">
                    <a:lnL>
                      <a:noFill/>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434257380"/>
                  </a:ext>
                </a:extLst>
              </a:tr>
              <a:tr h="385160">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(da)</a:t>
                      </a:r>
                    </a:p>
                  </a:txBody>
                  <a:tcPr marL="6696" marR="6696" marT="669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(ton)</a:t>
                      </a:r>
                    </a:p>
                  </a:txBody>
                  <a:tcPr marL="6696" marR="6696" marT="6696"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590579739"/>
                  </a:ext>
                </a:extLst>
              </a:tr>
              <a:tr h="4552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Buğday</a:t>
                      </a:r>
                    </a:p>
                  </a:txBody>
                  <a:tcPr marL="6696" marR="6696" marT="6696"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i="0" u="none" strike="noStrike" dirty="0">
                          <a:solidFill>
                            <a:srgbClr val="000000"/>
                          </a:solidFill>
                          <a:effectLst/>
                          <a:latin typeface="Verdana" panose="020B0604030504040204" pitchFamily="34" charset="0"/>
                        </a:rPr>
                        <a:t>464.762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141.134</a:t>
                      </a:r>
                    </a:p>
                  </a:txBody>
                  <a:tcPr marL="6696" marR="6696" marT="6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62403120"/>
                  </a:ext>
                </a:extLst>
              </a:tr>
              <a:tr h="4931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Arpa</a:t>
                      </a:r>
                    </a:p>
                  </a:txBody>
                  <a:tcPr marL="6696" marR="6696" marT="6696"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i="0" u="none" strike="noStrike" dirty="0">
                          <a:solidFill>
                            <a:srgbClr val="000000"/>
                          </a:solidFill>
                          <a:effectLst/>
                          <a:latin typeface="Verdana" panose="020B0604030504040204" pitchFamily="34" charset="0"/>
                        </a:rPr>
                        <a:t>270.174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66.803</a:t>
                      </a:r>
                    </a:p>
                  </a:txBody>
                  <a:tcPr marL="6696" marR="6696" marT="6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3818701"/>
                  </a:ext>
                </a:extLst>
              </a:tr>
              <a:tr h="4238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Yonca</a:t>
                      </a:r>
                    </a:p>
                  </a:txBody>
                  <a:tcPr marL="6696" marR="6696" marT="6696"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000" b="0" i="0" u="none" strike="noStrike" dirty="0">
                          <a:solidFill>
                            <a:srgbClr val="000000"/>
                          </a:solidFill>
                          <a:effectLst/>
                          <a:latin typeface="Verdana" panose="020B0604030504040204" pitchFamily="34" charset="0"/>
                        </a:rPr>
                        <a:t>78.769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229.965</a:t>
                      </a:r>
                    </a:p>
                  </a:txBody>
                  <a:tcPr marL="6696" marR="6696" marT="6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7395402"/>
                  </a:ext>
                </a:extLst>
              </a:tr>
              <a:tr h="6463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Şeker</a:t>
                      </a:r>
                    </a:p>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pancarı</a:t>
                      </a:r>
                    </a:p>
                  </a:txBody>
                  <a:tcPr marL="6696" marR="6696" marT="6696"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000" b="0" i="0" u="none" strike="noStrike" dirty="0">
                          <a:solidFill>
                            <a:srgbClr val="000000"/>
                          </a:solidFill>
                          <a:effectLst/>
                          <a:latin typeface="Verdana" panose="020B0604030504040204" pitchFamily="34" charset="0"/>
                        </a:rPr>
                        <a:t>44.762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232.974</a:t>
                      </a:r>
                    </a:p>
                  </a:txBody>
                  <a:tcPr marL="6696" marR="6696" marT="6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11003183"/>
                  </a:ext>
                </a:extLst>
              </a:tr>
              <a:tr h="646373">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Kuru Fasulye</a:t>
                      </a:r>
                    </a:p>
                  </a:txBody>
                  <a:tcPr marL="6696" marR="6696" marT="6696"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000" b="0" i="0" u="none" strike="noStrike" dirty="0">
                          <a:solidFill>
                            <a:srgbClr val="000000"/>
                          </a:solidFill>
                          <a:effectLst/>
                          <a:latin typeface="Verdana" panose="020B0604030504040204" pitchFamily="34" charset="0"/>
                        </a:rPr>
                        <a:t>11.033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1.423</a:t>
                      </a:r>
                    </a:p>
                  </a:txBody>
                  <a:tcPr marL="6696" marR="6696" marT="66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69536931"/>
                  </a:ext>
                </a:extLst>
              </a:tr>
            </a:tbl>
          </a:graphicData>
        </a:graphic>
      </p:graphicFrame>
      <p:sp>
        <p:nvSpPr>
          <p:cNvPr id="12" name="Metin kutusu 2"/>
          <p:cNvSpPr txBox="1"/>
          <p:nvPr/>
        </p:nvSpPr>
        <p:spPr>
          <a:xfrm>
            <a:off x="1156747" y="5075864"/>
            <a:ext cx="9866852" cy="1015663"/>
          </a:xfrm>
          <a:prstGeom prst="rect">
            <a:avLst/>
          </a:prstGeom>
          <a:noFill/>
          <a:ln w="25400" cap="flat" cmpd="sng" algn="ctr">
            <a:solidFill>
              <a:sysClr val="windowText" lastClr="000000"/>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tr-TR" sz="2000" spc="69" dirty="0">
                <a:solidFill>
                  <a:srgbClr val="878787"/>
                </a:solidFill>
                <a:latin typeface="Verdana"/>
                <a:cs typeface="Verdana"/>
              </a:rPr>
              <a:t>Tarla ürünlerinde ekiliş alanlarına göre ilk 3 sırada </a:t>
            </a:r>
            <a:r>
              <a:rPr lang="tr-TR" sz="2000" spc="69" dirty="0">
                <a:solidFill>
                  <a:srgbClr val="FF0000"/>
                </a:solidFill>
                <a:latin typeface="Verdana"/>
                <a:cs typeface="Verdana"/>
              </a:rPr>
              <a:t>Buğday, Arpa ve Yonca</a:t>
            </a:r>
            <a:r>
              <a:rPr lang="tr-TR" sz="2000" spc="69" dirty="0">
                <a:solidFill>
                  <a:srgbClr val="878787"/>
                </a:solidFill>
                <a:latin typeface="Verdana"/>
                <a:cs typeface="Verdana"/>
              </a:rPr>
              <a:t> bulunmaktadır. </a:t>
            </a:r>
          </a:p>
          <a:p>
            <a:pPr marL="0" marR="0" lvl="0" indent="0" algn="ctr" defTabSz="914400" eaLnBrk="1" fontAlgn="auto" latinLnBrk="0" hangingPunct="1">
              <a:lnSpc>
                <a:spcPct val="100000"/>
              </a:lnSpc>
              <a:spcBef>
                <a:spcPts val="0"/>
              </a:spcBef>
              <a:spcAft>
                <a:spcPts val="0"/>
              </a:spcAft>
              <a:buClrTx/>
              <a:buSzTx/>
              <a:buFontTx/>
              <a:buNone/>
              <a:tabLst/>
              <a:defRPr/>
            </a:pPr>
            <a:r>
              <a:rPr lang="tr-TR" sz="2000" spc="69" dirty="0">
                <a:solidFill>
                  <a:srgbClr val="878787"/>
                </a:solidFill>
                <a:latin typeface="Verdana"/>
                <a:cs typeface="Verdana"/>
              </a:rPr>
              <a:t>İlimizde </a:t>
            </a:r>
            <a:r>
              <a:rPr lang="tr-TR" sz="2000" spc="69" dirty="0">
                <a:solidFill>
                  <a:srgbClr val="FF0000"/>
                </a:solidFill>
                <a:latin typeface="Verdana"/>
                <a:cs typeface="Verdana"/>
              </a:rPr>
              <a:t>Şekerpancarı</a:t>
            </a:r>
            <a:r>
              <a:rPr lang="tr-TR" sz="2000" spc="69" dirty="0">
                <a:solidFill>
                  <a:srgbClr val="878787"/>
                </a:solidFill>
                <a:latin typeface="Verdana"/>
                <a:cs typeface="Verdana"/>
              </a:rPr>
              <a:t> da önemli ürünler arasındadır.</a:t>
            </a:r>
          </a:p>
        </p:txBody>
      </p:sp>
    </p:spTree>
    <p:extLst>
      <p:ext uri="{BB962C8B-B14F-4D97-AF65-F5344CB8AC3E}">
        <p14:creationId xmlns:p14="http://schemas.microsoft.com/office/powerpoint/2010/main" val="307397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2"/>
          <p:cNvSpPr txBox="1"/>
          <p:nvPr/>
        </p:nvSpPr>
        <p:spPr>
          <a:xfrm>
            <a:off x="977900" y="5902220"/>
            <a:ext cx="10185400" cy="400110"/>
          </a:xfrm>
          <a:prstGeom prst="rect">
            <a:avLst/>
          </a:prstGeom>
          <a:noFill/>
          <a:ln w="25400" cap="flat" cmpd="sng" algn="ctr">
            <a:solidFill>
              <a:sysClr val="windowText" lastClr="000000"/>
            </a:solidFill>
            <a:prstDash val="solid"/>
          </a:ln>
          <a:effectLst/>
        </p:spPr>
        <p:txBody>
          <a:bodyPr wrap="square" rtlCol="0">
            <a:spAutoFit/>
          </a:bodyPr>
          <a:lstStyle/>
          <a:p>
            <a:pPr lvl="0" algn="ctr"/>
            <a:r>
              <a:rPr lang="tr-TR" sz="2000" spc="69" dirty="0">
                <a:solidFill>
                  <a:srgbClr val="878787"/>
                </a:solidFill>
                <a:latin typeface="Verdana"/>
                <a:cs typeface="Verdana"/>
              </a:rPr>
              <a:t>Meyve ürünlerinde ilk 3 sırayı </a:t>
            </a:r>
            <a:r>
              <a:rPr lang="tr-TR" sz="2000" spc="69" dirty="0">
                <a:solidFill>
                  <a:srgbClr val="FF0000"/>
                </a:solidFill>
                <a:latin typeface="Verdana"/>
                <a:cs typeface="Verdana"/>
              </a:rPr>
              <a:t>Elma, Üzüm ve Ceviz </a:t>
            </a:r>
            <a:r>
              <a:rPr lang="tr-TR" sz="2000" spc="69" dirty="0">
                <a:solidFill>
                  <a:srgbClr val="878787"/>
                </a:solidFill>
                <a:latin typeface="Verdana"/>
                <a:cs typeface="Verdana"/>
              </a:rPr>
              <a:t>almaktadır</a:t>
            </a:r>
          </a:p>
        </p:txBody>
      </p:sp>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7961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MEYVE VE BAĞCILIK</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a:t>
            </a:r>
            <a:r>
              <a:rPr sz="1182" spc="-261" dirty="0">
                <a:solidFill>
                  <a:srgbClr val="DC0C18"/>
                </a:solidFill>
                <a:latin typeface="Verdana"/>
                <a:cs typeface="Verdana"/>
              </a:rPr>
              <a:t>.</a:t>
            </a:r>
            <a:r>
              <a:rPr lang="tr-TR" sz="1182" spc="-261" dirty="0">
                <a:solidFill>
                  <a:srgbClr val="DC0C18"/>
                </a:solidFill>
                <a:latin typeface="Verdana"/>
                <a:cs typeface="Verdana"/>
              </a:rPr>
              <a:t> 2</a:t>
            </a:r>
            <a:endParaRPr sz="1182" dirty="0">
              <a:latin typeface="Verdan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1324404834"/>
              </p:ext>
            </p:extLst>
          </p:nvPr>
        </p:nvGraphicFramePr>
        <p:xfrm>
          <a:off x="977900" y="1208370"/>
          <a:ext cx="10185400" cy="4642506"/>
        </p:xfrm>
        <a:graphic>
          <a:graphicData uri="http://schemas.openxmlformats.org/drawingml/2006/table">
            <a:tbl>
              <a:tblPr firstRow="1" firstCol="1" bandRow="1"/>
              <a:tblGrid>
                <a:gridCol w="1769855">
                  <a:extLst>
                    <a:ext uri="{9D8B030D-6E8A-4147-A177-3AD203B41FA5}">
                      <a16:colId xmlns:a16="http://schemas.microsoft.com/office/drawing/2014/main" val="3928373114"/>
                    </a:ext>
                  </a:extLst>
                </a:gridCol>
                <a:gridCol w="4299246">
                  <a:extLst>
                    <a:ext uri="{9D8B030D-6E8A-4147-A177-3AD203B41FA5}">
                      <a16:colId xmlns:a16="http://schemas.microsoft.com/office/drawing/2014/main" val="2620487797"/>
                    </a:ext>
                  </a:extLst>
                </a:gridCol>
                <a:gridCol w="4116299">
                  <a:extLst>
                    <a:ext uri="{9D8B030D-6E8A-4147-A177-3AD203B41FA5}">
                      <a16:colId xmlns:a16="http://schemas.microsoft.com/office/drawing/2014/main" val="994799541"/>
                    </a:ext>
                  </a:extLst>
                </a:gridCol>
              </a:tblGrid>
              <a:tr h="97057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Ürün</a:t>
                      </a:r>
                    </a:p>
                  </a:txBody>
                  <a:tcPr marL="8625" marR="8625" marT="86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Kapladığı Alan (da)</a:t>
                      </a:r>
                    </a:p>
                  </a:txBody>
                  <a:tcPr marL="8625" marR="8625" marT="8625" marB="0" anchor="ctr">
                    <a:lnL>
                      <a:noFill/>
                    </a:lnL>
                    <a:lnR>
                      <a:noFill/>
                    </a:lnR>
                    <a:lnT w="6350" cap="flat" cmpd="sng" algn="ctr">
                      <a:solidFill>
                        <a:srgbClr val="A9D08E"/>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endParaRPr lang="tr-TR" sz="2000" b="0" kern="1200" spc="-75" dirty="0">
                        <a:solidFill>
                          <a:srgbClr val="FFFFFF"/>
                        </a:solidFill>
                        <a:latin typeface="Verdana" panose="020B0604030504040204" pitchFamily="34" charset="0"/>
                        <a:ea typeface="Verdana" panose="020B0604030504040204" pitchFamily="34" charset="0"/>
                        <a:cs typeface="Trebuchet MS"/>
                      </a:endParaRPr>
                    </a:p>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Üretim Miktarı</a:t>
                      </a:r>
                    </a:p>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(ton)</a:t>
                      </a:r>
                    </a:p>
                  </a:txBody>
                  <a:tcPr marL="8625" marR="8625" marT="8625"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224966321"/>
                  </a:ext>
                </a:extLst>
              </a:tr>
              <a:tr h="83530">
                <a:tc vMerge="1">
                  <a:txBody>
                    <a:bodyPr/>
                    <a:lstStyle/>
                    <a:p>
                      <a:endParaRPr lang="tr-TR"/>
                    </a:p>
                  </a:txBody>
                  <a:tcPr/>
                </a:tc>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8625" marR="8625" marT="8625" marB="0" anchor="ctr">
                    <a:lnL>
                      <a:noFill/>
                    </a:lnL>
                    <a:lnR w="6350" cap="flat" cmpd="sng" algn="ctr">
                      <a:solidFill>
                        <a:srgbClr val="A9D08E"/>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500276044"/>
                  </a:ext>
                </a:extLst>
              </a:tr>
              <a:tr h="6717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Elma</a:t>
                      </a:r>
                    </a:p>
                  </a:txBody>
                  <a:tcPr marL="8625" marR="8625" marT="862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b"/>
                      <a:r>
                        <a:rPr lang="tr-TR" sz="2000" b="0" kern="1200" spc="-75" dirty="0">
                          <a:solidFill>
                            <a:schemeClr val="tx1"/>
                          </a:solidFill>
                          <a:latin typeface="Verdana" panose="020B0604030504040204" pitchFamily="34" charset="0"/>
                          <a:ea typeface="Verdana" panose="020B0604030504040204" pitchFamily="34" charset="0"/>
                        </a:rPr>
                        <a:t>            7.728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2000" b="0" kern="1200" spc="-75" dirty="0">
                          <a:solidFill>
                            <a:schemeClr val="tx1"/>
                          </a:solidFill>
                          <a:latin typeface="Verdana" panose="020B0604030504040204" pitchFamily="34" charset="0"/>
                          <a:ea typeface="Verdana" panose="020B0604030504040204" pitchFamily="34" charset="0"/>
                          <a:cs typeface="+mn-cs"/>
                        </a:rPr>
                        <a:t>                   12.086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58032526"/>
                  </a:ext>
                </a:extLst>
              </a:tr>
              <a:tr h="6717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Üzüm</a:t>
                      </a:r>
                    </a:p>
                  </a:txBody>
                  <a:tcPr marL="8625" marR="8625" marT="862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b"/>
                      <a:r>
                        <a:rPr lang="tr-TR" sz="2000" b="0" kern="1200" spc="-75" dirty="0">
                          <a:solidFill>
                            <a:schemeClr val="tx1"/>
                          </a:solidFill>
                          <a:latin typeface="Verdana" panose="020B0604030504040204" pitchFamily="34" charset="0"/>
                          <a:ea typeface="Verdana" panose="020B0604030504040204" pitchFamily="34" charset="0"/>
                        </a:rPr>
                        <a:t>            9.294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2000" b="0" kern="1200" spc="-75" dirty="0">
                          <a:solidFill>
                            <a:schemeClr val="tx1"/>
                          </a:solidFill>
                          <a:latin typeface="Verdana" panose="020B0604030504040204" pitchFamily="34" charset="0"/>
                          <a:ea typeface="Verdana" panose="020B0604030504040204" pitchFamily="34" charset="0"/>
                          <a:cs typeface="+mn-cs"/>
                        </a:rPr>
                        <a:t>                     4.192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98823013"/>
                  </a:ext>
                </a:extLst>
              </a:tr>
              <a:tr h="6717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Ceviz</a:t>
                      </a:r>
                    </a:p>
                  </a:txBody>
                  <a:tcPr marL="8625" marR="8625" marT="862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tr-TR" sz="2000" b="0" kern="1200" spc="-75" dirty="0">
                          <a:solidFill>
                            <a:schemeClr val="tx1"/>
                          </a:solidFill>
                          <a:latin typeface="Verdana" panose="020B0604030504040204" pitchFamily="34" charset="0"/>
                          <a:ea typeface="Verdana" panose="020B0604030504040204" pitchFamily="34" charset="0"/>
                        </a:rPr>
                        <a:t>            6.861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2000" b="0" kern="1200" spc="-75" dirty="0">
                          <a:solidFill>
                            <a:schemeClr val="tx1"/>
                          </a:solidFill>
                          <a:latin typeface="Verdana" panose="020B0604030504040204" pitchFamily="34" charset="0"/>
                          <a:ea typeface="Verdana" panose="020B0604030504040204" pitchFamily="34" charset="0"/>
                          <a:cs typeface="+mn-cs"/>
                        </a:rPr>
                        <a:t>                        159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80780345"/>
                  </a:ext>
                </a:extLst>
              </a:tr>
              <a:tr h="671702">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Kayısı</a:t>
                      </a:r>
                    </a:p>
                  </a:txBody>
                  <a:tcPr marL="8625" marR="8625" marT="862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tr-TR" sz="2000" b="0" kern="1200" spc="-75" dirty="0">
                          <a:solidFill>
                            <a:schemeClr val="tx1"/>
                          </a:solidFill>
                          <a:latin typeface="Verdana" panose="020B0604030504040204" pitchFamily="34" charset="0"/>
                          <a:ea typeface="Verdana" panose="020B0604030504040204" pitchFamily="34" charset="0"/>
                        </a:rPr>
                        <a:t>            3.867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2000" b="0" kern="1200" spc="-75" dirty="0">
                          <a:solidFill>
                            <a:schemeClr val="tx1"/>
                          </a:solidFill>
                          <a:latin typeface="Verdana" panose="020B0604030504040204" pitchFamily="34" charset="0"/>
                          <a:ea typeface="Verdana" panose="020B0604030504040204" pitchFamily="34" charset="0"/>
                          <a:cs typeface="+mn-cs"/>
                        </a:rPr>
                        <a:t>                         46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1982138"/>
                  </a:ext>
                </a:extLst>
              </a:tr>
              <a:tr h="671702">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Dut</a:t>
                      </a:r>
                    </a:p>
                  </a:txBody>
                  <a:tcPr marL="8625" marR="8625" marT="8625"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b"/>
                      <a:r>
                        <a:rPr lang="tr-TR" sz="2000" b="0" kern="1200" spc="-75" dirty="0">
                          <a:solidFill>
                            <a:schemeClr val="tx1"/>
                          </a:solidFill>
                          <a:latin typeface="Verdana" panose="020B0604030504040204" pitchFamily="34" charset="0"/>
                          <a:ea typeface="Verdana" panose="020B0604030504040204" pitchFamily="34" charset="0"/>
                        </a:rPr>
                        <a:t>            1.103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tr-TR" sz="2000" b="0" kern="1200" spc="-75" dirty="0">
                          <a:solidFill>
                            <a:schemeClr val="tx1"/>
                          </a:solidFill>
                          <a:latin typeface="Verdana" panose="020B0604030504040204" pitchFamily="34" charset="0"/>
                          <a:ea typeface="Verdana" panose="020B0604030504040204" pitchFamily="34" charset="0"/>
                          <a:cs typeface="+mn-cs"/>
                        </a:rPr>
                        <a:t>                     4.798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0738419"/>
                  </a:ext>
                </a:extLst>
              </a:tr>
            </a:tbl>
          </a:graphicData>
        </a:graphic>
      </p:graphicFrame>
    </p:spTree>
    <p:extLst>
      <p:ext uri="{BB962C8B-B14F-4D97-AF65-F5344CB8AC3E}">
        <p14:creationId xmlns:p14="http://schemas.microsoft.com/office/powerpoint/2010/main" val="317534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7961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SEBZE ÜRETİMİ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2 . 3</a:t>
            </a:r>
            <a:endParaRPr sz="1182" dirty="0">
              <a:latin typeface="Verdan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1165639795"/>
              </p:ext>
            </p:extLst>
          </p:nvPr>
        </p:nvGraphicFramePr>
        <p:xfrm>
          <a:off x="990600" y="1312711"/>
          <a:ext cx="10083799" cy="3809509"/>
        </p:xfrm>
        <a:graphic>
          <a:graphicData uri="http://schemas.openxmlformats.org/drawingml/2006/table">
            <a:tbl>
              <a:tblPr/>
              <a:tblGrid>
                <a:gridCol w="1689866">
                  <a:extLst>
                    <a:ext uri="{9D8B030D-6E8A-4147-A177-3AD203B41FA5}">
                      <a16:colId xmlns:a16="http://schemas.microsoft.com/office/drawing/2014/main" val="2000913360"/>
                    </a:ext>
                  </a:extLst>
                </a:gridCol>
                <a:gridCol w="3845476">
                  <a:extLst>
                    <a:ext uri="{9D8B030D-6E8A-4147-A177-3AD203B41FA5}">
                      <a16:colId xmlns:a16="http://schemas.microsoft.com/office/drawing/2014/main" val="3308283683"/>
                    </a:ext>
                  </a:extLst>
                </a:gridCol>
                <a:gridCol w="4548457">
                  <a:extLst>
                    <a:ext uri="{9D8B030D-6E8A-4147-A177-3AD203B41FA5}">
                      <a16:colId xmlns:a16="http://schemas.microsoft.com/office/drawing/2014/main" val="3471961833"/>
                    </a:ext>
                  </a:extLst>
                </a:gridCol>
              </a:tblGrid>
              <a:tr h="10240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Ürün</a:t>
                      </a:r>
                    </a:p>
                  </a:txBody>
                  <a:tcPr marL="9525" marR="9525" marT="9525" marB="0" anchor="ctr">
                    <a:lnL w="6350" cap="flat" cmpd="sng" algn="ctr">
                      <a:solidFill>
                        <a:srgbClr val="92D050"/>
                      </a:solidFill>
                      <a:prstDash val="solid"/>
                      <a:round/>
                      <a:headEnd type="none" w="med" len="med"/>
                      <a:tailEnd type="none" w="med" len="med"/>
                    </a:lnL>
                    <a:lnR>
                      <a:noFill/>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Sebze Ekiliş Alanı (da)</a:t>
                      </a:r>
                    </a:p>
                  </a:txBody>
                  <a:tcPr marL="9525" marR="9525" marT="9525"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Sebze Üretim Miktarı (ton)</a:t>
                      </a:r>
                    </a:p>
                  </a:txBody>
                  <a:tcPr marL="9525" marR="9525" marT="9525" marB="0"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900808317"/>
                  </a:ext>
                </a:extLst>
              </a:tr>
              <a:tr h="55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Domates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rPr>
                        <a:t>              7.104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tr-TR" sz="2000" b="0" kern="1200" spc="-75" dirty="0">
                          <a:solidFill>
                            <a:schemeClr val="tx1"/>
                          </a:solidFill>
                          <a:latin typeface="Verdana" panose="020B0604030504040204" pitchFamily="34" charset="0"/>
                          <a:ea typeface="Verdana" panose="020B0604030504040204" pitchFamily="34" charset="0"/>
                          <a:cs typeface="+mn-cs"/>
                        </a:rPr>
                        <a:t>                   66.769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2886302"/>
                  </a:ext>
                </a:extLst>
              </a:tr>
              <a:tr h="55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Hıyar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rPr>
                        <a:t>              1.491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tr-TR" sz="2000" b="0" kern="1200" spc="-75" dirty="0">
                          <a:solidFill>
                            <a:schemeClr val="tx1"/>
                          </a:solidFill>
                          <a:latin typeface="Verdana" panose="020B0604030504040204" pitchFamily="34" charset="0"/>
                          <a:ea typeface="Verdana" panose="020B0604030504040204" pitchFamily="34" charset="0"/>
                          <a:cs typeface="+mn-cs"/>
                        </a:rPr>
                        <a:t>                   10.053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98899234"/>
                  </a:ext>
                </a:extLst>
              </a:tr>
              <a:tr h="55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Biber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rPr>
                        <a:t>              4.124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tr-TR" sz="2000" b="0" kern="1200" spc="-75" dirty="0">
                          <a:solidFill>
                            <a:schemeClr val="tx1"/>
                          </a:solidFill>
                          <a:latin typeface="Verdana" panose="020B0604030504040204" pitchFamily="34" charset="0"/>
                          <a:ea typeface="Verdana" panose="020B0604030504040204" pitchFamily="34" charset="0"/>
                          <a:cs typeface="+mn-cs"/>
                        </a:rPr>
                        <a:t>                   14.581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91565680"/>
                  </a:ext>
                </a:extLst>
              </a:tr>
              <a:tr h="55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Fasulye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rPr>
                        <a:t>              1.206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tr-TR" sz="2000" b="0" kern="1200" spc="-75" dirty="0">
                          <a:solidFill>
                            <a:schemeClr val="tx1"/>
                          </a:solidFill>
                          <a:latin typeface="Verdana" panose="020B0604030504040204" pitchFamily="34" charset="0"/>
                          <a:ea typeface="Verdana" panose="020B0604030504040204" pitchFamily="34" charset="0"/>
                          <a:cs typeface="+mn-cs"/>
                        </a:rPr>
                        <a:t>                       804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03906284"/>
                  </a:ext>
                </a:extLst>
              </a:tr>
              <a:tr h="55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Karpuz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rPr>
                        <a:t>                 828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tr-TR" sz="2000" b="0" kern="1200" spc="-75" dirty="0">
                          <a:solidFill>
                            <a:schemeClr val="tx1"/>
                          </a:solidFill>
                          <a:latin typeface="Verdana" panose="020B0604030504040204" pitchFamily="34" charset="0"/>
                          <a:ea typeface="Verdana" panose="020B0604030504040204" pitchFamily="34" charset="0"/>
                          <a:cs typeface="+mn-cs"/>
                        </a:rPr>
                        <a:t>                    4.927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2313567"/>
                  </a:ext>
                </a:extLst>
              </a:tr>
            </a:tbl>
          </a:graphicData>
        </a:graphic>
      </p:graphicFrame>
      <p:sp>
        <p:nvSpPr>
          <p:cNvPr id="13" name="Metin kutusu 2"/>
          <p:cNvSpPr txBox="1"/>
          <p:nvPr/>
        </p:nvSpPr>
        <p:spPr>
          <a:xfrm>
            <a:off x="990600" y="5311612"/>
            <a:ext cx="10185400" cy="400110"/>
          </a:xfrm>
          <a:prstGeom prst="rect">
            <a:avLst/>
          </a:prstGeom>
          <a:noFill/>
          <a:ln w="25400" cap="flat" cmpd="sng" algn="ctr">
            <a:solidFill>
              <a:sysClr val="windowText" lastClr="000000"/>
            </a:solidFill>
            <a:prstDash val="solid"/>
          </a:ln>
          <a:effectLst/>
        </p:spPr>
        <p:txBody>
          <a:bodyPr wrap="square" rtlCol="0">
            <a:spAutoFit/>
          </a:bodyPr>
          <a:lstStyle/>
          <a:p>
            <a:pPr lvl="0" algn="ctr"/>
            <a:r>
              <a:rPr lang="tr-TR" sz="2000" spc="69" dirty="0">
                <a:solidFill>
                  <a:srgbClr val="878787"/>
                </a:solidFill>
                <a:latin typeface="Verdana"/>
                <a:cs typeface="Verdana"/>
              </a:rPr>
              <a:t>Sebze üretiminde ilk 3 sırayı </a:t>
            </a:r>
            <a:r>
              <a:rPr lang="tr-TR" sz="2000" spc="69" dirty="0">
                <a:solidFill>
                  <a:srgbClr val="FF0000"/>
                </a:solidFill>
                <a:latin typeface="Verdana"/>
                <a:cs typeface="Verdana"/>
              </a:rPr>
              <a:t>Domates, Hıyar ve Biber </a:t>
            </a:r>
            <a:r>
              <a:rPr lang="tr-TR" sz="2000" spc="69" dirty="0">
                <a:solidFill>
                  <a:srgbClr val="878787"/>
                </a:solidFill>
                <a:latin typeface="Verdana"/>
                <a:cs typeface="Verdana"/>
              </a:rPr>
              <a:t>almaktadır</a:t>
            </a:r>
          </a:p>
        </p:txBody>
      </p:sp>
    </p:spTree>
    <p:extLst>
      <p:ext uri="{BB962C8B-B14F-4D97-AF65-F5344CB8AC3E}">
        <p14:creationId xmlns:p14="http://schemas.microsoft.com/office/powerpoint/2010/main" val="1286374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7961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SERA VARLIĞI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a:t>
            </a:r>
            <a:r>
              <a:rPr sz="1182" spc="-261" dirty="0">
                <a:solidFill>
                  <a:srgbClr val="DC0C18"/>
                </a:solidFill>
                <a:latin typeface="Verdana"/>
                <a:cs typeface="Verdana"/>
              </a:rPr>
              <a:t>.</a:t>
            </a:r>
            <a:r>
              <a:rPr lang="tr-TR" sz="1182" spc="-261" dirty="0">
                <a:solidFill>
                  <a:srgbClr val="DC0C18"/>
                </a:solidFill>
                <a:latin typeface="Verdana"/>
                <a:cs typeface="Verdana"/>
              </a:rPr>
              <a:t> 4  </a:t>
            </a:r>
            <a:endParaRPr sz="1182" dirty="0">
              <a:latin typeface="Verdana"/>
              <a:cs typeface="Verdana"/>
            </a:endParaRPr>
          </a:p>
        </p:txBody>
      </p:sp>
      <p:sp>
        <p:nvSpPr>
          <p:cNvPr id="9" name="Metin kutusu 8"/>
          <p:cNvSpPr txBox="1"/>
          <p:nvPr/>
        </p:nvSpPr>
        <p:spPr>
          <a:xfrm>
            <a:off x="773718" y="1979071"/>
            <a:ext cx="10656279" cy="1938992"/>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p>
            <a:pPr marR="0" lvl="0" indent="0" algn="just" fontAlgn="auto">
              <a:lnSpc>
                <a:spcPct val="100000"/>
              </a:lnSpc>
              <a:spcBef>
                <a:spcPts val="0"/>
              </a:spcBef>
              <a:spcAft>
                <a:spcPts val="0"/>
              </a:spcAft>
              <a:buClrTx/>
              <a:buSzTx/>
              <a:buFontTx/>
              <a:buNone/>
              <a:tabLst/>
              <a:defRPr/>
            </a:pPr>
            <a:r>
              <a:rPr lang="tr-TR" sz="2000" spc="69" dirty="0">
                <a:solidFill>
                  <a:srgbClr val="878787"/>
                </a:solidFill>
                <a:latin typeface="Verdana"/>
                <a:cs typeface="Verdana"/>
              </a:rPr>
              <a:t> İl genelinde 2016 yılında 90.1 dekar sera alanı mevcut iken, 2018 yılında 153 dekara daha sonra 2026 yılında ise 805 dekar alana ulaşmıştır. Bunların büyük çoğunluğu Merkez İlçe ve Üzümlü ilçemizdedir. Seralarda fide yetiştiriciliği ile birlikte çoğunlukla domates ve hıyar yetiştiriciliği yapılmaktadır. Sera varlığımızı 2027 yılına kadar 1.500 dekar alana arttırmayı hedeflemekteyiz.</a:t>
            </a:r>
          </a:p>
        </p:txBody>
      </p:sp>
      <p:graphicFrame>
        <p:nvGraphicFramePr>
          <p:cNvPr id="13" name="Tablo 12"/>
          <p:cNvGraphicFramePr>
            <a:graphicFrameLocks noGrp="1"/>
          </p:cNvGraphicFramePr>
          <p:nvPr>
            <p:extLst>
              <p:ext uri="{D42A27DB-BD31-4B8C-83A1-F6EECF244321}">
                <p14:modId xmlns:p14="http://schemas.microsoft.com/office/powerpoint/2010/main" val="1389813348"/>
              </p:ext>
            </p:extLst>
          </p:nvPr>
        </p:nvGraphicFramePr>
        <p:xfrm>
          <a:off x="773719" y="4500622"/>
          <a:ext cx="10656278" cy="1687261"/>
        </p:xfrm>
        <a:graphic>
          <a:graphicData uri="http://schemas.openxmlformats.org/drawingml/2006/table">
            <a:tbl>
              <a:tblPr firstRow="1" firstCol="1" lastRow="1" lastCol="1" bandRow="1" bandCol="1"/>
              <a:tblGrid>
                <a:gridCol w="2059165">
                  <a:extLst>
                    <a:ext uri="{9D8B030D-6E8A-4147-A177-3AD203B41FA5}">
                      <a16:colId xmlns:a16="http://schemas.microsoft.com/office/drawing/2014/main" val="478745618"/>
                    </a:ext>
                  </a:extLst>
                </a:gridCol>
                <a:gridCol w="2492182">
                  <a:extLst>
                    <a:ext uri="{9D8B030D-6E8A-4147-A177-3AD203B41FA5}">
                      <a16:colId xmlns:a16="http://schemas.microsoft.com/office/drawing/2014/main" val="112920724"/>
                    </a:ext>
                  </a:extLst>
                </a:gridCol>
                <a:gridCol w="2034977">
                  <a:extLst>
                    <a:ext uri="{9D8B030D-6E8A-4147-A177-3AD203B41FA5}">
                      <a16:colId xmlns:a16="http://schemas.microsoft.com/office/drawing/2014/main" val="2170185100"/>
                    </a:ext>
                  </a:extLst>
                </a:gridCol>
                <a:gridCol w="2034977">
                  <a:extLst>
                    <a:ext uri="{9D8B030D-6E8A-4147-A177-3AD203B41FA5}">
                      <a16:colId xmlns:a16="http://schemas.microsoft.com/office/drawing/2014/main" val="550740986"/>
                    </a:ext>
                  </a:extLst>
                </a:gridCol>
                <a:gridCol w="2034977">
                  <a:extLst>
                    <a:ext uri="{9D8B030D-6E8A-4147-A177-3AD203B41FA5}">
                      <a16:colId xmlns:a16="http://schemas.microsoft.com/office/drawing/2014/main" val="3777208724"/>
                    </a:ext>
                  </a:extLst>
                </a:gridCol>
              </a:tblGrid>
              <a:tr h="374810">
                <a:tc rowSpan="3">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İlçe Adı</a:t>
                      </a:r>
                    </a:p>
                  </a:txBody>
                  <a:tcPr marL="7813" marR="7813" marT="7813"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2016 Yılı</a:t>
                      </a:r>
                    </a:p>
                  </a:txBody>
                  <a:tcPr marL="7813" marR="7813" marT="7813" marB="0" anchor="ctr">
                    <a:lnL>
                      <a:noFill/>
                    </a:lnL>
                    <a:lnR>
                      <a:noFill/>
                    </a:lnR>
                    <a:lnT w="6350" cap="flat" cmpd="sng" algn="ctr">
                      <a:solidFill>
                        <a:srgbClr val="A9D08E"/>
                      </a:solidFill>
                      <a:prstDash val="solid"/>
                      <a:round/>
                      <a:headEnd type="none" w="med" len="med"/>
                      <a:tailEnd type="none" w="med" len="med"/>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2016 Yılı</a:t>
                      </a:r>
                    </a:p>
                  </a:txBody>
                  <a:tcPr marL="7813" marR="7813" marT="7813" marB="0" anchor="ctr">
                    <a:lnL>
                      <a:noFill/>
                    </a:lnL>
                    <a:lnR>
                      <a:noFill/>
                    </a:lnR>
                    <a:lnT w="6350" cap="flat" cmpd="sng" algn="ctr">
                      <a:solidFill>
                        <a:srgbClr val="A9D08E"/>
                      </a:solidFill>
                      <a:prstDash val="solid"/>
                      <a:round/>
                      <a:headEnd type="none" w="med" len="med"/>
                      <a:tailEnd type="none" w="med" len="med"/>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2026 Yılı</a:t>
                      </a:r>
                    </a:p>
                  </a:txBody>
                  <a:tcPr marL="7813" marR="7813" marT="7813" marB="0" anchor="ctr">
                    <a:lnL>
                      <a:noFill/>
                    </a:lnL>
                    <a:lnR>
                      <a:noFill/>
                    </a:lnR>
                    <a:lnT w="6350" cap="flat" cmpd="sng" algn="ctr">
                      <a:solidFill>
                        <a:srgbClr val="A9D08E"/>
                      </a:solidFill>
                      <a:prstDash val="solid"/>
                      <a:round/>
                      <a:headEnd type="none" w="med" len="med"/>
                      <a:tailEnd type="none" w="med" len="med"/>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2026 Yılı</a:t>
                      </a:r>
                    </a:p>
                  </a:txBody>
                  <a:tcPr marL="7813" marR="7813" marT="7813"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a:noFill/>
                    </a:lnB>
                    <a:solidFill>
                      <a:schemeClr val="accent5"/>
                    </a:solidFill>
                  </a:tcPr>
                </a:tc>
                <a:extLst>
                  <a:ext uri="{0D108BD9-81ED-4DB2-BD59-A6C34878D82A}">
                    <a16:rowId xmlns:a16="http://schemas.microsoft.com/office/drawing/2014/main" val="1219351385"/>
                  </a:ext>
                </a:extLst>
              </a:tr>
              <a:tr h="406390">
                <a:tc vMerge="1">
                  <a:txBody>
                    <a:bodyPr/>
                    <a:lstStyle/>
                    <a:p>
                      <a:endParaRPr lang="tr-TR"/>
                    </a:p>
                  </a:txBody>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(Dekar)</a:t>
                      </a:r>
                    </a:p>
                  </a:txBody>
                  <a:tcPr marL="7813" marR="7813" marT="7813" marB="0" anchor="ctr">
                    <a:lnL>
                      <a:noFill/>
                    </a:lnL>
                    <a:lnR>
                      <a:noFill/>
                    </a:lnR>
                    <a:lnT>
                      <a:noFill/>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 Sayısı</a:t>
                      </a:r>
                    </a:p>
                  </a:txBody>
                  <a:tcPr marL="7813" marR="7813" marT="7813" marB="0" anchor="ctr">
                    <a:lnL>
                      <a:noFill/>
                    </a:lnL>
                    <a:lnR>
                      <a:noFill/>
                    </a:lnR>
                    <a:lnT>
                      <a:noFill/>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(Dekar)</a:t>
                      </a:r>
                    </a:p>
                  </a:txBody>
                  <a:tcPr marL="7813" marR="7813" marT="7813" marB="0" anchor="ctr">
                    <a:lnL>
                      <a:noFill/>
                    </a:lnL>
                    <a:lnR>
                      <a:noFill/>
                    </a:lnR>
                    <a:lnT>
                      <a:noFill/>
                    </a:lnT>
                    <a:lnB>
                      <a:noFill/>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 Sayısı</a:t>
                      </a:r>
                    </a:p>
                  </a:txBody>
                  <a:tcPr marL="7813" marR="7813" marT="7813" marB="0" anchor="ctr">
                    <a:lnL>
                      <a:noFill/>
                    </a:lnL>
                    <a:lnR w="6350" cap="flat" cmpd="sng" algn="ctr">
                      <a:solidFill>
                        <a:srgbClr val="A9D08E"/>
                      </a:solidFill>
                      <a:prstDash val="solid"/>
                      <a:round/>
                      <a:headEnd type="none" w="med" len="med"/>
                      <a:tailEnd type="none" w="med" len="med"/>
                    </a:lnR>
                    <a:lnT>
                      <a:noFill/>
                    </a:lnT>
                    <a:lnB>
                      <a:noFill/>
                    </a:lnB>
                    <a:solidFill>
                      <a:schemeClr val="accent5"/>
                    </a:solidFill>
                  </a:tcPr>
                </a:tc>
                <a:extLst>
                  <a:ext uri="{0D108BD9-81ED-4DB2-BD59-A6C34878D82A}">
                    <a16:rowId xmlns:a16="http://schemas.microsoft.com/office/drawing/2014/main" val="3746479485"/>
                  </a:ext>
                </a:extLst>
              </a:tr>
              <a:tr h="109017">
                <a:tc vMerge="1">
                  <a:txBody>
                    <a:bodyPr/>
                    <a:lstStyle/>
                    <a:p>
                      <a:endParaRPr lang="tr-TR"/>
                    </a:p>
                  </a:txBody>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a:t>
                      </a:r>
                    </a:p>
                  </a:txBody>
                  <a:tcPr marL="7813" marR="7813" marT="7813" marB="0" anchor="ctr">
                    <a:lnL>
                      <a:noFill/>
                    </a:lnL>
                    <a:lnR>
                      <a:noFill/>
                    </a:lnR>
                    <a:lnT>
                      <a:noFill/>
                    </a:lnT>
                    <a:lnB w="6350" cap="flat" cmpd="sng" algn="ctr">
                      <a:solidFill>
                        <a:srgbClr val="A9D08E"/>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(Adet)</a:t>
                      </a:r>
                    </a:p>
                  </a:txBody>
                  <a:tcPr marL="7813" marR="7813" marT="7813" marB="0" anchor="ctr">
                    <a:lnL>
                      <a:noFill/>
                    </a:lnL>
                    <a:lnR>
                      <a:noFill/>
                    </a:lnR>
                    <a:lnT>
                      <a:noFill/>
                    </a:lnT>
                    <a:lnB w="6350" cap="flat" cmpd="sng" algn="ctr">
                      <a:solidFill>
                        <a:srgbClr val="A9D08E"/>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a:t>
                      </a:r>
                    </a:p>
                  </a:txBody>
                  <a:tcPr marL="7813" marR="7813" marT="7813" marB="0" anchor="ctr">
                    <a:lnL>
                      <a:noFill/>
                    </a:lnL>
                    <a:lnR>
                      <a:noFill/>
                    </a:lnR>
                    <a:lnT>
                      <a:noFill/>
                    </a:lnT>
                    <a:lnB w="6350" cap="flat" cmpd="sng" algn="ctr">
                      <a:solidFill>
                        <a:srgbClr val="A9D08E"/>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(Adet)</a:t>
                      </a:r>
                    </a:p>
                  </a:txBody>
                  <a:tcPr marL="7813" marR="7813" marT="7813" marB="0" anchor="ctr">
                    <a:lnL>
                      <a:noFill/>
                    </a:lnL>
                    <a:lnR w="6350" cap="flat" cmpd="sng" algn="ctr">
                      <a:solidFill>
                        <a:srgbClr val="A9D08E"/>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solidFill>
                      <a:schemeClr val="accent5"/>
                    </a:solidFill>
                  </a:tcPr>
                </a:tc>
                <a:extLst>
                  <a:ext uri="{0D108BD9-81ED-4DB2-BD59-A6C34878D82A}">
                    <a16:rowId xmlns:a16="http://schemas.microsoft.com/office/drawing/2014/main" val="2455291576"/>
                  </a:ext>
                </a:extLst>
              </a:tr>
              <a:tr h="593448">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7813" marR="7813" marT="7813"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90.1</a:t>
                      </a:r>
                    </a:p>
                  </a:txBody>
                  <a:tcPr marL="7813" marR="7813" marT="7813"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42</a:t>
                      </a:r>
                    </a:p>
                  </a:txBody>
                  <a:tcPr marL="7813" marR="7813" marT="7813"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805</a:t>
                      </a:r>
                    </a:p>
                  </a:txBody>
                  <a:tcPr marL="7813" marR="7813" marT="7813"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228</a:t>
                      </a:r>
                    </a:p>
                  </a:txBody>
                  <a:tcPr marL="7813" marR="7813" marT="7813" marB="0" anchor="ctr">
                    <a:lnL w="6350" cap="flat" cmpd="sng" algn="ctr">
                      <a:solidFill>
                        <a:srgbClr val="A9D08E"/>
                      </a:solidFill>
                      <a:prstDash val="solid"/>
                      <a:round/>
                      <a:headEnd type="none" w="med" len="med"/>
                      <a:tailEnd type="none" w="med" len="med"/>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FFFFFF"/>
                    </a:solidFill>
                  </a:tcPr>
                </a:tc>
                <a:extLst>
                  <a:ext uri="{0D108BD9-81ED-4DB2-BD59-A6C34878D82A}">
                    <a16:rowId xmlns:a16="http://schemas.microsoft.com/office/drawing/2014/main" val="1563142689"/>
                  </a:ext>
                </a:extLst>
              </a:tr>
            </a:tbl>
          </a:graphicData>
        </a:graphic>
      </p:graphicFrame>
    </p:spTree>
    <p:extLst>
      <p:ext uri="{BB962C8B-B14F-4D97-AF65-F5344CB8AC3E}">
        <p14:creationId xmlns:p14="http://schemas.microsoft.com/office/powerpoint/2010/main" val="195690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7961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MEYVE FİDANI ÜRETİMİ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a:t>
            </a:r>
            <a:r>
              <a:rPr sz="1182" spc="-261" dirty="0">
                <a:solidFill>
                  <a:srgbClr val="DC0C18"/>
                </a:solidFill>
                <a:latin typeface="Verdana"/>
                <a:cs typeface="Verdana"/>
              </a:rPr>
              <a:t>.</a:t>
            </a:r>
            <a:r>
              <a:rPr lang="tr-TR" sz="1182" spc="-261" dirty="0">
                <a:solidFill>
                  <a:srgbClr val="DC0C18"/>
                </a:solidFill>
                <a:latin typeface="Verdana"/>
                <a:cs typeface="Verdana"/>
              </a:rPr>
              <a:t> 5</a:t>
            </a:r>
            <a:endParaRPr sz="1182" dirty="0">
              <a:latin typeface="Verdana"/>
              <a:cs typeface="Verdana"/>
            </a:endParaRPr>
          </a:p>
        </p:txBody>
      </p:sp>
      <p:graphicFrame>
        <p:nvGraphicFramePr>
          <p:cNvPr id="12" name="Tablo 11"/>
          <p:cNvGraphicFramePr>
            <a:graphicFrameLocks noGrp="1"/>
          </p:cNvGraphicFramePr>
          <p:nvPr>
            <p:extLst>
              <p:ext uri="{D42A27DB-BD31-4B8C-83A1-F6EECF244321}">
                <p14:modId xmlns:p14="http://schemas.microsoft.com/office/powerpoint/2010/main" val="1744074935"/>
              </p:ext>
            </p:extLst>
          </p:nvPr>
        </p:nvGraphicFramePr>
        <p:xfrm>
          <a:off x="982600" y="886885"/>
          <a:ext cx="10185400" cy="4437723"/>
        </p:xfrm>
        <a:graphic>
          <a:graphicData uri="http://schemas.openxmlformats.org/drawingml/2006/table">
            <a:tbl>
              <a:tblPr firstRow="1" firstCol="1" lastRow="1" lastCol="1" bandRow="1" bandCol="1"/>
              <a:tblGrid>
                <a:gridCol w="2553969">
                  <a:extLst>
                    <a:ext uri="{9D8B030D-6E8A-4147-A177-3AD203B41FA5}">
                      <a16:colId xmlns:a16="http://schemas.microsoft.com/office/drawing/2014/main" val="4216655265"/>
                    </a:ext>
                  </a:extLst>
                </a:gridCol>
                <a:gridCol w="3728700">
                  <a:extLst>
                    <a:ext uri="{9D8B030D-6E8A-4147-A177-3AD203B41FA5}">
                      <a16:colId xmlns:a16="http://schemas.microsoft.com/office/drawing/2014/main" val="3235660668"/>
                    </a:ext>
                  </a:extLst>
                </a:gridCol>
                <a:gridCol w="3902731">
                  <a:extLst>
                    <a:ext uri="{9D8B030D-6E8A-4147-A177-3AD203B41FA5}">
                      <a16:colId xmlns:a16="http://schemas.microsoft.com/office/drawing/2014/main" val="4025522516"/>
                    </a:ext>
                  </a:extLst>
                </a:gridCol>
              </a:tblGrid>
              <a:tr h="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Fidanın Cinsi</a:t>
                      </a:r>
                    </a:p>
                  </a:txBody>
                  <a:tcPr marL="5489" marR="5489" marT="5489"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Fidan Üretimi</a:t>
                      </a:r>
                    </a:p>
                  </a:txBody>
                  <a:tcPr marL="5489" marR="5489" marT="5489"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extLst>
                  <a:ext uri="{0D108BD9-81ED-4DB2-BD59-A6C34878D82A}">
                    <a16:rowId xmlns:a16="http://schemas.microsoft.com/office/drawing/2014/main" val="1588861722"/>
                  </a:ext>
                </a:extLst>
              </a:tr>
              <a:tr h="284808">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İlde Üretilen Miktar</a:t>
                      </a:r>
                    </a:p>
                  </a:txBody>
                  <a:tcPr marL="5489" marR="5489" marT="5489"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İl Dışından Gelen Miktar</a:t>
                      </a:r>
                    </a:p>
                  </a:txBody>
                  <a:tcPr marL="5489" marR="5489" marT="5489" marB="0" anchor="ctr">
                    <a:lnL>
                      <a:noFill/>
                    </a:lnL>
                    <a:lnR w="6350" cap="flat" cmpd="sng" algn="ctr">
                      <a:solidFill>
                        <a:srgbClr val="A9D08E"/>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772458409"/>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Elma</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1.450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6.000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7614535"/>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Kiraz</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700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13006021"/>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Kayısı</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3.250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81040953"/>
                  </a:ext>
                </a:extLst>
              </a:tr>
              <a:tr h="4039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Şeftali</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1.250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72258995"/>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Armut</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800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1.500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57654160"/>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Erik</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43293448"/>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Vişne</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9370053"/>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Ayva</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750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8858879"/>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Ceviz</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2714511"/>
                  </a:ext>
                </a:extLst>
              </a:tr>
              <a:tr h="277768">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Dut</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5.000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Diğer</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3.500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09811812"/>
                  </a:ext>
                </a:extLst>
              </a:tr>
              <a:tr h="2777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5489" marR="5489" marT="5489"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8.550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37.750</a:t>
                      </a:r>
                    </a:p>
                  </a:txBody>
                  <a:tcPr marL="5489" marR="5489" marT="54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14" name="Metin kutusu 2"/>
          <p:cNvSpPr txBox="1"/>
          <p:nvPr/>
        </p:nvSpPr>
        <p:spPr>
          <a:xfrm>
            <a:off x="982600" y="5431904"/>
            <a:ext cx="10185400" cy="707886"/>
          </a:xfrm>
          <a:prstGeom prst="rect">
            <a:avLst/>
          </a:prstGeom>
          <a:noFill/>
          <a:ln w="25400" cap="flat" cmpd="sng" algn="ctr">
            <a:solidFill>
              <a:sysClr val="windowText" lastClr="000000"/>
            </a:solidFill>
            <a:prstDash val="solid"/>
          </a:ln>
          <a:effectLst/>
        </p:spPr>
        <p:txBody>
          <a:bodyPr wrap="square" rtlCol="0">
            <a:spAutoFit/>
          </a:bodyPr>
          <a:lstStyle/>
          <a:p>
            <a:pPr lvl="0" algn="ctr"/>
            <a:r>
              <a:rPr lang="tr-TR" sz="2000" spc="69" dirty="0">
                <a:solidFill>
                  <a:srgbClr val="878787"/>
                </a:solidFill>
                <a:latin typeface="Verdana"/>
                <a:cs typeface="Verdana"/>
              </a:rPr>
              <a:t>	Erzincan’da </a:t>
            </a:r>
            <a:r>
              <a:rPr lang="tr-TR" sz="2000" b="1" spc="69" dirty="0">
                <a:solidFill>
                  <a:srgbClr val="FF0000"/>
                </a:solidFill>
                <a:latin typeface="Verdana"/>
                <a:cs typeface="Verdana"/>
              </a:rPr>
              <a:t>8.550</a:t>
            </a:r>
            <a:r>
              <a:rPr lang="tr-TR" sz="2000" spc="69" dirty="0">
                <a:solidFill>
                  <a:srgbClr val="878787"/>
                </a:solidFill>
                <a:latin typeface="Verdana"/>
                <a:cs typeface="Verdana"/>
              </a:rPr>
              <a:t> adet muhtelif çeşitlerde meyve fidanı üretilmiş, ayrıca </a:t>
            </a:r>
            <a:r>
              <a:rPr lang="tr-TR" sz="2000" b="1" spc="69" dirty="0">
                <a:solidFill>
                  <a:srgbClr val="FF0000"/>
                </a:solidFill>
                <a:latin typeface="Verdana"/>
                <a:cs typeface="Verdana"/>
              </a:rPr>
              <a:t>37.750</a:t>
            </a:r>
            <a:r>
              <a:rPr lang="tr-TR" sz="2000" spc="69" dirty="0">
                <a:solidFill>
                  <a:srgbClr val="878787"/>
                </a:solidFill>
                <a:latin typeface="Verdana"/>
                <a:cs typeface="Verdana"/>
              </a:rPr>
              <a:t> meyve fidanı il dışından getirilerek satışa sunulmuştur.</a:t>
            </a:r>
          </a:p>
        </p:txBody>
      </p:sp>
    </p:spTree>
    <p:extLst>
      <p:ext uri="{BB962C8B-B14F-4D97-AF65-F5344CB8AC3E}">
        <p14:creationId xmlns:p14="http://schemas.microsoft.com/office/powerpoint/2010/main" val="1337451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7961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ORGANİK VE İYİ TARIM  </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a:t>
            </a:r>
            <a:r>
              <a:rPr sz="1182" spc="-261" dirty="0">
                <a:solidFill>
                  <a:srgbClr val="DC0C18"/>
                </a:solidFill>
                <a:latin typeface="Verdana"/>
                <a:cs typeface="Verdana"/>
              </a:rPr>
              <a:t>.</a:t>
            </a:r>
            <a:r>
              <a:rPr lang="tr-TR" sz="1182" spc="-261" dirty="0">
                <a:solidFill>
                  <a:srgbClr val="DC0C18"/>
                </a:solidFill>
                <a:latin typeface="Verdana"/>
                <a:cs typeface="Verdana"/>
              </a:rPr>
              <a:t> 6</a:t>
            </a:r>
            <a:endParaRPr sz="1182" dirty="0">
              <a:latin typeface="Verdana"/>
              <a:cs typeface="Verdana"/>
            </a:endParaRPr>
          </a:p>
        </p:txBody>
      </p:sp>
      <p:graphicFrame>
        <p:nvGraphicFramePr>
          <p:cNvPr id="11" name="Tablo 10"/>
          <p:cNvGraphicFramePr>
            <a:graphicFrameLocks noGrp="1"/>
          </p:cNvGraphicFramePr>
          <p:nvPr>
            <p:extLst>
              <p:ext uri="{D42A27DB-BD31-4B8C-83A1-F6EECF244321}">
                <p14:modId xmlns:p14="http://schemas.microsoft.com/office/powerpoint/2010/main" val="1024355663"/>
              </p:ext>
            </p:extLst>
          </p:nvPr>
        </p:nvGraphicFramePr>
        <p:xfrm>
          <a:off x="990598" y="1014978"/>
          <a:ext cx="10185400" cy="4081731"/>
        </p:xfrm>
        <a:graphic>
          <a:graphicData uri="http://schemas.openxmlformats.org/drawingml/2006/table">
            <a:tbl>
              <a:tblPr firstRow="1" firstCol="1" lastRow="1" lastCol="1" bandRow="1" bandCol="1"/>
              <a:tblGrid>
                <a:gridCol w="2037080">
                  <a:extLst>
                    <a:ext uri="{9D8B030D-6E8A-4147-A177-3AD203B41FA5}">
                      <a16:colId xmlns:a16="http://schemas.microsoft.com/office/drawing/2014/main" val="4088120730"/>
                    </a:ext>
                  </a:extLst>
                </a:gridCol>
                <a:gridCol w="2037080">
                  <a:extLst>
                    <a:ext uri="{9D8B030D-6E8A-4147-A177-3AD203B41FA5}">
                      <a16:colId xmlns:a16="http://schemas.microsoft.com/office/drawing/2014/main" val="3970232570"/>
                    </a:ext>
                  </a:extLst>
                </a:gridCol>
                <a:gridCol w="2037080">
                  <a:extLst>
                    <a:ext uri="{9D8B030D-6E8A-4147-A177-3AD203B41FA5}">
                      <a16:colId xmlns:a16="http://schemas.microsoft.com/office/drawing/2014/main" val="1279182360"/>
                    </a:ext>
                  </a:extLst>
                </a:gridCol>
                <a:gridCol w="2037080">
                  <a:extLst>
                    <a:ext uri="{9D8B030D-6E8A-4147-A177-3AD203B41FA5}">
                      <a16:colId xmlns:a16="http://schemas.microsoft.com/office/drawing/2014/main" val="3389418004"/>
                    </a:ext>
                  </a:extLst>
                </a:gridCol>
                <a:gridCol w="2037080">
                  <a:extLst>
                    <a:ext uri="{9D8B030D-6E8A-4147-A177-3AD203B41FA5}">
                      <a16:colId xmlns:a16="http://schemas.microsoft.com/office/drawing/2014/main" val="3955613216"/>
                    </a:ext>
                  </a:extLst>
                </a:gridCol>
              </a:tblGrid>
              <a:tr h="0">
                <a:tc rowSpan="4">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İlçe Adı</a:t>
                      </a:r>
                    </a:p>
                  </a:txBody>
                  <a:tcPr marL="5384" marR="5384" marT="5384"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5384" marR="5384" marT="5384" marB="0" anchor="ctr">
                    <a:lnL>
                      <a:noFill/>
                    </a:lnL>
                    <a:lnR>
                      <a:noFill/>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5384" marR="5384" marT="5384"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extLst>
                  <a:ext uri="{0D108BD9-81ED-4DB2-BD59-A6C34878D82A}">
                    <a16:rowId xmlns:a16="http://schemas.microsoft.com/office/drawing/2014/main" val="239788906"/>
                  </a:ext>
                </a:extLst>
              </a:tr>
              <a:tr h="274191">
                <a:tc v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5384" marR="5384" marT="5384" marB="0" anchor="ctr">
                    <a:lnL>
                      <a:noFill/>
                    </a:lnL>
                    <a:lnR>
                      <a:noFill/>
                    </a:lnR>
                    <a:lnT>
                      <a:noFill/>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5384" marR="5384" marT="5384" marB="0" anchor="ctr">
                    <a:lnL>
                      <a:noFill/>
                    </a:lnL>
                    <a:lnR w="6350" cap="flat" cmpd="sng" algn="ctr">
                      <a:solidFill>
                        <a:srgbClr val="A9D08E"/>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extLst>
                  <a:ext uri="{0D108BD9-81ED-4DB2-BD59-A6C34878D82A}">
                    <a16:rowId xmlns:a16="http://schemas.microsoft.com/office/drawing/2014/main" val="883017547"/>
                  </a:ext>
                </a:extLst>
              </a:tr>
              <a:tr h="274191">
                <a:tc v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Organik Tarım</a:t>
                      </a:r>
                    </a:p>
                  </a:txBody>
                  <a:tcPr marL="5384" marR="5384" marT="5384" marB="0" anchor="ctr">
                    <a:lnL>
                      <a:noFill/>
                    </a:lnL>
                    <a:lnR>
                      <a:noFill/>
                    </a:lnR>
                    <a:lnT>
                      <a:noFill/>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İyi Tarım</a:t>
                      </a:r>
                    </a:p>
                  </a:txBody>
                  <a:tcPr marL="5384" marR="5384" marT="5384" marB="0" anchor="ctr">
                    <a:lnL>
                      <a:noFill/>
                    </a:lnL>
                    <a:lnR w="6350" cap="flat" cmpd="sng" algn="ctr">
                      <a:solidFill>
                        <a:srgbClr val="A9D08E"/>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extLst>
                  <a:ext uri="{0D108BD9-81ED-4DB2-BD59-A6C34878D82A}">
                    <a16:rowId xmlns:a16="http://schemas.microsoft.com/office/drawing/2014/main" val="3985777939"/>
                  </a:ext>
                </a:extLst>
              </a:tr>
              <a:tr h="110104">
                <a:tc vMerge="1">
                  <a:txBody>
                    <a:bodyPr/>
                    <a:lstStyle/>
                    <a:p>
                      <a:endParaRPr lang="tr-TR"/>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Üretici Sayısı</a:t>
                      </a:r>
                    </a:p>
                  </a:txBody>
                  <a:tcPr marL="5384" marR="5384" marT="538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Alan (da)</a:t>
                      </a:r>
                    </a:p>
                  </a:txBody>
                  <a:tcPr marL="5384" marR="5384" marT="538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Üretici Sayısı</a:t>
                      </a:r>
                    </a:p>
                  </a:txBody>
                  <a:tcPr marL="5384" marR="5384" marT="5384"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Alan (da)</a:t>
                      </a:r>
                    </a:p>
                  </a:txBody>
                  <a:tcPr marL="5384" marR="5384" marT="5384" marB="0" anchor="ctr">
                    <a:lnL>
                      <a:noFill/>
                    </a:lnL>
                    <a:lnR w="6350" cap="flat" cmpd="sng" algn="ctr">
                      <a:solidFill>
                        <a:srgbClr val="A9D08E"/>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994298614"/>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Merkez</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36</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747</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14</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53,4</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65645250"/>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Üzümlü</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19</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277</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14,7</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2345136"/>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Kemah</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1.033</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7770225"/>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Çayırlı</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1.283</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19737532"/>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Tercan </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13</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5.550</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5809581"/>
                  </a:ext>
                </a:extLst>
              </a:tr>
              <a:tr h="3595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Otlukbeli </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15</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516</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91830514"/>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Refahiye</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0966067"/>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Kemaliye</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12,7</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36425813"/>
                  </a:ext>
                </a:extLst>
              </a:tr>
              <a:tr h="2741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5384" marR="5384" marT="5384" marB="0" anchor="ctr">
                    <a:lnL w="635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1" kern="1200" spc="-75" dirty="0">
                          <a:solidFill>
                            <a:srgbClr val="FF0000"/>
                          </a:solidFill>
                          <a:latin typeface="Verdana" panose="020B0604030504040204" pitchFamily="34" charset="0"/>
                          <a:ea typeface="Verdana" panose="020B0604030504040204" pitchFamily="34" charset="0"/>
                          <a:cs typeface="Trebuchet MS"/>
                        </a:rPr>
                        <a:t>91</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1" kern="1200" spc="-75" dirty="0">
                          <a:solidFill>
                            <a:srgbClr val="FF0000"/>
                          </a:solidFill>
                          <a:latin typeface="Verdana" panose="020B0604030504040204" pitchFamily="34" charset="0"/>
                          <a:ea typeface="Verdana" panose="020B0604030504040204" pitchFamily="34" charset="0"/>
                          <a:cs typeface="Trebuchet MS"/>
                        </a:rPr>
                        <a:t>8.385</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1" kern="1200" spc="-75" dirty="0">
                          <a:solidFill>
                            <a:srgbClr val="FF0000"/>
                          </a:solidFill>
                          <a:latin typeface="Verdana" panose="020B0604030504040204" pitchFamily="34" charset="0"/>
                          <a:ea typeface="Verdana" panose="020B0604030504040204" pitchFamily="34" charset="0"/>
                          <a:cs typeface="Trebuchet MS"/>
                        </a:rPr>
                        <a:t>20</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1" kern="1200" spc="-75" dirty="0">
                          <a:solidFill>
                            <a:srgbClr val="FF0000"/>
                          </a:solidFill>
                          <a:latin typeface="Verdana" panose="020B0604030504040204" pitchFamily="34" charset="0"/>
                          <a:ea typeface="Verdana" panose="020B0604030504040204" pitchFamily="34" charset="0"/>
                          <a:cs typeface="Trebuchet MS"/>
                        </a:rPr>
                        <a:t>1.101</a:t>
                      </a:r>
                    </a:p>
                  </a:txBody>
                  <a:tcPr marL="5384" marR="5384" marT="538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12747346"/>
                  </a:ext>
                </a:extLst>
              </a:tr>
            </a:tbl>
          </a:graphicData>
        </a:graphic>
      </p:graphicFrame>
      <p:sp>
        <p:nvSpPr>
          <p:cNvPr id="12" name="Metin kutusu 2"/>
          <p:cNvSpPr txBox="1"/>
          <p:nvPr/>
        </p:nvSpPr>
        <p:spPr>
          <a:xfrm>
            <a:off x="990598" y="5224802"/>
            <a:ext cx="10185400" cy="1015663"/>
          </a:xfrm>
          <a:prstGeom prst="rect">
            <a:avLst/>
          </a:prstGeom>
          <a:noFill/>
          <a:ln w="25400" cap="flat" cmpd="sng" algn="ctr">
            <a:solidFill>
              <a:sysClr val="windowText" lastClr="000000"/>
            </a:solidFill>
            <a:prstDash val="solid"/>
          </a:ln>
          <a:effectLst/>
        </p:spPr>
        <p:txBody>
          <a:bodyPr wrap="square" rtlCol="0">
            <a:spAutoFit/>
          </a:bodyPr>
          <a:lstStyle/>
          <a:p>
            <a:pPr lvl="0" algn="ctr"/>
            <a:r>
              <a:rPr lang="tr-TR" sz="2000" spc="69" dirty="0">
                <a:solidFill>
                  <a:srgbClr val="878787"/>
                </a:solidFill>
                <a:latin typeface="Verdana"/>
                <a:cs typeface="Verdana"/>
              </a:rPr>
              <a:t>	İlimiz genelinde </a:t>
            </a:r>
            <a:r>
              <a:rPr lang="tr-TR" sz="2000" b="1" spc="69" dirty="0">
                <a:solidFill>
                  <a:srgbClr val="FF0000"/>
                </a:solidFill>
                <a:latin typeface="Verdana"/>
                <a:cs typeface="Verdana"/>
              </a:rPr>
              <a:t>91</a:t>
            </a:r>
            <a:r>
              <a:rPr lang="tr-TR" sz="2000" spc="69" dirty="0">
                <a:solidFill>
                  <a:srgbClr val="878787"/>
                </a:solidFill>
                <a:latin typeface="Verdana"/>
                <a:cs typeface="Verdana"/>
              </a:rPr>
              <a:t> üretici tarafından </a:t>
            </a:r>
            <a:r>
              <a:rPr lang="tr-TR" sz="2000" b="1" spc="69" dirty="0">
                <a:solidFill>
                  <a:srgbClr val="FF0000"/>
                </a:solidFill>
                <a:latin typeface="Verdana"/>
                <a:cs typeface="Verdana"/>
              </a:rPr>
              <a:t>8.385</a:t>
            </a:r>
            <a:r>
              <a:rPr lang="tr-TR" sz="2000" spc="69" dirty="0">
                <a:solidFill>
                  <a:srgbClr val="878787"/>
                </a:solidFill>
                <a:latin typeface="Verdana"/>
                <a:cs typeface="Verdana"/>
              </a:rPr>
              <a:t>  dekar alanda organik tarım ve </a:t>
            </a:r>
            <a:r>
              <a:rPr lang="tr-TR" sz="2000" b="1" spc="69" dirty="0">
                <a:solidFill>
                  <a:srgbClr val="FF0000"/>
                </a:solidFill>
                <a:latin typeface="Verdana"/>
                <a:cs typeface="Verdana"/>
              </a:rPr>
              <a:t>20</a:t>
            </a:r>
            <a:r>
              <a:rPr lang="tr-TR" sz="2000" spc="69" dirty="0">
                <a:solidFill>
                  <a:srgbClr val="878787"/>
                </a:solidFill>
                <a:latin typeface="Verdana"/>
                <a:cs typeface="Verdana"/>
              </a:rPr>
              <a:t> üretici tarafından </a:t>
            </a:r>
            <a:r>
              <a:rPr lang="tr-TR" sz="2000" b="1" spc="69" dirty="0">
                <a:solidFill>
                  <a:srgbClr val="FF0000"/>
                </a:solidFill>
                <a:latin typeface="Verdana"/>
                <a:cs typeface="Verdana"/>
              </a:rPr>
              <a:t>1.101</a:t>
            </a:r>
            <a:r>
              <a:rPr lang="tr-TR" sz="2000" spc="69" dirty="0">
                <a:solidFill>
                  <a:srgbClr val="878787"/>
                </a:solidFill>
                <a:latin typeface="Verdana"/>
                <a:cs typeface="Verdana"/>
              </a:rPr>
              <a:t> dekar alanda iyi tarım uygulamaları gerçekleştirilmiştir.</a:t>
            </a:r>
          </a:p>
        </p:txBody>
      </p:sp>
    </p:spTree>
    <p:extLst>
      <p:ext uri="{BB962C8B-B14F-4D97-AF65-F5344CB8AC3E}">
        <p14:creationId xmlns:p14="http://schemas.microsoft.com/office/powerpoint/2010/main" val="111121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9256138" y="513154"/>
            <a:ext cx="2935862"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BİTKİSEL ÜRETİM</a:t>
            </a:r>
          </a:p>
          <a:p>
            <a:pPr marL="7701">
              <a:spcBef>
                <a:spcPts val="76"/>
              </a:spcBef>
            </a:pPr>
            <a:r>
              <a:rPr lang="tr-TR" sz="1100" spc="70" dirty="0">
                <a:solidFill>
                  <a:srgbClr val="878787"/>
                </a:solidFill>
                <a:latin typeface="Verdana"/>
                <a:cs typeface="Verdana"/>
              </a:rPr>
              <a:t>BİTKİSEL ÜRETİM DESTEKLEMELERİ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2 </a:t>
            </a:r>
            <a:r>
              <a:rPr sz="1182" spc="-261" dirty="0">
                <a:solidFill>
                  <a:srgbClr val="DC0C18"/>
                </a:solidFill>
                <a:latin typeface="Verdana"/>
                <a:cs typeface="Verdana"/>
              </a:rPr>
              <a:t>.</a:t>
            </a:r>
            <a:r>
              <a:rPr lang="tr-TR" sz="1182" spc="-261" dirty="0">
                <a:solidFill>
                  <a:srgbClr val="DC0C18"/>
                </a:solidFill>
                <a:latin typeface="Verdana"/>
                <a:cs typeface="Verdana"/>
              </a:rPr>
              <a:t> 7</a:t>
            </a:r>
            <a:endParaRPr sz="1182" dirty="0">
              <a:latin typeface="Verdana"/>
              <a:cs typeface="Verdana"/>
            </a:endParaRPr>
          </a:p>
        </p:txBody>
      </p:sp>
      <p:graphicFrame>
        <p:nvGraphicFramePr>
          <p:cNvPr id="2" name="Tablo 1">
            <a:extLst>
              <a:ext uri="{FF2B5EF4-FFF2-40B4-BE49-F238E27FC236}">
                <a16:creationId xmlns:a16="http://schemas.microsoft.com/office/drawing/2014/main" id="{FF85E662-ECA1-166F-B747-CD8AB8EC99AE}"/>
              </a:ext>
            </a:extLst>
          </p:cNvPr>
          <p:cNvGraphicFramePr>
            <a:graphicFrameLocks noGrp="1"/>
          </p:cNvGraphicFramePr>
          <p:nvPr>
            <p:extLst>
              <p:ext uri="{D42A27DB-BD31-4B8C-83A1-F6EECF244321}">
                <p14:modId xmlns:p14="http://schemas.microsoft.com/office/powerpoint/2010/main" val="2219252250"/>
              </p:ext>
            </p:extLst>
          </p:nvPr>
        </p:nvGraphicFramePr>
        <p:xfrm>
          <a:off x="1071378" y="1133674"/>
          <a:ext cx="10049244" cy="5297960"/>
        </p:xfrm>
        <a:graphic>
          <a:graphicData uri="http://schemas.openxmlformats.org/drawingml/2006/table">
            <a:tbl>
              <a:tblPr firstRow="1" firstCol="1" bandRow="1"/>
              <a:tblGrid>
                <a:gridCol w="3349748">
                  <a:extLst>
                    <a:ext uri="{9D8B030D-6E8A-4147-A177-3AD203B41FA5}">
                      <a16:colId xmlns:a16="http://schemas.microsoft.com/office/drawing/2014/main" val="1352841192"/>
                    </a:ext>
                  </a:extLst>
                </a:gridCol>
                <a:gridCol w="3349748">
                  <a:extLst>
                    <a:ext uri="{9D8B030D-6E8A-4147-A177-3AD203B41FA5}">
                      <a16:colId xmlns:a16="http://schemas.microsoft.com/office/drawing/2014/main" val="730260963"/>
                    </a:ext>
                  </a:extLst>
                </a:gridCol>
                <a:gridCol w="3349748">
                  <a:extLst>
                    <a:ext uri="{9D8B030D-6E8A-4147-A177-3AD203B41FA5}">
                      <a16:colId xmlns:a16="http://schemas.microsoft.com/office/drawing/2014/main" val="851427616"/>
                    </a:ext>
                  </a:extLst>
                </a:gridCol>
              </a:tblGrid>
              <a:tr h="419150">
                <a:tc>
                  <a:txBody>
                    <a:bodyPr/>
                    <a:lstStyle/>
                    <a:p>
                      <a:pPr algn="ctr" rtl="0" fontAlgn="ctr"/>
                      <a:r>
                        <a:rPr lang="tr-TR" sz="1000" b="0" i="0" u="none" strike="noStrike" dirty="0">
                          <a:solidFill>
                            <a:srgbClr val="FFFFFF"/>
                          </a:solidFill>
                          <a:effectLst/>
                          <a:latin typeface="Verdana" panose="020B0604030504040204" pitchFamily="34" charset="0"/>
                        </a:rPr>
                        <a:t>Destekleme Çeşidi</a:t>
                      </a:r>
                    </a:p>
                  </a:txBody>
                  <a:tcPr marL="4590" marR="4590" marT="4590"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a:noFill/>
                    </a:lnB>
                    <a:solidFill>
                      <a:srgbClr val="4472C4"/>
                    </a:solidFill>
                  </a:tcPr>
                </a:tc>
                <a:tc>
                  <a:txBody>
                    <a:bodyPr/>
                    <a:lstStyle/>
                    <a:p>
                      <a:pPr algn="ctr" rtl="0" fontAlgn="ctr"/>
                      <a:r>
                        <a:rPr lang="tr-TR" sz="1000" b="0" i="0" u="none" strike="noStrike" dirty="0">
                          <a:solidFill>
                            <a:srgbClr val="FFFFFF"/>
                          </a:solidFill>
                          <a:effectLst/>
                          <a:latin typeface="Verdana" panose="020B0604030504040204" pitchFamily="34" charset="0"/>
                        </a:rPr>
                        <a:t>Çiftçi Sayısı</a:t>
                      </a:r>
                    </a:p>
                  </a:txBody>
                  <a:tcPr marL="4590" marR="4590" marT="4590" marB="0" anchor="ctr">
                    <a:lnL>
                      <a:noFill/>
                    </a:lnL>
                    <a:lnR>
                      <a:noFill/>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00" b="0" i="0" u="none" strike="noStrike" dirty="0">
                          <a:solidFill>
                            <a:srgbClr val="FFFFFF"/>
                          </a:solidFill>
                          <a:effectLst/>
                          <a:latin typeface="Verdana" panose="020B0604030504040204" pitchFamily="34" charset="0"/>
                        </a:rPr>
                        <a:t>Destekleme Miktarı (TL )</a:t>
                      </a:r>
                    </a:p>
                  </a:txBody>
                  <a:tcPr marL="4590" marR="4590" marT="4590"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1274524598"/>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Mazot Gübre Desteği</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dirty="0">
                          <a:solidFill>
                            <a:srgbClr val="000000"/>
                          </a:solidFill>
                          <a:effectLst/>
                          <a:latin typeface="Verdana" panose="020B0604030504040204" pitchFamily="34" charset="0"/>
                        </a:rPr>
                        <a:t>7795</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a:solidFill>
                            <a:srgbClr val="000000"/>
                          </a:solidFill>
                          <a:effectLst/>
                          <a:latin typeface="Verdana" panose="020B0604030504040204" pitchFamily="34" charset="0"/>
                        </a:rPr>
                        <a:t>108.117.763,51</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8549703"/>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 Yem Bitkileri Desteği</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dirty="0">
                          <a:solidFill>
                            <a:srgbClr val="000000"/>
                          </a:solidFill>
                          <a:effectLst/>
                          <a:latin typeface="Verdana" panose="020B0604030504040204" pitchFamily="34" charset="0"/>
                        </a:rPr>
                        <a:t>846</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6.402.363,27</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7901208"/>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Prim Ödemeleri</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3091</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137.804.205,79</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5732904"/>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Sertifikalı Tohumluk Kullanımı Desteği</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378</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1.285.583,30</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8547033"/>
                  </a:ext>
                </a:extLst>
              </a:tr>
              <a:tr h="419150">
                <a:tc>
                  <a:txBody>
                    <a:bodyPr/>
                    <a:lstStyle/>
                    <a:p>
                      <a:pPr algn="ctr" rtl="0" fontAlgn="ctr"/>
                      <a:r>
                        <a:rPr lang="tr-TR" sz="1800" b="0" i="0" u="none" strike="noStrike">
                          <a:solidFill>
                            <a:srgbClr val="FFFFFF"/>
                          </a:solidFill>
                          <a:effectLst/>
                          <a:latin typeface="Verdana" panose="020B0604030504040204" pitchFamily="34" charset="0"/>
                        </a:rPr>
                        <a:t>Organik Tarım Desteği </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28</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a:solidFill>
                            <a:srgbClr val="000000"/>
                          </a:solidFill>
                          <a:effectLst/>
                          <a:latin typeface="Verdana" panose="020B0604030504040204" pitchFamily="34" charset="0"/>
                        </a:rPr>
                        <a:t>56.390,12</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1368882"/>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İyi Tarım Desteği </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16</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117.046,62</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4639304"/>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Küçük Aile İşletmesi </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20</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13.804,20</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9995594"/>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Katı Organik-Organomineral Desteği</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176</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432.520,12</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9822419"/>
                  </a:ext>
                </a:extLst>
              </a:tr>
              <a:tr h="419150">
                <a:tc>
                  <a:txBody>
                    <a:bodyPr/>
                    <a:lstStyle/>
                    <a:p>
                      <a:pPr algn="ctr" rtl="0" fontAlgn="ctr"/>
                      <a:r>
                        <a:rPr lang="tr-TR" sz="1800" b="0" i="0" u="none" strike="noStrike" dirty="0" err="1">
                          <a:solidFill>
                            <a:srgbClr val="FFFFFF"/>
                          </a:solidFill>
                          <a:effectLst/>
                          <a:latin typeface="Verdana" panose="020B0604030504040204" pitchFamily="34" charset="0"/>
                        </a:rPr>
                        <a:t>Bambus</a:t>
                      </a:r>
                      <a:r>
                        <a:rPr lang="tr-TR" sz="1800" b="0" i="0" u="none" strike="noStrike" dirty="0">
                          <a:solidFill>
                            <a:srgbClr val="FFFFFF"/>
                          </a:solidFill>
                          <a:effectLst/>
                          <a:latin typeface="Verdana" panose="020B0604030504040204" pitchFamily="34" charset="0"/>
                        </a:rPr>
                        <a:t> arı Desteği </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12</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8.800</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6640439"/>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Organik Arı Desteği</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4472C4"/>
                    </a:solidFill>
                  </a:tcPr>
                </a:tc>
                <a:tc>
                  <a:txBody>
                    <a:bodyPr/>
                    <a:lstStyle/>
                    <a:p>
                      <a:pPr algn="ctr" rtl="0" fontAlgn="b"/>
                      <a:r>
                        <a:rPr lang="tr-TR" sz="2000" b="0" i="0" u="none" strike="noStrike">
                          <a:solidFill>
                            <a:srgbClr val="000000"/>
                          </a:solidFill>
                          <a:effectLst/>
                          <a:latin typeface="Verdana" panose="020B0604030504040204" pitchFamily="34" charset="0"/>
                        </a:rPr>
                        <a:t>1</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tr-TR" sz="2000" b="0" i="0" u="none" strike="noStrike" dirty="0">
                          <a:solidFill>
                            <a:srgbClr val="000000"/>
                          </a:solidFill>
                          <a:effectLst/>
                          <a:latin typeface="Verdana" panose="020B0604030504040204" pitchFamily="34" charset="0"/>
                        </a:rPr>
                        <a:t>15.000</a:t>
                      </a:r>
                    </a:p>
                  </a:txBody>
                  <a:tcPr marL="4590" marR="4590" marT="45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9280982"/>
                  </a:ext>
                </a:extLst>
              </a:tr>
              <a:tr h="419150">
                <a:tc>
                  <a:txBody>
                    <a:bodyPr/>
                    <a:lstStyle/>
                    <a:p>
                      <a:pPr algn="ctr" rtl="0" fontAlgn="ctr"/>
                      <a:r>
                        <a:rPr lang="tr-TR" sz="1800" b="0" i="0" u="none" strike="noStrike" dirty="0">
                          <a:solidFill>
                            <a:srgbClr val="FFFFFF"/>
                          </a:solidFill>
                          <a:effectLst/>
                          <a:latin typeface="Verdana" panose="020B0604030504040204" pitchFamily="34" charset="0"/>
                        </a:rPr>
                        <a:t>Toplam</a:t>
                      </a:r>
                    </a:p>
                  </a:txBody>
                  <a:tcPr marL="4590" marR="4590" marT="4590" marB="0" anchor="ctr">
                    <a:lnL w="6350" cap="flat" cmpd="sng" algn="ctr">
                      <a:solidFill>
                        <a:srgbClr val="A9D08E"/>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A9D08E"/>
                      </a:solidFill>
                      <a:prstDash val="solid"/>
                      <a:round/>
                      <a:headEnd type="none" w="med" len="med"/>
                      <a:tailEnd type="none" w="med" len="med"/>
                    </a:lnB>
                    <a:solidFill>
                      <a:srgbClr val="4472C4"/>
                    </a:solidFill>
                  </a:tcPr>
                </a:tc>
                <a:tc>
                  <a:txBody>
                    <a:bodyPr/>
                    <a:lstStyle/>
                    <a:p>
                      <a:pPr algn="ctr" rtl="0" fontAlgn="ctr"/>
                      <a:r>
                        <a:rPr lang="tr-TR" sz="2000" b="1" i="0" u="none" strike="noStrike">
                          <a:solidFill>
                            <a:srgbClr val="FF0000"/>
                          </a:solidFill>
                          <a:effectLst/>
                          <a:latin typeface="Verdana" panose="020B0604030504040204" pitchFamily="34" charset="0"/>
                        </a:rPr>
                        <a:t>12.363</a:t>
                      </a:r>
                    </a:p>
                  </a:txBody>
                  <a:tcPr marL="4590" marR="4590" marT="4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tr-TR" sz="2000" b="1" i="0" u="none" strike="noStrike" dirty="0">
                          <a:solidFill>
                            <a:srgbClr val="FF0000"/>
                          </a:solidFill>
                          <a:effectLst/>
                          <a:latin typeface="Verdana" panose="020B0604030504040204" pitchFamily="34" charset="0"/>
                        </a:rPr>
                        <a:t>254.253.476,93 TL</a:t>
                      </a:r>
                    </a:p>
                  </a:txBody>
                  <a:tcPr marL="4590" marR="4590" marT="45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3094718"/>
                  </a:ext>
                </a:extLst>
              </a:tr>
            </a:tbl>
          </a:graphicData>
        </a:graphic>
      </p:graphicFrame>
    </p:spTree>
    <p:extLst>
      <p:ext uri="{BB962C8B-B14F-4D97-AF65-F5344CB8AC3E}">
        <p14:creationId xmlns:p14="http://schemas.microsoft.com/office/powerpoint/2010/main" val="501923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49441" y="3187187"/>
            <a:ext cx="6187439" cy="1486660"/>
          </a:xfrm>
          <a:prstGeom prst="rect">
            <a:avLst/>
          </a:prstGeom>
        </p:spPr>
        <p:txBody>
          <a:bodyPr vert="horz" wrap="square" lIns="0" tIns="9242" rIns="0" bIns="0" rtlCol="0" anchor="ctr">
            <a:spAutoFit/>
          </a:bodyPr>
          <a:lstStyle/>
          <a:p>
            <a:pPr marL="7701">
              <a:lnSpc>
                <a:spcPct val="100000"/>
              </a:lnSpc>
              <a:spcBef>
                <a:spcPts val="73"/>
              </a:spcBef>
            </a:pPr>
            <a:r>
              <a:rPr lang="tr-TR" sz="2400" spc="-537" dirty="0"/>
              <a:t>3 </a:t>
            </a:r>
            <a:r>
              <a:rPr sz="2400" spc="-537" dirty="0"/>
              <a:t>.</a:t>
            </a:r>
            <a:r>
              <a:rPr sz="2400" spc="-124" dirty="0"/>
              <a:t> </a:t>
            </a:r>
            <a:r>
              <a:rPr lang="tr-TR" sz="2400" cap="all" dirty="0">
                <a:latin typeface="Verdana" panose="020B0604030504040204" pitchFamily="34" charset="0"/>
                <a:ea typeface="Verdana" panose="020B0604030504040204" pitchFamily="34" charset="0"/>
                <a:cs typeface="Arial" panose="020B0604020202020204" pitchFamily="34" charset="0"/>
              </a:rPr>
              <a:t>GIDA, DENETİM ÇALIŞMALARI, YÖRESEL ÜRÜNLER</a:t>
            </a:r>
            <a:br>
              <a:rPr lang="tr-TR" sz="2400" dirty="0">
                <a:solidFill>
                  <a:srgbClr val="878787"/>
                </a:solidFill>
              </a:rPr>
            </a:br>
            <a:br>
              <a:rPr lang="tr-TR" sz="2400" spc="106" dirty="0"/>
            </a:br>
            <a:endParaRPr sz="2400" spc="94" dirty="0"/>
          </a:p>
        </p:txBody>
      </p:sp>
    </p:spTree>
    <p:extLst>
      <p:ext uri="{BB962C8B-B14F-4D97-AF65-F5344CB8AC3E}">
        <p14:creationId xmlns:p14="http://schemas.microsoft.com/office/powerpoint/2010/main" val="280401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80630" y="3378981"/>
            <a:ext cx="2088590" cy="391873"/>
          </a:xfrm>
          <a:prstGeom prst="rect">
            <a:avLst/>
          </a:prstGeom>
        </p:spPr>
        <p:txBody>
          <a:bodyPr vert="horz" wrap="square" lIns="0" tIns="9242" rIns="0" bIns="0" rtlCol="0" anchor="ctr">
            <a:spAutoFit/>
          </a:bodyPr>
          <a:lstStyle/>
          <a:p>
            <a:pPr marL="7701">
              <a:lnSpc>
                <a:spcPct val="100000"/>
              </a:lnSpc>
              <a:spcBef>
                <a:spcPts val="73"/>
              </a:spcBef>
            </a:pPr>
            <a:r>
              <a:rPr spc="-30" dirty="0"/>
              <a:t>İÇİNDEKİLER</a:t>
            </a:r>
          </a:p>
        </p:txBody>
      </p:sp>
    </p:spTree>
    <p:extLst>
      <p:ext uri="{BB962C8B-B14F-4D97-AF65-F5344CB8AC3E}">
        <p14:creationId xmlns:p14="http://schemas.microsoft.com/office/powerpoint/2010/main" val="1025695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80531" cy="724917"/>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GIDA ÜRETİM VE SATIŞ İŞLETMELERİNİN DAĞILIMI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a:t>
            </a:r>
            <a:r>
              <a:rPr sz="1182" spc="-261" dirty="0">
                <a:solidFill>
                  <a:srgbClr val="DC0C18"/>
                </a:solidFill>
                <a:latin typeface="Verdana"/>
                <a:cs typeface="Verdana"/>
              </a:rPr>
              <a:t>.</a:t>
            </a:r>
            <a:r>
              <a:rPr lang="tr-TR" sz="1182" spc="-261" dirty="0">
                <a:solidFill>
                  <a:srgbClr val="DC0C18"/>
                </a:solidFill>
                <a:latin typeface="Verdana"/>
                <a:cs typeface="Verdana"/>
              </a:rPr>
              <a:t> 1</a:t>
            </a:r>
            <a:endParaRPr sz="1182" dirty="0">
              <a:latin typeface="Verdan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3571117257"/>
              </p:ext>
            </p:extLst>
          </p:nvPr>
        </p:nvGraphicFramePr>
        <p:xfrm>
          <a:off x="324465" y="1238071"/>
          <a:ext cx="11533238" cy="5431437"/>
        </p:xfrm>
        <a:graphic>
          <a:graphicData uri="http://schemas.openxmlformats.org/drawingml/2006/table">
            <a:tbl>
              <a:tblPr firstRow="1" firstCol="1" bandRow="1"/>
              <a:tblGrid>
                <a:gridCol w="1845809">
                  <a:extLst>
                    <a:ext uri="{9D8B030D-6E8A-4147-A177-3AD203B41FA5}">
                      <a16:colId xmlns:a16="http://schemas.microsoft.com/office/drawing/2014/main" val="512066731"/>
                    </a:ext>
                  </a:extLst>
                </a:gridCol>
                <a:gridCol w="1622833">
                  <a:extLst>
                    <a:ext uri="{9D8B030D-6E8A-4147-A177-3AD203B41FA5}">
                      <a16:colId xmlns:a16="http://schemas.microsoft.com/office/drawing/2014/main" val="251190394"/>
                    </a:ext>
                  </a:extLst>
                </a:gridCol>
                <a:gridCol w="1509311">
                  <a:extLst>
                    <a:ext uri="{9D8B030D-6E8A-4147-A177-3AD203B41FA5}">
                      <a16:colId xmlns:a16="http://schemas.microsoft.com/office/drawing/2014/main" val="2545232762"/>
                    </a:ext>
                  </a:extLst>
                </a:gridCol>
                <a:gridCol w="1624855">
                  <a:extLst>
                    <a:ext uri="{9D8B030D-6E8A-4147-A177-3AD203B41FA5}">
                      <a16:colId xmlns:a16="http://schemas.microsoft.com/office/drawing/2014/main" val="467785327"/>
                    </a:ext>
                  </a:extLst>
                </a:gridCol>
                <a:gridCol w="1585666">
                  <a:extLst>
                    <a:ext uri="{9D8B030D-6E8A-4147-A177-3AD203B41FA5}">
                      <a16:colId xmlns:a16="http://schemas.microsoft.com/office/drawing/2014/main" val="2755962255"/>
                    </a:ext>
                  </a:extLst>
                </a:gridCol>
                <a:gridCol w="1783875">
                  <a:extLst>
                    <a:ext uri="{9D8B030D-6E8A-4147-A177-3AD203B41FA5}">
                      <a16:colId xmlns:a16="http://schemas.microsoft.com/office/drawing/2014/main" val="2081446829"/>
                    </a:ext>
                  </a:extLst>
                </a:gridCol>
                <a:gridCol w="1560889">
                  <a:extLst>
                    <a:ext uri="{9D8B030D-6E8A-4147-A177-3AD203B41FA5}">
                      <a16:colId xmlns:a16="http://schemas.microsoft.com/office/drawing/2014/main" val="3941591569"/>
                    </a:ext>
                  </a:extLst>
                </a:gridCol>
              </a:tblGrid>
              <a:tr h="16272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İlçe</a:t>
                      </a:r>
                    </a:p>
                  </a:txBody>
                  <a:tcPr marL="5648" marR="5648" marT="564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Onaylı Gıda İşletmesi</a:t>
                      </a:r>
                    </a:p>
                  </a:txBody>
                  <a:tcPr marL="5648" marR="5648" marT="5648"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Kayıtlı Gıda Üretim İşletmesi</a:t>
                      </a:r>
                    </a:p>
                  </a:txBody>
                  <a:tcPr marL="5648" marR="5648" marT="5648"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Kayıtlı Gıda Satış-toplu Tüketim İşletmesi</a:t>
                      </a:r>
                    </a:p>
                  </a:txBody>
                  <a:tcPr marL="5648" marR="5648" marT="5648"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Onaylı Yem  İşletmesi</a:t>
                      </a:r>
                    </a:p>
                  </a:txBody>
                  <a:tcPr marL="5648" marR="5648" marT="5648"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Kayıtlı Yem İşletmesi</a:t>
                      </a:r>
                    </a:p>
                  </a:txBody>
                  <a:tcPr marL="5648" marR="5648" marT="5648"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Genel Toplam</a:t>
                      </a:r>
                    </a:p>
                  </a:txBody>
                  <a:tcPr marL="5648" marR="5648" marT="5648"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299158459"/>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Merkez</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48</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178</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1691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4</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65</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1986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01613415"/>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Çayırlı</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49</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9</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65</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2597553"/>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Otlukbeli</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2</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4</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22</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62973248"/>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Kemah</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36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2</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45</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56036392"/>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Refahiye</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a:t>
                      </a:r>
                      <a:endParaRPr lang="fi-FI" sz="2400" b="0" i="0" u="none" strike="noStrike" dirty="0">
                        <a:solidFill>
                          <a:schemeClr val="tx1"/>
                        </a:solidFill>
                        <a:effectLst/>
                        <a:latin typeface="Times New Roman" panose="02020603050405020304" pitchFamily="18" charset="0"/>
                        <a:ea typeface="+mn-ea"/>
                        <a:cs typeface="+mn-cs"/>
                      </a:endParaRP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7</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80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8</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96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53217671"/>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İliç</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5</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2</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69</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9152370"/>
                  </a:ext>
                </a:extLst>
              </a:tr>
              <a:tr h="4528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Kemaliye</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6</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71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78</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08382768"/>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Tercan</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2</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7</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90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12</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111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7761955"/>
                  </a:ext>
                </a:extLst>
              </a:tr>
              <a:tr h="32867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Üzümlü</a:t>
                      </a:r>
                    </a:p>
                  </a:txBody>
                  <a:tcPr marL="5648" marR="5648" marT="5648"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3</a:t>
                      </a:r>
                    </a:p>
                  </a:txBody>
                  <a:tcPr marL="6617" marR="6617" marT="6617"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8</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70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0</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8</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rtl="0" fontAlgn="ctr"/>
                      <a:r>
                        <a:rPr lang="tr-TR" sz="2400" b="0" i="0" u="none" strike="noStrike" dirty="0">
                          <a:solidFill>
                            <a:schemeClr val="tx1"/>
                          </a:solidFill>
                          <a:effectLst/>
                          <a:latin typeface="Times New Roman" panose="02020603050405020304" pitchFamily="18" charset="0"/>
                          <a:ea typeface="+mn-ea"/>
                          <a:cs typeface="+mn-cs"/>
                        </a:rPr>
                        <a:t>89</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52898772"/>
                  </a:ext>
                </a:extLst>
              </a:tr>
              <a:tr h="3215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Toplam</a:t>
                      </a:r>
                    </a:p>
                  </a:txBody>
                  <a:tcPr marL="5648" marR="5648" marT="5648"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b"/>
                      <a:r>
                        <a:rPr lang="tr-TR" sz="2400" b="1" i="0" u="none" strike="noStrike" dirty="0">
                          <a:solidFill>
                            <a:srgbClr val="FF0000"/>
                          </a:solidFill>
                          <a:effectLst/>
                          <a:latin typeface="Calibri" panose="020F0502020204030204" pitchFamily="34" charset="0"/>
                        </a:rPr>
                        <a:t>57</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tr-TR" sz="2400" b="1" i="0" u="none" strike="noStrike" dirty="0">
                          <a:solidFill>
                            <a:srgbClr val="FF0000"/>
                          </a:solidFill>
                          <a:effectLst/>
                          <a:latin typeface="Calibri" panose="020F0502020204030204" pitchFamily="34" charset="0"/>
                        </a:rPr>
                        <a:t>225</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tr-TR" sz="2400" b="1" i="0" u="none" strike="noStrike" dirty="0">
                          <a:solidFill>
                            <a:srgbClr val="FF0000"/>
                          </a:solidFill>
                          <a:effectLst/>
                          <a:latin typeface="Calibri" panose="020F0502020204030204" pitchFamily="34" charset="0"/>
                        </a:rPr>
                        <a:t>2.164</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tr-TR" sz="2400" b="1" i="0" u="none" strike="noStrike" dirty="0">
                          <a:solidFill>
                            <a:srgbClr val="FF0000"/>
                          </a:solidFill>
                          <a:effectLst/>
                          <a:latin typeface="Calibri" panose="020F0502020204030204" pitchFamily="34" charset="0"/>
                        </a:rPr>
                        <a:t>4</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tr-TR" sz="2400" b="1" i="0" u="none" strike="noStrike" dirty="0">
                          <a:solidFill>
                            <a:srgbClr val="FF0000"/>
                          </a:solidFill>
                          <a:effectLst/>
                          <a:latin typeface="Calibri" panose="020F0502020204030204" pitchFamily="34" charset="0"/>
                        </a:rPr>
                        <a:t>111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tr-TR" sz="2400" b="1" i="0" u="none" strike="noStrike" dirty="0">
                          <a:solidFill>
                            <a:srgbClr val="FF0000"/>
                          </a:solidFill>
                          <a:effectLst/>
                          <a:latin typeface="Calibri" panose="020F0502020204030204" pitchFamily="34" charset="0"/>
                        </a:rPr>
                        <a:t>2.561</a:t>
                      </a:r>
                    </a:p>
                  </a:txBody>
                  <a:tcPr marL="6617" marR="6617" marT="66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37398313"/>
                  </a:ext>
                </a:extLst>
              </a:tr>
            </a:tbl>
          </a:graphicData>
        </a:graphic>
      </p:graphicFrame>
    </p:spTree>
    <p:extLst>
      <p:ext uri="{BB962C8B-B14F-4D97-AF65-F5344CB8AC3E}">
        <p14:creationId xmlns:p14="http://schemas.microsoft.com/office/powerpoint/2010/main" val="854312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ALO GIDA, İHRACAT VE DENETİM</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3 . 2</a:t>
            </a:r>
            <a:endParaRPr lang="tr-TR" sz="1182" dirty="0">
              <a:latin typeface="Verdana"/>
              <a:cs typeface="Verdana"/>
            </a:endParaRPr>
          </a:p>
        </p:txBody>
      </p:sp>
      <p:graphicFrame>
        <p:nvGraphicFramePr>
          <p:cNvPr id="13" name="Tablo 12"/>
          <p:cNvGraphicFramePr>
            <a:graphicFrameLocks noGrp="1"/>
          </p:cNvGraphicFramePr>
          <p:nvPr>
            <p:extLst>
              <p:ext uri="{D42A27DB-BD31-4B8C-83A1-F6EECF244321}">
                <p14:modId xmlns:p14="http://schemas.microsoft.com/office/powerpoint/2010/main" val="2174030281"/>
              </p:ext>
            </p:extLst>
          </p:nvPr>
        </p:nvGraphicFramePr>
        <p:xfrm>
          <a:off x="635380" y="1681638"/>
          <a:ext cx="10835461" cy="2753191"/>
        </p:xfrm>
        <a:graphic>
          <a:graphicData uri="http://schemas.openxmlformats.org/drawingml/2006/table">
            <a:tbl>
              <a:tblPr firstRow="1" bandRow="1"/>
              <a:tblGrid>
                <a:gridCol w="1917044">
                  <a:extLst>
                    <a:ext uri="{9D8B030D-6E8A-4147-A177-3AD203B41FA5}">
                      <a16:colId xmlns:a16="http://schemas.microsoft.com/office/drawing/2014/main" val="1730864215"/>
                    </a:ext>
                  </a:extLst>
                </a:gridCol>
                <a:gridCol w="4917632">
                  <a:extLst>
                    <a:ext uri="{9D8B030D-6E8A-4147-A177-3AD203B41FA5}">
                      <a16:colId xmlns:a16="http://schemas.microsoft.com/office/drawing/2014/main" val="3955307651"/>
                    </a:ext>
                  </a:extLst>
                </a:gridCol>
                <a:gridCol w="4000785">
                  <a:extLst>
                    <a:ext uri="{9D8B030D-6E8A-4147-A177-3AD203B41FA5}">
                      <a16:colId xmlns:a16="http://schemas.microsoft.com/office/drawing/2014/main" val="1340995213"/>
                    </a:ext>
                  </a:extLst>
                </a:gridCol>
              </a:tblGrid>
              <a:tr h="2036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 YILLAR</a:t>
                      </a:r>
                    </a:p>
                  </a:txBody>
                  <a:tcPr marL="9221" marR="9221" marT="9221" marB="0" anchor="ctr">
                    <a:lnL w="6350" cap="flat" cmpd="sng" algn="ctr">
                      <a:solidFill>
                        <a:srgbClr val="92D050"/>
                      </a:solidFill>
                      <a:prstDash val="solid"/>
                      <a:round/>
                      <a:headEnd type="none" w="med" len="med"/>
                      <a:tailEnd type="none" w="med" len="med"/>
                    </a:lnL>
                    <a:lnR>
                      <a:noFill/>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ALO GIDA İHBAR SAYISI</a:t>
                      </a:r>
                    </a:p>
                  </a:txBody>
                  <a:tcPr marL="9221" marR="9221" marT="9221"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TAMAMLANAN</a:t>
                      </a:r>
                    </a:p>
                  </a:txBody>
                  <a:tcPr marL="9221" marR="9221" marT="9221"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421340082"/>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2017</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138</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138</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76037624"/>
                  </a:ext>
                </a:extLst>
              </a:tr>
              <a:tr h="231586">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2018</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155</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155</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80195095"/>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2019</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155</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155</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44363638"/>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2020</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134</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134</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47782536"/>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2021</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120</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120</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9664599"/>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2022</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175</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175</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06271098"/>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2023</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160</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160</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14091489"/>
                  </a:ext>
                </a:extLst>
              </a:tr>
              <a:tr h="2315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2024</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229</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229</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6740003"/>
                  </a:ext>
                </a:extLst>
              </a:tr>
              <a:tr h="231586">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2025</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238</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238</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03507327"/>
                  </a:ext>
                </a:extLst>
              </a:tr>
              <a:tr h="231586">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Toplam</a:t>
                      </a:r>
                    </a:p>
                  </a:txBody>
                  <a:tcPr marL="9221" marR="9221" marT="922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tr-TR" sz="1600" b="1" kern="1200" spc="-75" dirty="0">
                          <a:solidFill>
                            <a:srgbClr val="FF0000"/>
                          </a:solidFill>
                          <a:latin typeface="Verdana" panose="020B0604030504040204" pitchFamily="34" charset="0"/>
                          <a:ea typeface="Verdana" panose="020B0604030504040204" pitchFamily="34" charset="0"/>
                          <a:cs typeface="Trebuchet MS"/>
                        </a:rPr>
                        <a:t>1.504</a:t>
                      </a: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1" kern="1200" spc="-75">
                          <a:solidFill>
                            <a:srgbClr val="FF0000"/>
                          </a:solidFill>
                          <a:latin typeface="Verdana" panose="020B0604030504040204" pitchFamily="34" charset="0"/>
                          <a:ea typeface="Verdana" panose="020B0604030504040204" pitchFamily="34" charset="0"/>
                          <a:cs typeface="Trebuchet MS"/>
                        </a:rPr>
                        <a:t>1.504</a:t>
                      </a:r>
                      <a:endParaRPr lang="tr-TR" sz="1600" b="1" kern="1200" spc="-75" dirty="0">
                        <a:solidFill>
                          <a:srgbClr val="FF0000"/>
                        </a:solidFill>
                        <a:latin typeface="Verdana" panose="020B0604030504040204" pitchFamily="34" charset="0"/>
                        <a:ea typeface="Verdana" panose="020B0604030504040204" pitchFamily="34" charset="0"/>
                        <a:cs typeface="Trebuchet MS"/>
                      </a:endParaRPr>
                    </a:p>
                  </a:txBody>
                  <a:tcPr marL="9221" marR="9221" marT="92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72917501"/>
                  </a:ext>
                </a:extLst>
              </a:tr>
            </a:tbl>
          </a:graphicData>
        </a:graphic>
      </p:graphicFrame>
      <p:graphicFrame>
        <p:nvGraphicFramePr>
          <p:cNvPr id="14" name="Tablo 13"/>
          <p:cNvGraphicFramePr>
            <a:graphicFrameLocks noGrp="1"/>
          </p:cNvGraphicFramePr>
          <p:nvPr>
            <p:extLst>
              <p:ext uri="{D42A27DB-BD31-4B8C-83A1-F6EECF244321}">
                <p14:modId xmlns:p14="http://schemas.microsoft.com/office/powerpoint/2010/main" val="3991022268"/>
              </p:ext>
            </p:extLst>
          </p:nvPr>
        </p:nvGraphicFramePr>
        <p:xfrm>
          <a:off x="630993" y="1054495"/>
          <a:ext cx="10839848" cy="506730"/>
        </p:xfrm>
        <a:graphic>
          <a:graphicData uri="http://schemas.openxmlformats.org/drawingml/2006/table">
            <a:tbl>
              <a:tblPr/>
              <a:tblGrid>
                <a:gridCol w="2709962">
                  <a:extLst>
                    <a:ext uri="{9D8B030D-6E8A-4147-A177-3AD203B41FA5}">
                      <a16:colId xmlns:a16="http://schemas.microsoft.com/office/drawing/2014/main" val="3187524893"/>
                    </a:ext>
                  </a:extLst>
                </a:gridCol>
                <a:gridCol w="2709962">
                  <a:extLst>
                    <a:ext uri="{9D8B030D-6E8A-4147-A177-3AD203B41FA5}">
                      <a16:colId xmlns:a16="http://schemas.microsoft.com/office/drawing/2014/main" val="262120563"/>
                    </a:ext>
                  </a:extLst>
                </a:gridCol>
                <a:gridCol w="2709962">
                  <a:extLst>
                    <a:ext uri="{9D8B030D-6E8A-4147-A177-3AD203B41FA5}">
                      <a16:colId xmlns:a16="http://schemas.microsoft.com/office/drawing/2014/main" val="2276278884"/>
                    </a:ext>
                  </a:extLst>
                </a:gridCol>
                <a:gridCol w="2709962">
                  <a:extLst>
                    <a:ext uri="{9D8B030D-6E8A-4147-A177-3AD203B41FA5}">
                      <a16:colId xmlns:a16="http://schemas.microsoft.com/office/drawing/2014/main" val="2352540866"/>
                    </a:ext>
                  </a:extLst>
                </a:gridCol>
              </a:tblGrid>
              <a:tr h="149938">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2022 (Adet)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2023 (Adet)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2024</a:t>
                      </a:r>
                      <a:r>
                        <a:rPr lang="tr-TR" sz="1600" b="0" kern="1200" spc="-75" baseline="0" dirty="0">
                          <a:solidFill>
                            <a:srgbClr val="FFFFFF"/>
                          </a:solidFill>
                          <a:latin typeface="Verdana" panose="020B0604030504040204" pitchFamily="34" charset="0"/>
                          <a:ea typeface="Verdana" panose="020B0604030504040204" pitchFamily="34" charset="0"/>
                          <a:cs typeface="Trebuchet MS"/>
                        </a:rPr>
                        <a:t> </a:t>
                      </a:r>
                      <a:r>
                        <a:rPr lang="tr-TR" sz="1600" b="0" kern="1200" spc="-75" dirty="0">
                          <a:solidFill>
                            <a:srgbClr val="FFFFFF"/>
                          </a:solidFill>
                          <a:latin typeface="Verdana" panose="020B0604030504040204" pitchFamily="34" charset="0"/>
                          <a:ea typeface="Verdana" panose="020B0604030504040204" pitchFamily="34" charset="0"/>
                          <a:cs typeface="Trebuchet MS"/>
                        </a:rPr>
                        <a:t>(Adet)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2025 (Adet)</a:t>
                      </a:r>
                      <a:r>
                        <a:rPr lang="tr-TR" sz="1100" b="0" kern="1200" spc="-75" dirty="0">
                          <a:solidFill>
                            <a:srgbClr val="FFFFFF"/>
                          </a:solidFill>
                          <a:latin typeface="Verdana" panose="020B0604030504040204" pitchFamily="34" charset="0"/>
                          <a:ea typeface="Verdana" panose="020B0604030504040204" pitchFamily="34" charset="0"/>
                          <a:cs typeface="Trebuchet MS"/>
                        </a:rPr>
                        <a:t> </a:t>
                      </a: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9525" marR="9525" marT="9525" marB="0" anchor="ctr">
                    <a:lnL w="6350" cap="flat" cmpd="sng" algn="ctr">
                      <a:no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912321655"/>
                  </a:ext>
                </a:extLst>
              </a:tr>
              <a:tr h="149938">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3.625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3.780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3.565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tr-TR" sz="1600" b="0" kern="1200" spc="-75" dirty="0">
                          <a:solidFill>
                            <a:schemeClr val="tx1"/>
                          </a:solidFill>
                          <a:latin typeface="Verdana" panose="020B0604030504040204" pitchFamily="34" charset="0"/>
                          <a:ea typeface="Verdana" panose="020B0604030504040204" pitchFamily="34" charset="0"/>
                          <a:cs typeface="Trebuchet MS"/>
                        </a:rPr>
                        <a:t>6.050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54353032"/>
                  </a:ext>
                </a:extLst>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1307731923"/>
              </p:ext>
            </p:extLst>
          </p:nvPr>
        </p:nvGraphicFramePr>
        <p:xfrm>
          <a:off x="626606" y="4547779"/>
          <a:ext cx="10835461" cy="1877777"/>
        </p:xfrm>
        <a:graphic>
          <a:graphicData uri="http://schemas.openxmlformats.org/drawingml/2006/table">
            <a:tbl>
              <a:tblPr/>
              <a:tblGrid>
                <a:gridCol w="1830595">
                  <a:extLst>
                    <a:ext uri="{9D8B030D-6E8A-4147-A177-3AD203B41FA5}">
                      <a16:colId xmlns:a16="http://schemas.microsoft.com/office/drawing/2014/main" val="3282401443"/>
                    </a:ext>
                  </a:extLst>
                </a:gridCol>
                <a:gridCol w="3523576">
                  <a:extLst>
                    <a:ext uri="{9D8B030D-6E8A-4147-A177-3AD203B41FA5}">
                      <a16:colId xmlns:a16="http://schemas.microsoft.com/office/drawing/2014/main" val="1177198"/>
                    </a:ext>
                  </a:extLst>
                </a:gridCol>
                <a:gridCol w="5481290">
                  <a:extLst>
                    <a:ext uri="{9D8B030D-6E8A-4147-A177-3AD203B41FA5}">
                      <a16:colId xmlns:a16="http://schemas.microsoft.com/office/drawing/2014/main" val="1661487560"/>
                    </a:ext>
                  </a:extLst>
                </a:gridCol>
              </a:tblGrid>
              <a:tr h="34481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YILLAR </a:t>
                      </a:r>
                    </a:p>
                  </a:txBody>
                  <a:tcPr marL="9525" marR="9525" marT="9525"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İHRACAT SAĞLIK SERTİFİKASI SAYISI</a:t>
                      </a:r>
                    </a:p>
                  </a:txBody>
                  <a:tcPr marL="9525" marR="9525" marT="952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MİKTAR (ton-</a:t>
                      </a:r>
                      <a:r>
                        <a:rPr lang="tr-TR" sz="1400" b="0" kern="1200" spc="-75" dirty="0" err="1">
                          <a:solidFill>
                            <a:srgbClr val="FFFFFF"/>
                          </a:solidFill>
                          <a:latin typeface="Verdana" panose="020B0604030504040204" pitchFamily="34" charset="0"/>
                          <a:ea typeface="Verdana" panose="020B0604030504040204" pitchFamily="34" charset="0"/>
                          <a:cs typeface="Trebuchet MS"/>
                        </a:rPr>
                        <a:t>lt</a:t>
                      </a:r>
                      <a:r>
                        <a:rPr lang="tr-TR" sz="1400" b="0" kern="1200" spc="-75" dirty="0">
                          <a:solidFill>
                            <a:srgbClr val="FFFFFF"/>
                          </a:solidFill>
                          <a:latin typeface="Verdana" panose="020B0604030504040204" pitchFamily="34" charset="0"/>
                          <a:ea typeface="Verdana" panose="020B0604030504040204" pitchFamily="34" charset="0"/>
                          <a:cs typeface="Trebuchet MS"/>
                        </a:rPr>
                        <a:t>)</a:t>
                      </a:r>
                    </a:p>
                  </a:txBody>
                  <a:tcPr marL="9525" marR="9525" marT="9525"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744297469"/>
                  </a:ext>
                </a:extLst>
              </a:tr>
              <a:tr h="306593">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2021</a:t>
                      </a:r>
                    </a:p>
                  </a:txBody>
                  <a:tcPr marL="9525" marR="9525" marT="9525"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389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13.055 ton meyve suyu/ 487.920 </a:t>
                      </a:r>
                      <a:r>
                        <a:rPr lang="tr-TR" sz="1600" b="0" kern="1200" spc="-75" dirty="0" err="1">
                          <a:solidFill>
                            <a:schemeClr val="tx1"/>
                          </a:solidFill>
                          <a:latin typeface="Verdana" panose="020B0604030504040204" pitchFamily="34" charset="0"/>
                          <a:ea typeface="Verdana" panose="020B0604030504040204" pitchFamily="34" charset="0"/>
                          <a:cs typeface="Trebuchet MS"/>
                        </a:rPr>
                        <a:t>lt</a:t>
                      </a:r>
                      <a:r>
                        <a:rPr lang="tr-TR" sz="1600" b="0" kern="1200" spc="-75" dirty="0">
                          <a:solidFill>
                            <a:schemeClr val="tx1"/>
                          </a:solidFill>
                          <a:latin typeface="Verdana" panose="020B0604030504040204" pitchFamily="34" charset="0"/>
                          <a:ea typeface="Verdana" panose="020B0604030504040204" pitchFamily="34" charset="0"/>
                          <a:cs typeface="Trebuchet MS"/>
                        </a:rPr>
                        <a:t> maden suyu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2241195"/>
                  </a:ext>
                </a:extLst>
              </a:tr>
              <a:tr h="306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2022</a:t>
                      </a:r>
                    </a:p>
                  </a:txBody>
                  <a:tcPr marL="9525" marR="9525" marT="9525"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341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12.774 ton meyve suyu/477.758 </a:t>
                      </a:r>
                      <a:r>
                        <a:rPr lang="tr-TR" sz="1600" b="0" kern="1200" spc="-75" dirty="0" err="1">
                          <a:solidFill>
                            <a:schemeClr val="tx1"/>
                          </a:solidFill>
                          <a:latin typeface="Verdana" panose="020B0604030504040204" pitchFamily="34" charset="0"/>
                          <a:ea typeface="Verdana" panose="020B0604030504040204" pitchFamily="34" charset="0"/>
                          <a:cs typeface="Trebuchet MS"/>
                        </a:rPr>
                        <a:t>lt</a:t>
                      </a:r>
                      <a:r>
                        <a:rPr lang="tr-TR" sz="1600" b="0" kern="1200" spc="-75" dirty="0">
                          <a:solidFill>
                            <a:schemeClr val="tx1"/>
                          </a:solidFill>
                          <a:latin typeface="Verdana" panose="020B0604030504040204" pitchFamily="34" charset="0"/>
                          <a:ea typeface="Verdana" panose="020B0604030504040204" pitchFamily="34" charset="0"/>
                          <a:cs typeface="Trebuchet MS"/>
                        </a:rPr>
                        <a:t> maden suyu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8754701"/>
                  </a:ext>
                </a:extLst>
              </a:tr>
              <a:tr h="3065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2023</a:t>
                      </a:r>
                    </a:p>
                  </a:txBody>
                  <a:tcPr marL="9525" marR="9525" marT="9525"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306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9,952 ton meyve suyu/480.650 </a:t>
                      </a:r>
                      <a:r>
                        <a:rPr lang="tr-TR" sz="1600" b="0" kern="1200" spc="-75" dirty="0" err="1">
                          <a:solidFill>
                            <a:schemeClr val="tx1"/>
                          </a:solidFill>
                          <a:latin typeface="Verdana" panose="020B0604030504040204" pitchFamily="34" charset="0"/>
                          <a:ea typeface="Verdana" panose="020B0604030504040204" pitchFamily="34" charset="0"/>
                          <a:cs typeface="Trebuchet MS"/>
                        </a:rPr>
                        <a:t>lt</a:t>
                      </a:r>
                      <a:r>
                        <a:rPr lang="tr-TR" sz="1600" b="0" kern="1200" spc="-75" baseline="0" dirty="0">
                          <a:solidFill>
                            <a:schemeClr val="tx1"/>
                          </a:solidFill>
                          <a:latin typeface="Verdana" panose="020B0604030504040204" pitchFamily="34" charset="0"/>
                          <a:ea typeface="Verdana" panose="020B0604030504040204" pitchFamily="34" charset="0"/>
                          <a:cs typeface="Trebuchet MS"/>
                        </a:rPr>
                        <a:t> maden suyu</a:t>
                      </a:r>
                      <a:endParaRPr lang="tr-TR" sz="1600" b="0" kern="1200" spc="-75" dirty="0">
                        <a:solidFill>
                          <a:schemeClr val="tx1"/>
                        </a:solidFill>
                        <a:latin typeface="Verdana" panose="020B0604030504040204" pitchFamily="34" charset="0"/>
                        <a:ea typeface="Verdana" panose="020B0604030504040204" pitchFamily="34" charset="0"/>
                        <a:cs typeface="Trebuchet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249442"/>
                  </a:ext>
                </a:extLst>
              </a:tr>
              <a:tr h="306593">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2024</a:t>
                      </a:r>
                    </a:p>
                  </a:txBody>
                  <a:tcPr marL="9525" marR="9525" marT="9525"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399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14.857</a:t>
                      </a:r>
                      <a:r>
                        <a:rPr lang="tr-TR" sz="1600" b="0" kern="1200" spc="-75" baseline="0" dirty="0">
                          <a:solidFill>
                            <a:schemeClr val="tx1"/>
                          </a:solidFill>
                          <a:latin typeface="Verdana" panose="020B0604030504040204" pitchFamily="34" charset="0"/>
                          <a:ea typeface="Verdana" panose="020B0604030504040204" pitchFamily="34" charset="0"/>
                          <a:cs typeface="Trebuchet MS"/>
                        </a:rPr>
                        <a:t> ton meyve suyu/ 546.091 </a:t>
                      </a:r>
                      <a:r>
                        <a:rPr lang="tr-TR" sz="1600" b="0" kern="1200" spc="-75" baseline="0" dirty="0" err="1">
                          <a:solidFill>
                            <a:schemeClr val="tx1"/>
                          </a:solidFill>
                          <a:latin typeface="Verdana" panose="020B0604030504040204" pitchFamily="34" charset="0"/>
                          <a:ea typeface="Verdana" panose="020B0604030504040204" pitchFamily="34" charset="0"/>
                          <a:cs typeface="Trebuchet MS"/>
                        </a:rPr>
                        <a:t>lt</a:t>
                      </a:r>
                      <a:r>
                        <a:rPr lang="tr-TR" sz="1600" b="0" kern="1200" spc="-75" baseline="0" dirty="0">
                          <a:solidFill>
                            <a:schemeClr val="tx1"/>
                          </a:solidFill>
                          <a:latin typeface="Verdana" panose="020B0604030504040204" pitchFamily="34" charset="0"/>
                          <a:ea typeface="Verdana" panose="020B0604030504040204" pitchFamily="34" charset="0"/>
                          <a:cs typeface="Trebuchet MS"/>
                        </a:rPr>
                        <a:t> maden suyu</a:t>
                      </a:r>
                      <a:endParaRPr lang="tr-TR" sz="1600" b="0" kern="1200" spc="-75" dirty="0">
                        <a:solidFill>
                          <a:schemeClr val="tx1"/>
                        </a:solidFill>
                        <a:latin typeface="Verdana" panose="020B0604030504040204" pitchFamily="34" charset="0"/>
                        <a:ea typeface="Verdana" panose="020B0604030504040204" pitchFamily="34" charset="0"/>
                        <a:cs typeface="Trebuchet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6593">
                <a:tc>
                  <a:txBody>
                    <a:body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2025</a:t>
                      </a:r>
                    </a:p>
                  </a:txBody>
                  <a:tcPr marL="9525" marR="9525" marT="9525" marB="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272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tr-TR" sz="1600" b="0" kern="1200" spc="-75" dirty="0">
                          <a:solidFill>
                            <a:schemeClr val="tx1"/>
                          </a:solidFill>
                          <a:latin typeface="Verdana" panose="020B0604030504040204" pitchFamily="34" charset="0"/>
                          <a:ea typeface="Verdana" panose="020B0604030504040204" pitchFamily="34" charset="0"/>
                          <a:cs typeface="Trebuchet MS"/>
                        </a:rPr>
                        <a:t>11.341 ton meyve suyu/ 44.231 </a:t>
                      </a:r>
                      <a:r>
                        <a:rPr lang="tr-TR" sz="1600" b="0" kern="1200" spc="-75" dirty="0" err="1">
                          <a:solidFill>
                            <a:schemeClr val="tx1"/>
                          </a:solidFill>
                          <a:latin typeface="Verdana" panose="020B0604030504040204" pitchFamily="34" charset="0"/>
                          <a:ea typeface="Verdana" panose="020B0604030504040204" pitchFamily="34" charset="0"/>
                          <a:cs typeface="Trebuchet MS"/>
                        </a:rPr>
                        <a:t>lt</a:t>
                      </a:r>
                      <a:r>
                        <a:rPr lang="tr-TR" sz="1600" b="0" kern="1200" spc="-75" dirty="0">
                          <a:solidFill>
                            <a:schemeClr val="tx1"/>
                          </a:solidFill>
                          <a:latin typeface="Verdana" panose="020B0604030504040204" pitchFamily="34" charset="0"/>
                          <a:ea typeface="Verdana" panose="020B0604030504040204" pitchFamily="34" charset="0"/>
                          <a:cs typeface="Trebuchet MS"/>
                        </a:rPr>
                        <a:t> maden suyu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020939"/>
                  </a:ext>
                </a:extLst>
              </a:tr>
            </a:tbl>
          </a:graphicData>
        </a:graphic>
      </p:graphicFrame>
    </p:spTree>
    <p:extLst>
      <p:ext uri="{BB962C8B-B14F-4D97-AF65-F5344CB8AC3E}">
        <p14:creationId xmlns:p14="http://schemas.microsoft.com/office/powerpoint/2010/main" val="2940460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3 . 3</a:t>
            </a:r>
            <a:endParaRPr lang="tr-TR" sz="1182" dirty="0">
              <a:latin typeface="Verdana"/>
              <a:cs typeface="Verdana"/>
            </a:endParaRPr>
          </a:p>
        </p:txBody>
      </p:sp>
      <p:sp>
        <p:nvSpPr>
          <p:cNvPr id="8" name="Dikdörtgen 7"/>
          <p:cNvSpPr/>
          <p:nvPr/>
        </p:nvSpPr>
        <p:spPr>
          <a:xfrm>
            <a:off x="635383" y="2134047"/>
            <a:ext cx="6363933" cy="2246769"/>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marR="0" lvl="0" indent="0" algn="just" fontAlgn="ctr">
              <a:lnSpc>
                <a:spcPct val="100000"/>
              </a:lnSpc>
              <a:spcBef>
                <a:spcPts val="0"/>
              </a:spcBef>
              <a:spcAft>
                <a:spcPts val="0"/>
              </a:spcAft>
              <a:buClrTx/>
              <a:buSzTx/>
              <a:buFontTx/>
              <a:buNone/>
              <a:tabLst/>
              <a:defRPr/>
            </a:pPr>
            <a:r>
              <a:rPr lang="tr-TR" sz="2000" b="1" spc="69" dirty="0">
                <a:solidFill>
                  <a:srgbClr val="878787"/>
                </a:solidFill>
                <a:latin typeface="Verdana"/>
                <a:cs typeface="Verdana"/>
              </a:rPr>
              <a:t>Erzincan Tulum Peyniri </a:t>
            </a:r>
            <a:r>
              <a:rPr lang="tr-TR" sz="2000" spc="69" dirty="0">
                <a:solidFill>
                  <a:srgbClr val="878787"/>
                </a:solidFill>
                <a:latin typeface="Verdana"/>
                <a:cs typeface="Verdana"/>
              </a:rPr>
              <a:t>coğrafi işareti olan kıymetli bir ürünümüzdür. İlimizde yıllık tulum peyniri üretim miktarı 8 bin ton civarındadır. Gerek yetiştirici gerekse ticari faaliyet bakımından Erzincan tulum peyniri üretimi kapsamında toplam istihdam edilen kişi sayısı, yaklaşık olarak 6000-7000 kişidir. </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952" y="1234440"/>
            <a:ext cx="3698372" cy="5215534"/>
          </a:xfrm>
          <a:prstGeom prst="rect">
            <a:avLst/>
          </a:prstGeom>
        </p:spPr>
      </p:pic>
    </p:spTree>
    <p:extLst>
      <p:ext uri="{BB962C8B-B14F-4D97-AF65-F5344CB8AC3E}">
        <p14:creationId xmlns:p14="http://schemas.microsoft.com/office/powerpoint/2010/main" val="852687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3 . 4</a:t>
            </a:r>
            <a:endParaRPr lang="tr-TR" sz="1182" dirty="0">
              <a:latin typeface="Verdana"/>
              <a:cs typeface="Verdana"/>
            </a:endParaRPr>
          </a:p>
        </p:txBody>
      </p:sp>
      <p:sp>
        <p:nvSpPr>
          <p:cNvPr id="8" name="Dikdörtgen 7"/>
          <p:cNvSpPr/>
          <p:nvPr/>
        </p:nvSpPr>
        <p:spPr>
          <a:xfrm>
            <a:off x="635383" y="1756439"/>
            <a:ext cx="6322370" cy="409342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fontAlgn="ctr"/>
            <a:r>
              <a:rPr lang="tr-TR" sz="2000" b="1" spc="69" dirty="0">
                <a:solidFill>
                  <a:srgbClr val="878787"/>
                </a:solidFill>
                <a:latin typeface="Verdana"/>
                <a:cs typeface="Verdana"/>
              </a:rPr>
              <a:t>Refahiye Balı</a:t>
            </a:r>
            <a:r>
              <a:rPr lang="tr-TR" sz="2000" spc="69" dirty="0">
                <a:solidFill>
                  <a:srgbClr val="878787"/>
                </a:solidFill>
                <a:latin typeface="Verdana"/>
                <a:cs typeface="Verdana"/>
              </a:rPr>
              <a:t>, bölgede yetişen ballı bitkilerden kaynaklanan aromatik bir tada ve bal özü kokusuna sahiptir. Şeffaf ve parlak görünümlüdür. Rengi mevsimsel şartlara bağlı olarak, su beyazı ve açık amber tonundan koyu amber tonuna değişir. Akışkan kıvamlıdır. Refahiye İlçemizde Kaymakamlık, Belediye, İlçe Tarım ve Orman Müdürlüğü, Bal Üreticileri Birliği ve Ziraat Odasının çalışmaları sonucunda 18 Eylül 2019 tarihinde ''Coğrafi İşaret Tescil Belgesini'' alarak tescillenmiştir.</a:t>
            </a:r>
          </a:p>
          <a:p>
            <a:pPr algn="just"/>
            <a:endParaRPr lang="tr-TR" sz="2000" dirty="0"/>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490" y="1189315"/>
            <a:ext cx="3709557" cy="4942985"/>
          </a:xfrm>
          <a:prstGeom prst="rect">
            <a:avLst/>
          </a:prstGeom>
        </p:spPr>
      </p:pic>
    </p:spTree>
    <p:extLst>
      <p:ext uri="{BB962C8B-B14F-4D97-AF65-F5344CB8AC3E}">
        <p14:creationId xmlns:p14="http://schemas.microsoft.com/office/powerpoint/2010/main" val="3467412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3 . 5</a:t>
            </a:r>
            <a:endParaRPr lang="tr-TR" sz="1182" dirty="0">
              <a:latin typeface="Verdana"/>
              <a:cs typeface="Verdana"/>
            </a:endParaRPr>
          </a:p>
        </p:txBody>
      </p:sp>
      <p:sp>
        <p:nvSpPr>
          <p:cNvPr id="8" name="Dikdörtgen 7"/>
          <p:cNvSpPr/>
          <p:nvPr/>
        </p:nvSpPr>
        <p:spPr>
          <a:xfrm>
            <a:off x="635383" y="3048736"/>
            <a:ext cx="6380879" cy="163121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cs typeface="Verdana"/>
              </a:rPr>
              <a:t>Üzümlü ilçesi ve köylerinde yetiştirilip </a:t>
            </a:r>
            <a:r>
              <a:rPr lang="tr-TR" sz="2000" spc="69" dirty="0" err="1">
                <a:solidFill>
                  <a:srgbClr val="878787"/>
                </a:solidFill>
                <a:latin typeface="Verdana"/>
                <a:cs typeface="Verdana"/>
              </a:rPr>
              <a:t>Karaerik</a:t>
            </a:r>
            <a:r>
              <a:rPr lang="tr-TR" sz="2000" spc="69" dirty="0">
                <a:solidFill>
                  <a:srgbClr val="878787"/>
                </a:solidFill>
                <a:latin typeface="Verdana"/>
                <a:cs typeface="Verdana"/>
              </a:rPr>
              <a:t> olarak tabir edilen </a:t>
            </a:r>
            <a:r>
              <a:rPr lang="tr-TR" sz="2000" b="1" spc="69" dirty="0">
                <a:solidFill>
                  <a:srgbClr val="878787"/>
                </a:solidFill>
                <a:latin typeface="Verdana"/>
                <a:cs typeface="Verdana"/>
              </a:rPr>
              <a:t>Cimin üzümü </a:t>
            </a:r>
            <a:r>
              <a:rPr lang="tr-TR" sz="2000" spc="69" dirty="0">
                <a:solidFill>
                  <a:srgbClr val="878787"/>
                </a:solidFill>
                <a:latin typeface="Verdana"/>
                <a:cs typeface="Verdana"/>
              </a:rPr>
              <a:t>‘</a:t>
            </a:r>
            <a:r>
              <a:rPr lang="tr-TR" sz="2000" b="1" spc="69" dirty="0">
                <a:solidFill>
                  <a:srgbClr val="878787"/>
                </a:solidFill>
                <a:latin typeface="Verdana"/>
                <a:cs typeface="Verdana"/>
              </a:rPr>
              <a:t> </a:t>
            </a:r>
            <a:r>
              <a:rPr lang="tr-TR" sz="2000" spc="69" dirty="0">
                <a:solidFill>
                  <a:srgbClr val="878787"/>
                </a:solidFill>
                <a:latin typeface="Verdana"/>
                <a:cs typeface="Verdana"/>
              </a:rPr>
              <a:t>nün yaklaşık üretim alanı ise 9 bin dekar olup, yıllık üretim miktarı  ortalama  6 bin ton civarındadır. </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415" y="1264919"/>
            <a:ext cx="3675445" cy="5198851"/>
          </a:xfrm>
          <a:prstGeom prst="rect">
            <a:avLst/>
          </a:prstGeom>
        </p:spPr>
      </p:pic>
    </p:spTree>
    <p:extLst>
      <p:ext uri="{BB962C8B-B14F-4D97-AF65-F5344CB8AC3E}">
        <p14:creationId xmlns:p14="http://schemas.microsoft.com/office/powerpoint/2010/main" val="2950942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3 . 6</a:t>
            </a:r>
            <a:endParaRPr lang="tr-TR" sz="1182" dirty="0">
              <a:latin typeface="Verdana"/>
              <a:cs typeface="Verdana"/>
            </a:endParaRPr>
          </a:p>
        </p:txBody>
      </p:sp>
      <p:sp>
        <p:nvSpPr>
          <p:cNvPr id="8" name="Dikdörtgen 7"/>
          <p:cNvSpPr/>
          <p:nvPr/>
        </p:nvSpPr>
        <p:spPr>
          <a:xfrm>
            <a:off x="635383" y="2536428"/>
            <a:ext cx="6596690" cy="255454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b="1" spc="69" dirty="0">
                <a:solidFill>
                  <a:srgbClr val="878787"/>
                </a:solidFill>
                <a:latin typeface="Verdana"/>
                <a:cs typeface="Verdana"/>
              </a:rPr>
              <a:t>Erzincan Kesme Kadayıfı</a:t>
            </a:r>
            <a:r>
              <a:rPr lang="tr-TR" sz="2000" spc="69" dirty="0">
                <a:solidFill>
                  <a:srgbClr val="878787"/>
                </a:solidFill>
                <a:latin typeface="Verdana"/>
                <a:cs typeface="Verdana"/>
              </a:rPr>
              <a:t>; ev tipi yoğurt, tam yağlı süt, yumurta, bitkisel sıvıyağ, limon suyu, tereyağı, sirke, </a:t>
            </a:r>
            <a:r>
              <a:rPr lang="tr-TR" sz="2000" spc="69" dirty="0" err="1">
                <a:solidFill>
                  <a:srgbClr val="878787"/>
                </a:solidFill>
                <a:latin typeface="Verdana"/>
                <a:cs typeface="Verdana"/>
              </a:rPr>
              <a:t>ayçiçek</a:t>
            </a:r>
            <a:r>
              <a:rPr lang="tr-TR" sz="2000" spc="69" dirty="0">
                <a:solidFill>
                  <a:srgbClr val="878787"/>
                </a:solidFill>
                <a:latin typeface="Verdana"/>
                <a:cs typeface="Verdana"/>
              </a:rPr>
              <a:t> yağı, tuz, sert beyaz buğday unu, kabartma tozu ve karbonat kullanılarak yapılan hamurdan elde edilen yufkaların ince kesildikten sonra arasına ceviz içi konularak pişirilip üzerine şerbet dökülerek hazırlanan yöresel bir tatlıdır.</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786" y="1203959"/>
            <a:ext cx="3604704" cy="5219482"/>
          </a:xfrm>
          <a:prstGeom prst="rect">
            <a:avLst/>
          </a:prstGeom>
        </p:spPr>
      </p:pic>
    </p:spTree>
    <p:extLst>
      <p:ext uri="{BB962C8B-B14F-4D97-AF65-F5344CB8AC3E}">
        <p14:creationId xmlns:p14="http://schemas.microsoft.com/office/powerpoint/2010/main" val="1240095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3 . 7</a:t>
            </a:r>
            <a:endParaRPr lang="tr-TR" sz="1182" dirty="0">
              <a:latin typeface="Verdana"/>
              <a:cs typeface="Verdana"/>
            </a:endParaRPr>
          </a:p>
        </p:txBody>
      </p:sp>
      <p:sp>
        <p:nvSpPr>
          <p:cNvPr id="8" name="Dikdörtgen 7"/>
          <p:cNvSpPr/>
          <p:nvPr/>
        </p:nvSpPr>
        <p:spPr>
          <a:xfrm>
            <a:off x="635383" y="2663458"/>
            <a:ext cx="6471999" cy="163121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cs typeface="Verdana"/>
              </a:rPr>
              <a:t>Eski adı Eğin olan Kemaliye ilçemizde yetişen </a:t>
            </a:r>
            <a:r>
              <a:rPr lang="tr-TR" sz="2000" b="1" spc="69" dirty="0">
                <a:solidFill>
                  <a:srgbClr val="878787"/>
                </a:solidFill>
                <a:latin typeface="Verdana"/>
                <a:cs typeface="Verdana"/>
              </a:rPr>
              <a:t>Eğin Dutu</a:t>
            </a:r>
            <a:r>
              <a:rPr lang="tr-TR" sz="2000" spc="69" dirty="0">
                <a:solidFill>
                  <a:srgbClr val="878787"/>
                </a:solidFill>
                <a:latin typeface="Verdana"/>
                <a:cs typeface="Verdana"/>
              </a:rPr>
              <a:t>, doğal güzellikleriyle meşhur ilçenin eşsiz coğrafyası ve sahip olduğu mikro klima özellikleri sayesinde kendine has bir tada sahiptir. </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470" y="1077177"/>
            <a:ext cx="3687336" cy="5288280"/>
          </a:xfrm>
          <a:prstGeom prst="rect">
            <a:avLst/>
          </a:prstGeom>
        </p:spPr>
      </p:pic>
    </p:spTree>
    <p:extLst>
      <p:ext uri="{BB962C8B-B14F-4D97-AF65-F5344CB8AC3E}">
        <p14:creationId xmlns:p14="http://schemas.microsoft.com/office/powerpoint/2010/main" val="261665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3 . 8</a:t>
            </a:r>
            <a:endParaRPr lang="tr-TR" sz="1182" dirty="0">
              <a:latin typeface="Verdana"/>
              <a:cs typeface="Verdana"/>
            </a:endParaRPr>
          </a:p>
        </p:txBody>
      </p:sp>
      <p:sp>
        <p:nvSpPr>
          <p:cNvPr id="8" name="Dikdörtgen 7"/>
          <p:cNvSpPr/>
          <p:nvPr/>
        </p:nvSpPr>
        <p:spPr>
          <a:xfrm>
            <a:off x="635383" y="2302100"/>
            <a:ext cx="6405497" cy="317009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cs typeface="Verdana"/>
              </a:rPr>
              <a:t>Hareket halindeki yer altı sularının kaya tuzu yataklarından geçmesi sırasında bir miktar tuzu eritip, iyon halinde bünyesine alarak farklı formasyonlarda yeryüzüne çıkmasıyla tuzlu su kaynakları oluşmaktadır. </a:t>
            </a:r>
            <a:r>
              <a:rPr lang="tr-TR" sz="2000" b="1" spc="69" dirty="0">
                <a:solidFill>
                  <a:srgbClr val="878787"/>
                </a:solidFill>
                <a:latin typeface="Verdana"/>
                <a:cs typeface="Verdana"/>
              </a:rPr>
              <a:t>Kemah Tuzu</a:t>
            </a:r>
            <a:r>
              <a:rPr lang="tr-TR" sz="2000" spc="69" dirty="0">
                <a:solidFill>
                  <a:srgbClr val="878787"/>
                </a:solidFill>
                <a:latin typeface="Verdana"/>
                <a:cs typeface="Verdana"/>
              </a:rPr>
              <a:t>, tuzlu su çözeltisinin yaz aylarında geleneksel buharlaştırma yöntemi ile kristalize edilmesiyle doğal yapısını bozmadan üretimi yapılan önemli bir yöresel üründür.</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5057" y="1188718"/>
            <a:ext cx="3682162" cy="5396861"/>
          </a:xfrm>
          <a:prstGeom prst="rect">
            <a:avLst/>
          </a:prstGeom>
        </p:spPr>
      </p:pic>
    </p:spTree>
    <p:extLst>
      <p:ext uri="{BB962C8B-B14F-4D97-AF65-F5344CB8AC3E}">
        <p14:creationId xmlns:p14="http://schemas.microsoft.com/office/powerpoint/2010/main" val="156186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3 . 9</a:t>
            </a:r>
            <a:endParaRPr lang="tr-TR" sz="1182" dirty="0">
              <a:latin typeface="Verdana"/>
              <a:cs typeface="Verdana"/>
            </a:endParaRPr>
          </a:p>
        </p:txBody>
      </p:sp>
      <p:sp>
        <p:nvSpPr>
          <p:cNvPr id="8" name="Dikdörtgen 7"/>
          <p:cNvSpPr/>
          <p:nvPr/>
        </p:nvSpPr>
        <p:spPr>
          <a:xfrm>
            <a:off x="635383" y="2182174"/>
            <a:ext cx="6534674" cy="317009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cs typeface="Verdana"/>
              </a:rPr>
              <a:t>Kendine has aroması, ince kabuğu ve buğulu yapısıyla yöreye has sofralık bir üzüm çeşidi olan tescilli Cimin Üzümü’ nün iri tanelerini seçen kadınlar, bıçakla meyveyi çekirdeklerinden ayırıyor. Güneşte kurumaya bırakılan üzüm taneleri, yörede yetişen iri taneli ve beyaz cevize sarılarak iğneyle ipe dizilir. Kış aylarında tüketilmek üzere tekrar kurumaya bırakılarak </a:t>
            </a:r>
            <a:r>
              <a:rPr lang="tr-TR" sz="2000" b="1" spc="69" dirty="0" err="1">
                <a:solidFill>
                  <a:srgbClr val="878787"/>
                </a:solidFill>
                <a:latin typeface="Verdana"/>
                <a:cs typeface="Verdana"/>
              </a:rPr>
              <a:t>saruç</a:t>
            </a:r>
            <a:r>
              <a:rPr lang="tr-TR" sz="2000" spc="69" dirty="0">
                <a:solidFill>
                  <a:srgbClr val="878787"/>
                </a:solidFill>
                <a:latin typeface="Verdana"/>
                <a:cs typeface="Verdana"/>
              </a:rPr>
              <a:t> haline getirilir önemli bir yöresel üründür.</a:t>
            </a:r>
          </a:p>
        </p:txBody>
      </p:sp>
      <p:pic>
        <p:nvPicPr>
          <p:cNvPr id="3" name="Resim 2">
            <a:extLst>
              <a:ext uri="{FF2B5EF4-FFF2-40B4-BE49-F238E27FC236}">
                <a16:creationId xmlns:a16="http://schemas.microsoft.com/office/drawing/2014/main" id="{2EE195E7-6BE5-53ED-2123-F4F2837C0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617" y="1146568"/>
            <a:ext cx="3879797" cy="5241309"/>
          </a:xfrm>
          <a:prstGeom prst="rect">
            <a:avLst/>
          </a:prstGeom>
          <a:ln>
            <a:solidFill>
              <a:schemeClr val="tx2">
                <a:lumMod val="75000"/>
              </a:schemeClr>
            </a:solidFill>
          </a:ln>
        </p:spPr>
      </p:pic>
    </p:spTree>
    <p:extLst>
      <p:ext uri="{BB962C8B-B14F-4D97-AF65-F5344CB8AC3E}">
        <p14:creationId xmlns:p14="http://schemas.microsoft.com/office/powerpoint/2010/main" val="41932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3 . 10</a:t>
            </a:r>
            <a:endParaRPr lang="tr-TR" sz="1182" dirty="0">
              <a:latin typeface="Verdana"/>
              <a:cs typeface="Verdana"/>
            </a:endParaRPr>
          </a:p>
        </p:txBody>
      </p:sp>
      <p:sp>
        <p:nvSpPr>
          <p:cNvPr id="8" name="Dikdörtgen 7"/>
          <p:cNvSpPr/>
          <p:nvPr/>
        </p:nvSpPr>
        <p:spPr>
          <a:xfrm>
            <a:off x="635383" y="2489951"/>
            <a:ext cx="6231409" cy="2554545"/>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b="1" spc="69" dirty="0">
                <a:solidFill>
                  <a:srgbClr val="878787"/>
                </a:solidFill>
                <a:latin typeface="Verdana"/>
                <a:cs typeface="Verdana"/>
              </a:rPr>
              <a:t>Kemaliye Lök Tatlısı / Eğin Lök Tatlısı</a:t>
            </a:r>
            <a:r>
              <a:rPr lang="tr-TR" sz="2000" spc="69" dirty="0">
                <a:solidFill>
                  <a:srgbClr val="878787"/>
                </a:solidFill>
                <a:latin typeface="Verdana"/>
                <a:cs typeface="Verdana"/>
              </a:rPr>
              <a:t>; taş değirmende öğütülen kurutulmuş dut ile ceviz içi karışımın macun kıvamına gelene kadar dövülmesi suretiyle Erzincan ili Kemaliye ilçesinde üretilen tatlıdır. Kemaliye Lök Tatlısının / Eğin Lök Tatlısının geçmişi Osmanlı dönemine dayanan önemli bir yöresel üründür.</a:t>
            </a:r>
          </a:p>
        </p:txBody>
      </p:sp>
      <p:pic>
        <p:nvPicPr>
          <p:cNvPr id="2" name="Resim 1"/>
          <p:cNvPicPr>
            <a:picLocks noChangeAspect="1"/>
          </p:cNvPicPr>
          <p:nvPr/>
        </p:nvPicPr>
        <p:blipFill rotWithShape="1">
          <a:blip r:embed="rId2">
            <a:extLst>
              <a:ext uri="{28A0092B-C50C-407E-A947-70E740481C1C}">
                <a14:useLocalDpi xmlns:a14="http://schemas.microsoft.com/office/drawing/2010/main" val="0"/>
              </a:ext>
            </a:extLst>
          </a:blip>
          <a:srcRect r="38345"/>
          <a:stretch/>
        </p:blipFill>
        <p:spPr>
          <a:xfrm>
            <a:off x="7099629" y="1207134"/>
            <a:ext cx="4313017" cy="5386188"/>
          </a:xfrm>
          <a:prstGeom prst="rect">
            <a:avLst/>
          </a:prstGeom>
        </p:spPr>
      </p:pic>
    </p:spTree>
    <p:extLst>
      <p:ext uri="{BB962C8B-B14F-4D97-AF65-F5344CB8AC3E}">
        <p14:creationId xmlns:p14="http://schemas.microsoft.com/office/powerpoint/2010/main" val="378191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a:off x="635383" y="627096"/>
            <a:ext cx="9867280" cy="0"/>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dirty="0"/>
          </a:p>
        </p:txBody>
      </p:sp>
      <p:sp>
        <p:nvSpPr>
          <p:cNvPr id="7" name="object 7"/>
          <p:cNvSpPr txBox="1"/>
          <p:nvPr/>
        </p:nvSpPr>
        <p:spPr>
          <a:xfrm>
            <a:off x="10531668" y="515980"/>
            <a:ext cx="1031587" cy="191630"/>
          </a:xfrm>
          <a:prstGeom prst="rect">
            <a:avLst/>
          </a:prstGeom>
        </p:spPr>
        <p:txBody>
          <a:bodyPr vert="horz" wrap="square" lIns="0" tIns="9627" rIns="0" bIns="0" rtlCol="0">
            <a:spAutoFit/>
          </a:bodyPr>
          <a:lstStyle/>
          <a:p>
            <a:pPr marL="7701">
              <a:spcBef>
                <a:spcPts val="76"/>
              </a:spcBef>
            </a:pPr>
            <a:r>
              <a:rPr sz="1182" spc="6" dirty="0">
                <a:solidFill>
                  <a:srgbClr val="DC0C18"/>
                </a:solidFill>
                <a:latin typeface="Verdana"/>
                <a:cs typeface="Verdana"/>
              </a:rPr>
              <a:t>İÇİNDEKİLER</a:t>
            </a:r>
            <a:endParaRPr sz="1182" dirty="0">
              <a:latin typeface="Verdana"/>
              <a:cs typeface="Verdana"/>
            </a:endParaRPr>
          </a:p>
        </p:txBody>
      </p:sp>
      <p:sp>
        <p:nvSpPr>
          <p:cNvPr id="8" name="object 2"/>
          <p:cNvSpPr txBox="1"/>
          <p:nvPr/>
        </p:nvSpPr>
        <p:spPr>
          <a:xfrm>
            <a:off x="773721" y="1029069"/>
            <a:ext cx="5615788" cy="6580238"/>
          </a:xfrm>
          <a:prstGeom prst="rect">
            <a:avLst/>
          </a:prstGeom>
        </p:spPr>
        <p:txBody>
          <a:bodyPr vert="horz" wrap="square" lIns="0" tIns="9627" rIns="0" bIns="0" rtlCol="0">
            <a:spAutoFit/>
          </a:bodyPr>
          <a:lstStyle/>
          <a:p>
            <a:pPr marL="350216" marR="616102" lvl="1" indent="-342900">
              <a:lnSpc>
                <a:spcPct val="101499"/>
              </a:lnSpc>
              <a:buFont typeface="+mj-lt"/>
              <a:buAutoNum type="arabicPeriod"/>
              <a:tabLst>
                <a:tab pos="343862" algn="l"/>
                <a:tab pos="344247" algn="l"/>
              </a:tabLst>
            </a:pPr>
            <a:r>
              <a:rPr lang="tr-TR" sz="1600" spc="69" dirty="0">
                <a:solidFill>
                  <a:srgbClr val="878787"/>
                </a:solidFill>
                <a:latin typeface="Verdana"/>
                <a:cs typeface="Verdana"/>
              </a:rPr>
              <a:t>Erzincan Tarımı Genel Bilgiler</a:t>
            </a:r>
          </a:p>
          <a:p>
            <a:pPr marL="807416" marR="600700" lvl="2" indent="-342900">
              <a:lnSpc>
                <a:spcPct val="101499"/>
              </a:lnSpc>
              <a:buFont typeface="Arial" panose="020B0604020202020204" pitchFamily="34" charset="0"/>
              <a:buChar char="•"/>
              <a:tabLst>
                <a:tab pos="343862" algn="l"/>
                <a:tab pos="344247" algn="l"/>
              </a:tabLst>
            </a:pPr>
            <a:r>
              <a:rPr lang="tr-TR" sz="1200" spc="69" dirty="0">
                <a:solidFill>
                  <a:srgbClr val="878787"/>
                </a:solidFill>
                <a:latin typeface="Verdana"/>
                <a:cs typeface="Verdana"/>
              </a:rPr>
              <a:t>Coğrafi Durum</a:t>
            </a:r>
          </a:p>
          <a:p>
            <a:pPr marL="807416" marR="600700"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Bakanlığa Bağlı Kuruluşlar</a:t>
            </a:r>
            <a:endParaRPr lang="tr-TR" sz="1200" spc="69" dirty="0">
              <a:solidFill>
                <a:srgbClr val="878787"/>
              </a:solidFill>
              <a:latin typeface="Verdana"/>
              <a:cs typeface="Verdana"/>
            </a:endParaRPr>
          </a:p>
          <a:p>
            <a:pPr marL="807416" marR="600700" lvl="2" indent="-342900">
              <a:lnSpc>
                <a:spcPct val="101499"/>
              </a:lnSpc>
              <a:buFont typeface="Arial" panose="020B0604020202020204" pitchFamily="34" charset="0"/>
              <a:buChar char="•"/>
              <a:tabLst>
                <a:tab pos="343862" algn="l"/>
                <a:tab pos="344247" algn="l"/>
              </a:tabLst>
            </a:pPr>
            <a:r>
              <a:rPr lang="tr-TR" sz="1200" spc="69" dirty="0">
                <a:solidFill>
                  <a:srgbClr val="878787"/>
                </a:solidFill>
                <a:latin typeface="Verdana"/>
                <a:cs typeface="Verdana"/>
              </a:rPr>
              <a:t>İdari Yapı</a:t>
            </a:r>
          </a:p>
          <a:p>
            <a:pPr marL="807416" marR="600700" lvl="2" indent="-342900">
              <a:lnSpc>
                <a:spcPct val="101499"/>
              </a:lnSpc>
              <a:buFont typeface="Arial" panose="020B0604020202020204" pitchFamily="34" charset="0"/>
              <a:buChar char="•"/>
              <a:tabLst>
                <a:tab pos="343862" algn="l"/>
                <a:tab pos="344247" algn="l"/>
              </a:tabLst>
            </a:pPr>
            <a:r>
              <a:rPr lang="tr-TR" sz="1200" spc="36" dirty="0">
                <a:solidFill>
                  <a:srgbClr val="878787"/>
                </a:solidFill>
                <a:latin typeface="Verdana"/>
                <a:cs typeface="Verdana"/>
              </a:rPr>
              <a:t>İşletme Sayıları</a:t>
            </a:r>
          </a:p>
          <a:p>
            <a:pPr marL="807416" marR="600700"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Tarımsal Yapı ve Üretim</a:t>
            </a:r>
          </a:p>
          <a:p>
            <a:pPr marL="807416" marR="600700"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Tarımsal Üretici Örgütleri</a:t>
            </a:r>
            <a:endParaRPr lang="tr-TR" sz="1200" spc="70" dirty="0">
              <a:solidFill>
                <a:srgbClr val="878787"/>
              </a:solidFill>
              <a:latin typeface="Verdana"/>
              <a:cs typeface="Verdana"/>
            </a:endParaRPr>
          </a:p>
          <a:p>
            <a:pPr marL="464516" marR="600700" lvl="2">
              <a:lnSpc>
                <a:spcPct val="101499"/>
              </a:lnSpc>
              <a:tabLst>
                <a:tab pos="343862" algn="l"/>
                <a:tab pos="344247" algn="l"/>
              </a:tabLst>
            </a:pPr>
            <a:endParaRPr lang="tr-TR" sz="1200" spc="70" dirty="0">
              <a:solidFill>
                <a:srgbClr val="878787"/>
              </a:solidFill>
              <a:latin typeface="Verdana"/>
              <a:cs typeface="Verdana"/>
            </a:endParaRPr>
          </a:p>
          <a:p>
            <a:pPr marL="350216" marR="600700" lvl="1" indent="-342900">
              <a:lnSpc>
                <a:spcPct val="101499"/>
              </a:lnSpc>
              <a:buFont typeface="+mj-lt"/>
              <a:buAutoNum type="arabicPeriod"/>
              <a:tabLst>
                <a:tab pos="343862" algn="l"/>
                <a:tab pos="344247" algn="l"/>
              </a:tabLst>
            </a:pPr>
            <a:r>
              <a:rPr lang="tr-TR" sz="1600" spc="33" dirty="0">
                <a:solidFill>
                  <a:srgbClr val="878787"/>
                </a:solidFill>
                <a:latin typeface="Verdana"/>
                <a:cs typeface="Verdana"/>
              </a:rPr>
              <a:t>Bitkisel Üretim</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Tarla Bitkileri Üretimi</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Meyve ve Bağcılık</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Sebze Üretimi</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Sera Varlığı</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Meyve Fidanı Üretimi</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Organik ve İyi Tarım </a:t>
            </a:r>
          </a:p>
          <a:p>
            <a:pPr marL="750266" marR="600700" lvl="2" indent="-28575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Bitkisel Üretim Desteklemeleri</a:t>
            </a:r>
          </a:p>
          <a:p>
            <a:pPr marL="464516" marR="600700" lvl="2">
              <a:lnSpc>
                <a:spcPct val="101499"/>
              </a:lnSpc>
              <a:tabLst>
                <a:tab pos="343862" algn="l"/>
                <a:tab pos="344247" algn="l"/>
              </a:tabLst>
            </a:pPr>
            <a:endParaRPr lang="tr-TR" sz="1200" spc="33" dirty="0">
              <a:solidFill>
                <a:srgbClr val="878787"/>
              </a:solidFill>
              <a:latin typeface="Verdana"/>
              <a:cs typeface="Verdana"/>
            </a:endParaRPr>
          </a:p>
          <a:p>
            <a:pPr marL="350216" lvl="1" indent="-342900">
              <a:spcBef>
                <a:spcPts val="21"/>
              </a:spcBef>
              <a:buFont typeface="+mj-lt"/>
              <a:buAutoNum type="arabicPeriod"/>
              <a:tabLst>
                <a:tab pos="343862" algn="l"/>
                <a:tab pos="344247" algn="l"/>
              </a:tabLst>
            </a:pPr>
            <a:r>
              <a:rPr lang="tr-TR" sz="1600" dirty="0">
                <a:solidFill>
                  <a:srgbClr val="878787"/>
                </a:solidFill>
                <a:latin typeface="Verdana"/>
                <a:cs typeface="Verdana"/>
              </a:rPr>
              <a:t>Gıda, Denetim Çalışmaları, Yöresel Ürünler</a:t>
            </a:r>
          </a:p>
          <a:p>
            <a:pPr marL="750266" lvl="2" indent="-285750">
              <a:spcBef>
                <a:spcPts val="21"/>
              </a:spcBef>
              <a:buFont typeface="Arial" panose="020B0604020202020204" pitchFamily="34" charset="0"/>
              <a:buChar char="•"/>
              <a:tabLst>
                <a:tab pos="343862" algn="l"/>
                <a:tab pos="344247" algn="l"/>
              </a:tabLst>
            </a:pPr>
            <a:r>
              <a:rPr lang="tr-TR" sz="1200" dirty="0">
                <a:solidFill>
                  <a:srgbClr val="878787"/>
                </a:solidFill>
                <a:latin typeface="Verdana"/>
                <a:cs typeface="Verdana"/>
              </a:rPr>
              <a:t>Gıda Üretim ve Satış İşletmelerinin Dağılımı</a:t>
            </a:r>
          </a:p>
          <a:p>
            <a:pPr marL="750266" lvl="2" indent="-285750">
              <a:spcBef>
                <a:spcPts val="21"/>
              </a:spcBef>
              <a:buFont typeface="Arial" panose="020B0604020202020204" pitchFamily="34" charset="0"/>
              <a:buChar char="•"/>
              <a:tabLst>
                <a:tab pos="343862" algn="l"/>
                <a:tab pos="344247" algn="l"/>
              </a:tabLst>
            </a:pPr>
            <a:r>
              <a:rPr lang="tr-TR" sz="1200" dirty="0">
                <a:solidFill>
                  <a:srgbClr val="878787"/>
                </a:solidFill>
                <a:latin typeface="Verdana"/>
                <a:cs typeface="Verdana"/>
              </a:rPr>
              <a:t>Alo Gıda, İhracat ve Denetim</a:t>
            </a:r>
          </a:p>
          <a:p>
            <a:pPr marL="750266" lvl="2" indent="-285750">
              <a:spcBef>
                <a:spcPts val="21"/>
              </a:spcBef>
              <a:buFont typeface="Arial" panose="020B0604020202020204" pitchFamily="34" charset="0"/>
              <a:buChar char="•"/>
              <a:tabLst>
                <a:tab pos="343862" algn="l"/>
                <a:tab pos="344247" algn="l"/>
              </a:tabLst>
            </a:pPr>
            <a:r>
              <a:rPr lang="tr-TR" sz="1200" dirty="0">
                <a:solidFill>
                  <a:srgbClr val="878787"/>
                </a:solidFill>
                <a:latin typeface="Verdana"/>
                <a:cs typeface="Verdana"/>
              </a:rPr>
              <a:t>Coğrafi İşaret</a:t>
            </a:r>
          </a:p>
          <a:p>
            <a:pPr marL="464516" lvl="2">
              <a:spcBef>
                <a:spcPts val="21"/>
              </a:spcBef>
              <a:tabLst>
                <a:tab pos="343862" algn="l"/>
                <a:tab pos="344247" algn="l"/>
              </a:tabLst>
            </a:pPr>
            <a:endParaRPr lang="tr-TR" sz="1200" dirty="0">
              <a:solidFill>
                <a:srgbClr val="878787"/>
              </a:solidFill>
              <a:latin typeface="Verdana"/>
              <a:cs typeface="Verdana"/>
            </a:endParaRPr>
          </a:p>
          <a:p>
            <a:pPr marL="350216" marR="616102" lvl="1" indent="-342900">
              <a:lnSpc>
                <a:spcPct val="101499"/>
              </a:lnSpc>
              <a:buFont typeface="+mj-lt"/>
              <a:buAutoNum type="arabicPeriod" startAt="4"/>
              <a:tabLst>
                <a:tab pos="343862" algn="l"/>
                <a:tab pos="344247" algn="l"/>
              </a:tabLst>
            </a:pPr>
            <a:r>
              <a:rPr lang="tr-TR" sz="1600" spc="69" dirty="0">
                <a:solidFill>
                  <a:srgbClr val="878787"/>
                </a:solidFill>
                <a:latin typeface="Verdana"/>
                <a:cs typeface="Verdana"/>
              </a:rPr>
              <a:t>Hayvansal Üretim</a:t>
            </a:r>
          </a:p>
          <a:p>
            <a:pPr marL="807416" marR="616102" lvl="2" indent="-342900">
              <a:lnSpc>
                <a:spcPct val="101499"/>
              </a:lnSpc>
              <a:buFont typeface="Arial" panose="020B0604020202020204" pitchFamily="34" charset="0"/>
              <a:buChar char="•"/>
              <a:tabLst>
                <a:tab pos="343862" algn="l"/>
                <a:tab pos="344247" algn="l"/>
              </a:tabLst>
            </a:pPr>
            <a:r>
              <a:rPr lang="tr-TR" sz="1200" spc="69" dirty="0">
                <a:solidFill>
                  <a:srgbClr val="878787"/>
                </a:solidFill>
                <a:latin typeface="Verdana"/>
                <a:cs typeface="Verdana"/>
              </a:rPr>
              <a:t>Hayvan Varlığı</a:t>
            </a:r>
          </a:p>
          <a:p>
            <a:pPr marL="807416" marR="616102" lvl="2" indent="-342900">
              <a:lnSpc>
                <a:spcPct val="101499"/>
              </a:lnSpc>
              <a:buFont typeface="Arial" panose="020B0604020202020204" pitchFamily="34" charset="0"/>
              <a:buChar char="•"/>
              <a:tabLst>
                <a:tab pos="343862" algn="l"/>
                <a:tab pos="344247" algn="l"/>
              </a:tabLst>
            </a:pPr>
            <a:r>
              <a:rPr lang="tr-TR" sz="1200" spc="69" dirty="0">
                <a:solidFill>
                  <a:srgbClr val="878787"/>
                </a:solidFill>
                <a:latin typeface="Verdana"/>
                <a:cs typeface="Verdana"/>
              </a:rPr>
              <a:t>Su Ürünleri</a:t>
            </a:r>
          </a:p>
          <a:p>
            <a:pPr marL="807416" marR="616102"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Hayvansal İşletme Sayısı</a:t>
            </a:r>
          </a:p>
          <a:p>
            <a:pPr marL="807416" marR="616102"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Aşılama</a:t>
            </a:r>
          </a:p>
          <a:p>
            <a:pPr marL="807416" marR="616102"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Hastalık Takibi</a:t>
            </a:r>
          </a:p>
          <a:p>
            <a:pPr marL="807416" marR="616102"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Hayvansal Üretim Desteklemeleri</a:t>
            </a:r>
          </a:p>
          <a:p>
            <a:pPr marL="807416" marR="616102" lvl="2" indent="-342900">
              <a:lnSpc>
                <a:spcPct val="101499"/>
              </a:lnSpc>
              <a:buFont typeface="Arial" panose="020B0604020202020204" pitchFamily="34" charset="0"/>
              <a:buChar char="•"/>
              <a:tabLst>
                <a:tab pos="343862" algn="l"/>
                <a:tab pos="344247" algn="l"/>
              </a:tabLst>
            </a:pPr>
            <a:endParaRPr lang="tr-TR" sz="1200" spc="70" dirty="0">
              <a:solidFill>
                <a:srgbClr val="878787"/>
              </a:solidFill>
              <a:latin typeface="Verdana"/>
              <a:cs typeface="Verdana"/>
            </a:endParaRPr>
          </a:p>
          <a:p>
            <a:pPr marL="464516" lvl="2">
              <a:spcBef>
                <a:spcPts val="21"/>
              </a:spcBef>
              <a:tabLst>
                <a:tab pos="343862" algn="l"/>
                <a:tab pos="344247" algn="l"/>
              </a:tabLst>
            </a:pPr>
            <a:endParaRPr sz="1200" dirty="0">
              <a:solidFill>
                <a:srgbClr val="878787"/>
              </a:solidFill>
              <a:latin typeface="Verdana"/>
              <a:cs typeface="Verdana"/>
            </a:endParaRPr>
          </a:p>
          <a:p>
            <a:pPr marL="7317" lvl="1">
              <a:spcBef>
                <a:spcPts val="21"/>
              </a:spcBef>
              <a:tabLst>
                <a:tab pos="364271" algn="l"/>
                <a:tab pos="364656" algn="l"/>
              </a:tabLst>
            </a:pPr>
            <a:endParaRPr lang="tr-TR" sz="1200" spc="-12" dirty="0">
              <a:solidFill>
                <a:srgbClr val="878787"/>
              </a:solidFill>
              <a:latin typeface="Verdana"/>
              <a:cs typeface="Verdana"/>
            </a:endParaRPr>
          </a:p>
          <a:p>
            <a:pPr marL="364271" lvl="1" indent="-356954">
              <a:spcBef>
                <a:spcPts val="21"/>
              </a:spcBef>
              <a:buAutoNum type="arabicPeriod"/>
              <a:tabLst>
                <a:tab pos="364271" algn="l"/>
                <a:tab pos="364656" algn="l"/>
              </a:tabLst>
            </a:pPr>
            <a:endParaRPr lang="tr-TR" sz="1200" spc="-12" dirty="0">
              <a:solidFill>
                <a:srgbClr val="878787"/>
              </a:solidFill>
              <a:latin typeface="Verdana"/>
              <a:cs typeface="Verdana"/>
            </a:endParaRPr>
          </a:p>
        </p:txBody>
      </p:sp>
      <p:sp>
        <p:nvSpPr>
          <p:cNvPr id="9" name="Dikdörtgen 8"/>
          <p:cNvSpPr/>
          <p:nvPr/>
        </p:nvSpPr>
        <p:spPr>
          <a:xfrm>
            <a:off x="6329065" y="826262"/>
            <a:ext cx="5937750" cy="4444422"/>
          </a:xfrm>
          <a:prstGeom prst="rect">
            <a:avLst/>
          </a:prstGeom>
        </p:spPr>
        <p:txBody>
          <a:bodyPr wrap="square">
            <a:spAutoFit/>
          </a:bodyPr>
          <a:lstStyle/>
          <a:p>
            <a:pPr marL="464516" marR="616102" lvl="2">
              <a:lnSpc>
                <a:spcPct val="101499"/>
              </a:lnSpc>
              <a:tabLst>
                <a:tab pos="343862" algn="l"/>
                <a:tab pos="344247" algn="l"/>
              </a:tabLst>
            </a:pPr>
            <a:endParaRPr lang="tr-TR" sz="1200" spc="33" dirty="0">
              <a:solidFill>
                <a:srgbClr val="878787"/>
              </a:solidFill>
              <a:latin typeface="Verdana"/>
              <a:cs typeface="Verdana"/>
            </a:endParaRPr>
          </a:p>
          <a:p>
            <a:pPr marL="350216" marR="616102" lvl="1" indent="-342900">
              <a:lnSpc>
                <a:spcPct val="101499"/>
              </a:lnSpc>
              <a:buFont typeface="+mj-lt"/>
              <a:buAutoNum type="arabicPeriod" startAt="5"/>
              <a:tabLst>
                <a:tab pos="343862" algn="l"/>
                <a:tab pos="344247" algn="l"/>
              </a:tabLst>
            </a:pPr>
            <a:r>
              <a:rPr lang="tr-TR" sz="1600" spc="33" dirty="0">
                <a:solidFill>
                  <a:srgbClr val="878787"/>
                </a:solidFill>
                <a:latin typeface="Verdana"/>
                <a:cs typeface="Verdana"/>
              </a:rPr>
              <a:t>Desteklemeler</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Tarımsal Desteklemeler</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DAP Destekleri</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KKYDP Destekleri</a:t>
            </a:r>
          </a:p>
          <a:p>
            <a:pPr marL="464516" marR="616102" lvl="2">
              <a:lnSpc>
                <a:spcPct val="101499"/>
              </a:lnSpc>
              <a:tabLst>
                <a:tab pos="343862" algn="l"/>
                <a:tab pos="344247" algn="l"/>
              </a:tabLst>
            </a:pPr>
            <a:endParaRPr lang="tr-TR" sz="1200" spc="33" dirty="0">
              <a:solidFill>
                <a:srgbClr val="878787"/>
              </a:solidFill>
              <a:latin typeface="Verdana"/>
              <a:cs typeface="Verdana"/>
            </a:endParaRPr>
          </a:p>
          <a:p>
            <a:pPr marL="350216" marR="616102" lvl="1" indent="-342900">
              <a:lnSpc>
                <a:spcPct val="101499"/>
              </a:lnSpc>
              <a:buFont typeface="+mj-lt"/>
              <a:buAutoNum type="arabicPeriod" startAt="5"/>
              <a:tabLst>
                <a:tab pos="343862" algn="l"/>
                <a:tab pos="344247" algn="l"/>
              </a:tabLst>
            </a:pPr>
            <a:r>
              <a:rPr lang="tr-TR" sz="1600" spc="33" dirty="0">
                <a:solidFill>
                  <a:srgbClr val="878787"/>
                </a:solidFill>
                <a:latin typeface="Verdana"/>
                <a:cs typeface="Verdana"/>
              </a:rPr>
              <a:t>Faaliyetler</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Eğitim Faaliyetleri</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Yayım Projeleri</a:t>
            </a:r>
          </a:p>
          <a:p>
            <a:pPr marL="464516" marR="616102" lvl="2">
              <a:lnSpc>
                <a:spcPct val="101499"/>
              </a:lnSpc>
              <a:tabLst>
                <a:tab pos="343862" algn="l"/>
                <a:tab pos="344247" algn="l"/>
              </a:tabLst>
            </a:pPr>
            <a:endParaRPr lang="tr-TR" sz="1200" spc="33" dirty="0">
              <a:solidFill>
                <a:srgbClr val="878787"/>
              </a:solidFill>
              <a:latin typeface="Verdana"/>
              <a:cs typeface="Verdana"/>
            </a:endParaRPr>
          </a:p>
          <a:p>
            <a:pPr marL="350216" marR="616102" lvl="1" indent="-342900">
              <a:lnSpc>
                <a:spcPct val="101499"/>
              </a:lnSpc>
              <a:buFont typeface="+mj-lt"/>
              <a:buAutoNum type="arabicPeriod" startAt="5"/>
              <a:tabLst>
                <a:tab pos="343862" algn="l"/>
                <a:tab pos="344247" algn="l"/>
              </a:tabLst>
            </a:pPr>
            <a:r>
              <a:rPr lang="tr-TR" sz="1600" spc="33" dirty="0">
                <a:solidFill>
                  <a:srgbClr val="878787"/>
                </a:solidFill>
                <a:latin typeface="Verdana"/>
                <a:cs typeface="Verdana"/>
              </a:rPr>
              <a:t>Uygulanan Projeler</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Genç Çiftçi </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Düve Yetiştirme Merkezi</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Köyümde Yaşamak İçin Bir Sürü Nedenim Var Projesi</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Damızlık Düve Alım Desteği</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Hayvancılık İşletmeleri Yatırımlarının Desteklenmesi</a:t>
            </a:r>
          </a:p>
          <a:p>
            <a:pPr marL="807416" marR="616102" lvl="2" indent="-342900">
              <a:lnSpc>
                <a:spcPct val="101499"/>
              </a:lnSpc>
              <a:buFont typeface="Arial" panose="020B0604020202020204" pitchFamily="34" charset="0"/>
              <a:buChar char="•"/>
              <a:tabLst>
                <a:tab pos="343862" algn="l"/>
                <a:tab pos="344247" algn="l"/>
              </a:tabLst>
            </a:pPr>
            <a:r>
              <a:rPr lang="tr-TR" sz="1200" spc="33" dirty="0">
                <a:solidFill>
                  <a:srgbClr val="878787"/>
                </a:solidFill>
                <a:latin typeface="Verdana"/>
                <a:cs typeface="Verdana"/>
              </a:rPr>
              <a:t>Arıcılık Yatırımlarının Desteklenmesi</a:t>
            </a:r>
          </a:p>
          <a:p>
            <a:pPr marL="807416" marR="616102" lvl="2" indent="-342900">
              <a:lnSpc>
                <a:spcPct val="101499"/>
              </a:lnSpc>
              <a:buFont typeface="Arial" panose="020B0604020202020204" pitchFamily="34" charset="0"/>
              <a:buChar char="•"/>
              <a:tabLst>
                <a:tab pos="343862" algn="l"/>
                <a:tab pos="344247" algn="l"/>
              </a:tabLst>
            </a:pPr>
            <a:r>
              <a:rPr lang="tr-TR" sz="1200" spc="70" dirty="0">
                <a:solidFill>
                  <a:srgbClr val="878787"/>
                </a:solidFill>
                <a:latin typeface="Verdana"/>
                <a:cs typeface="Verdana"/>
              </a:rPr>
              <a:t>ETKİYAP</a:t>
            </a:r>
          </a:p>
          <a:p>
            <a:pPr marL="464516" marR="616102" lvl="2">
              <a:lnSpc>
                <a:spcPct val="101499"/>
              </a:lnSpc>
              <a:tabLst>
                <a:tab pos="343862" algn="l"/>
                <a:tab pos="344247" algn="l"/>
              </a:tabLst>
            </a:pPr>
            <a:endParaRPr lang="tr-TR" sz="1200" spc="70" dirty="0">
              <a:solidFill>
                <a:srgbClr val="878787"/>
              </a:solidFill>
              <a:latin typeface="Verdana"/>
              <a:cs typeface="Verdana"/>
            </a:endParaRPr>
          </a:p>
          <a:p>
            <a:pPr marL="350216" marR="616102" lvl="1" indent="-342900">
              <a:lnSpc>
                <a:spcPct val="101499"/>
              </a:lnSpc>
              <a:buFont typeface="+mj-lt"/>
              <a:buAutoNum type="arabicPeriod" startAt="9"/>
              <a:tabLst>
                <a:tab pos="343862" algn="l"/>
                <a:tab pos="344247" algn="l"/>
              </a:tabLst>
            </a:pPr>
            <a:r>
              <a:rPr lang="tr-TR" sz="1600" spc="70" dirty="0">
                <a:solidFill>
                  <a:srgbClr val="878787"/>
                </a:solidFill>
                <a:latin typeface="Verdana"/>
                <a:cs typeface="Verdana"/>
              </a:rPr>
              <a:t>Projeler</a:t>
            </a:r>
          </a:p>
          <a:p>
            <a:pPr marL="807416" marR="616102" lvl="2" indent="-342900">
              <a:lnSpc>
                <a:spcPct val="101499"/>
              </a:lnSpc>
              <a:buFont typeface="Arial" panose="020B0604020202020204" pitchFamily="34" charset="0"/>
              <a:buChar char="•"/>
              <a:tabLst>
                <a:tab pos="343862" algn="l"/>
                <a:tab pos="344247" algn="l"/>
              </a:tabLst>
            </a:pPr>
            <a:endParaRPr lang="tr-TR" sz="1200" spc="33" dirty="0">
              <a:solidFill>
                <a:srgbClr val="878787"/>
              </a:solidFill>
              <a:latin typeface="Verdana"/>
              <a:cs typeface="Verdana"/>
            </a:endParaRPr>
          </a:p>
          <a:p>
            <a:pPr marL="7316" marR="616102" lvl="1">
              <a:lnSpc>
                <a:spcPct val="101499"/>
              </a:lnSpc>
              <a:tabLst>
                <a:tab pos="343862" algn="l"/>
                <a:tab pos="344247" algn="l"/>
              </a:tabLst>
            </a:pPr>
            <a:endParaRPr lang="tr-TR" sz="1200" spc="69" dirty="0">
              <a:solidFill>
                <a:srgbClr val="878787"/>
              </a:solidFill>
              <a:latin typeface="Verdana"/>
              <a:cs typeface="Verdana"/>
            </a:endParaRPr>
          </a:p>
        </p:txBody>
      </p:sp>
    </p:spTree>
    <p:extLst>
      <p:ext uri="{BB962C8B-B14F-4D97-AF65-F5344CB8AC3E}">
        <p14:creationId xmlns:p14="http://schemas.microsoft.com/office/powerpoint/2010/main" val="898712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3 . 11</a:t>
            </a:r>
            <a:endParaRPr lang="tr-TR" sz="1182" dirty="0">
              <a:latin typeface="Verdana"/>
              <a:cs typeface="Verdana"/>
            </a:endParaRPr>
          </a:p>
        </p:txBody>
      </p:sp>
      <p:sp>
        <p:nvSpPr>
          <p:cNvPr id="8" name="Dikdörtgen 7"/>
          <p:cNvSpPr/>
          <p:nvPr/>
        </p:nvSpPr>
        <p:spPr>
          <a:xfrm>
            <a:off x="635383" y="2489951"/>
            <a:ext cx="6231409" cy="224676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rPr>
              <a:t>Tercan köylere hizmet götürme birliğince 20.02.2023 tarihinde “</a:t>
            </a:r>
            <a:r>
              <a:rPr lang="tr-TR" sz="2000" b="1" spc="69" dirty="0">
                <a:solidFill>
                  <a:srgbClr val="878787"/>
                </a:solidFill>
                <a:latin typeface="Verdana"/>
              </a:rPr>
              <a:t>Tercan Balı</a:t>
            </a:r>
            <a:r>
              <a:rPr lang="tr-TR" sz="2000" spc="69" dirty="0">
                <a:solidFill>
                  <a:srgbClr val="878787"/>
                </a:solidFill>
                <a:latin typeface="Verdana"/>
              </a:rPr>
              <a:t>” ibareli coğrafi işaret başvurusu menşe adı koruması talebiyle Türk Patent ve Marka Kurumuna yapılmıştır. Başvuru olumlu sonuçlanmış ve coğrafi işaret belgesi 21.11.2025 tarihinde tescil edilmiştir.</a:t>
            </a:r>
          </a:p>
        </p:txBody>
      </p:sp>
      <p:pic>
        <p:nvPicPr>
          <p:cNvPr id="9" name="Resim 8" descr="metin, ekran görüntüsü, yazı tipi, tasarım içeren bir resim&#10;&#10;Yapay zeka tarafından oluşturulan içerik yanlış olabilir.">
            <a:extLst>
              <a:ext uri="{FF2B5EF4-FFF2-40B4-BE49-F238E27FC236}">
                <a16:creationId xmlns:a16="http://schemas.microsoft.com/office/drawing/2014/main" id="{5AAD83D0-3D29-D848-B329-AC6C25EA5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161" y="916556"/>
            <a:ext cx="4150526" cy="5757956"/>
          </a:xfrm>
          <a:prstGeom prst="rect">
            <a:avLst/>
          </a:prstGeom>
        </p:spPr>
      </p:pic>
    </p:spTree>
    <p:extLst>
      <p:ext uri="{BB962C8B-B14F-4D97-AF65-F5344CB8AC3E}">
        <p14:creationId xmlns:p14="http://schemas.microsoft.com/office/powerpoint/2010/main" val="4292648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3 . 12</a:t>
            </a:r>
            <a:endParaRPr lang="tr-TR" sz="1182" dirty="0">
              <a:latin typeface="Verdana"/>
              <a:cs typeface="Verdana"/>
            </a:endParaRPr>
          </a:p>
        </p:txBody>
      </p:sp>
      <p:sp>
        <p:nvSpPr>
          <p:cNvPr id="8" name="Dikdörtgen 7"/>
          <p:cNvSpPr/>
          <p:nvPr/>
        </p:nvSpPr>
        <p:spPr>
          <a:xfrm>
            <a:off x="635383" y="2489951"/>
            <a:ext cx="6231409" cy="224676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rPr>
              <a:t>Kemaliye Belediyesi tarafından 26.01.2023 tarihinde “</a:t>
            </a:r>
            <a:r>
              <a:rPr lang="tr-TR" sz="2000" b="1" spc="69" dirty="0">
                <a:solidFill>
                  <a:srgbClr val="878787"/>
                </a:solidFill>
                <a:latin typeface="Verdana"/>
              </a:rPr>
              <a:t>Kemaliye Kuru Kaymağı</a:t>
            </a:r>
            <a:r>
              <a:rPr lang="tr-TR" sz="2000" spc="69" dirty="0">
                <a:solidFill>
                  <a:srgbClr val="878787"/>
                </a:solidFill>
                <a:latin typeface="Verdana"/>
              </a:rPr>
              <a:t>” ibareli coğrafi işaret başvurusu menşe adı koruması talebiyle Türk Patent ve Marka Kurumuna yapılmıştır. Başvuru olumlu sonuçlanmış ve coğrafi işaret belgesi 02.09.2025 tarihinde tescil edilmiştir.</a:t>
            </a:r>
          </a:p>
        </p:txBody>
      </p:sp>
      <p:pic>
        <p:nvPicPr>
          <p:cNvPr id="3" name="Resim 2" descr="metin, ekran görüntüsü, yazı tipi içeren bir resim&#10;&#10;Yapay zeka tarafından oluşturulan içerik yanlış olabilir.">
            <a:extLst>
              <a:ext uri="{FF2B5EF4-FFF2-40B4-BE49-F238E27FC236}">
                <a16:creationId xmlns:a16="http://schemas.microsoft.com/office/drawing/2014/main" id="{D2093D5D-1521-26A1-3E09-2D3662C1C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4149" y="1241257"/>
            <a:ext cx="4302468" cy="5124200"/>
          </a:xfrm>
          <a:prstGeom prst="rect">
            <a:avLst/>
          </a:prstGeom>
        </p:spPr>
      </p:pic>
    </p:spTree>
    <p:extLst>
      <p:ext uri="{BB962C8B-B14F-4D97-AF65-F5344CB8AC3E}">
        <p14:creationId xmlns:p14="http://schemas.microsoft.com/office/powerpoint/2010/main" val="3245440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metin, ekran görüntüsü, yazı tipi içeren bir resim&#10;&#10;Yapay zeka tarafından oluşturulan içerik yanlış olabilir.">
            <a:extLst>
              <a:ext uri="{FF2B5EF4-FFF2-40B4-BE49-F238E27FC236}">
                <a16:creationId xmlns:a16="http://schemas.microsoft.com/office/drawing/2014/main" id="{11D0327C-708C-3C4A-191E-44204F474CC2}"/>
              </a:ext>
            </a:extLst>
          </p:cNvPr>
          <p:cNvPicPr>
            <a:picLocks noChangeAspect="1"/>
          </p:cNvPicPr>
          <p:nvPr/>
        </p:nvPicPr>
        <p:blipFill>
          <a:blip r:embed="rId2">
            <a:extLst>
              <a:ext uri="{28A0092B-C50C-407E-A947-70E740481C1C}">
                <a14:useLocalDpi xmlns:a14="http://schemas.microsoft.com/office/drawing/2010/main" val="0"/>
              </a:ext>
            </a:extLst>
          </a:blip>
          <a:srcRect r="7654"/>
          <a:stretch/>
        </p:blipFill>
        <p:spPr>
          <a:xfrm>
            <a:off x="7254149" y="1241258"/>
            <a:ext cx="4439087" cy="5124199"/>
          </a:xfrm>
          <a:prstGeom prst="rect">
            <a:avLst/>
          </a:prstGeom>
        </p:spPr>
      </p:pic>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3 . 13</a:t>
            </a:r>
            <a:endParaRPr lang="tr-TR" sz="1182" dirty="0">
              <a:latin typeface="Verdana"/>
              <a:cs typeface="Verdana"/>
            </a:endParaRPr>
          </a:p>
        </p:txBody>
      </p:sp>
      <p:sp>
        <p:nvSpPr>
          <p:cNvPr id="8" name="Dikdörtgen 7"/>
          <p:cNvSpPr/>
          <p:nvPr/>
        </p:nvSpPr>
        <p:spPr>
          <a:xfrm>
            <a:off x="635383" y="2064419"/>
            <a:ext cx="6231409" cy="3170099"/>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b="1" spc="69" dirty="0">
                <a:solidFill>
                  <a:srgbClr val="878787"/>
                </a:solidFill>
                <a:latin typeface="Verdana"/>
              </a:rPr>
              <a:t>Erzincan </a:t>
            </a:r>
            <a:r>
              <a:rPr lang="tr-TR" sz="2000" b="1" spc="69" dirty="0" err="1">
                <a:solidFill>
                  <a:srgbClr val="878787"/>
                </a:solidFill>
                <a:latin typeface="Verdana"/>
              </a:rPr>
              <a:t>Ekşisu</a:t>
            </a:r>
            <a:r>
              <a:rPr lang="tr-TR" sz="2000" b="1" spc="69" dirty="0">
                <a:solidFill>
                  <a:srgbClr val="878787"/>
                </a:solidFill>
                <a:latin typeface="Verdana"/>
              </a:rPr>
              <a:t> Doğal Maden Suyu</a:t>
            </a:r>
            <a:r>
              <a:rPr lang="tr-TR" sz="2000" spc="69" dirty="0">
                <a:solidFill>
                  <a:srgbClr val="878787"/>
                </a:solidFill>
                <a:latin typeface="Verdana"/>
              </a:rPr>
              <a:t>;</a:t>
            </a:r>
            <a:r>
              <a:rPr lang="tr-TR" sz="2000" b="1" spc="69" dirty="0">
                <a:solidFill>
                  <a:srgbClr val="878787"/>
                </a:solidFill>
                <a:latin typeface="Verdana"/>
              </a:rPr>
              <a:t> </a:t>
            </a:r>
            <a:r>
              <a:rPr lang="tr-TR" sz="2000" spc="69" dirty="0">
                <a:solidFill>
                  <a:srgbClr val="878787"/>
                </a:solidFill>
                <a:latin typeface="Verdana"/>
              </a:rPr>
              <a:t>Erzincan ili Merkez ilçesine 11 km uzaklıktaki </a:t>
            </a:r>
            <a:r>
              <a:rPr lang="tr-TR" sz="2000" spc="69" dirty="0" err="1">
                <a:solidFill>
                  <a:srgbClr val="878787"/>
                </a:solidFill>
                <a:latin typeface="Verdana"/>
              </a:rPr>
              <a:t>Ekşisu</a:t>
            </a:r>
            <a:r>
              <a:rPr lang="tr-TR" sz="2000" spc="69" dirty="0">
                <a:solidFill>
                  <a:srgbClr val="878787"/>
                </a:solidFill>
                <a:latin typeface="Verdana"/>
              </a:rPr>
              <a:t> mevkiinde çıkan ve kaynak debisi 1-10 </a:t>
            </a:r>
            <a:r>
              <a:rPr lang="tr-TR" sz="2000" spc="69" dirty="0" err="1">
                <a:solidFill>
                  <a:srgbClr val="878787"/>
                </a:solidFill>
                <a:latin typeface="Verdana"/>
              </a:rPr>
              <a:t>lt</a:t>
            </a:r>
            <a:r>
              <a:rPr lang="tr-TR" sz="2000" spc="69" dirty="0">
                <a:solidFill>
                  <a:srgbClr val="878787"/>
                </a:solidFill>
                <a:latin typeface="Verdana"/>
              </a:rPr>
              <a:t>/s ile 10-15 °C sıcaklığına sahip kaynak suyundan elde edilen doğal bir maden suyudur. Yer altından çıkan soğuk sulara içmece, madensuyu, ekşi su, acı su gibi isimler verilir. Erzincan ilinin </a:t>
            </a:r>
            <a:r>
              <a:rPr lang="tr-TR" sz="2000" spc="69" dirty="0" err="1">
                <a:solidFill>
                  <a:srgbClr val="878787"/>
                </a:solidFill>
                <a:latin typeface="Verdana"/>
              </a:rPr>
              <a:t>Ekşisu</a:t>
            </a:r>
            <a:r>
              <a:rPr lang="tr-TR" sz="2000" spc="69" dirty="0">
                <a:solidFill>
                  <a:srgbClr val="878787"/>
                </a:solidFill>
                <a:latin typeface="Verdana"/>
              </a:rPr>
              <a:t> ilçesi de ismini coğrafi sınırdaki su kaynağından almıştır. </a:t>
            </a:r>
          </a:p>
        </p:txBody>
      </p:sp>
    </p:spTree>
    <p:extLst>
      <p:ext uri="{BB962C8B-B14F-4D97-AF65-F5344CB8AC3E}">
        <p14:creationId xmlns:p14="http://schemas.microsoft.com/office/powerpoint/2010/main" val="530222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ekran görüntüsü, yazı tipi içeren bir resim&#10;&#10;Yapay zeka tarafından oluşturulan içerik yanlış olabilir.">
            <a:extLst>
              <a:ext uri="{FF2B5EF4-FFF2-40B4-BE49-F238E27FC236}">
                <a16:creationId xmlns:a16="http://schemas.microsoft.com/office/drawing/2014/main" id="{C79D2763-8E23-9ACC-F5C2-C0BF1954D5E3}"/>
              </a:ext>
            </a:extLst>
          </p:cNvPr>
          <p:cNvPicPr>
            <a:picLocks noChangeAspect="1"/>
          </p:cNvPicPr>
          <p:nvPr/>
        </p:nvPicPr>
        <p:blipFill>
          <a:blip r:embed="rId2">
            <a:extLst>
              <a:ext uri="{28A0092B-C50C-407E-A947-70E740481C1C}">
                <a14:useLocalDpi xmlns:a14="http://schemas.microsoft.com/office/drawing/2010/main" val="0"/>
              </a:ext>
            </a:extLst>
          </a:blip>
          <a:srcRect r="5199"/>
          <a:stretch/>
        </p:blipFill>
        <p:spPr>
          <a:xfrm>
            <a:off x="7249958" y="1277985"/>
            <a:ext cx="4544237" cy="4996552"/>
          </a:xfrm>
          <a:prstGeom prst="rect">
            <a:avLst/>
          </a:prstGeom>
        </p:spPr>
      </p:pic>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3 . 13</a:t>
            </a:r>
            <a:endParaRPr lang="tr-TR" sz="1182" dirty="0">
              <a:latin typeface="Verdana"/>
              <a:cs typeface="Verdana"/>
            </a:endParaRPr>
          </a:p>
        </p:txBody>
      </p:sp>
      <p:sp>
        <p:nvSpPr>
          <p:cNvPr id="8" name="Dikdörtgen 7"/>
          <p:cNvSpPr/>
          <p:nvPr/>
        </p:nvSpPr>
        <p:spPr>
          <a:xfrm>
            <a:off x="635383" y="2345100"/>
            <a:ext cx="6231409" cy="286232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b="1" spc="69" dirty="0">
                <a:solidFill>
                  <a:srgbClr val="878787"/>
                </a:solidFill>
                <a:latin typeface="Verdana"/>
              </a:rPr>
              <a:t>Erzincan Sütlacı</a:t>
            </a:r>
            <a:r>
              <a:rPr lang="tr-TR" sz="2000" spc="69" dirty="0">
                <a:solidFill>
                  <a:srgbClr val="878787"/>
                </a:solidFill>
                <a:latin typeface="Verdana"/>
              </a:rPr>
              <a:t>; fırında pişirilen sütlaç ve kesme kadayıf tatlısının bir arada kullanılmasıyla hazırlanan Erzincan iline özgü sütlü bir tatlıdır. Hazırlanan sütlacın üzerine kesme kadayıf tatlısı konularak servisi yapılır.</a:t>
            </a:r>
          </a:p>
          <a:p>
            <a:pPr algn="just"/>
            <a:r>
              <a:rPr lang="tr-TR" sz="2000" spc="69" dirty="0">
                <a:solidFill>
                  <a:srgbClr val="878787"/>
                </a:solidFill>
                <a:latin typeface="Verdana"/>
              </a:rPr>
              <a:t>Ürünün tarihçesinde; halk arasında yaygın olarak tüketilmesi ile alışılagelmiş adıyla Erzincan Sütlacı olarak bilinir. </a:t>
            </a:r>
          </a:p>
        </p:txBody>
      </p:sp>
    </p:spTree>
    <p:extLst>
      <p:ext uri="{BB962C8B-B14F-4D97-AF65-F5344CB8AC3E}">
        <p14:creationId xmlns:p14="http://schemas.microsoft.com/office/powerpoint/2010/main" val="2024282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555640"/>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GIDA, DENETİM ÇALIŞMALARI, YÖRESEL ÜRÜNLER</a:t>
            </a:r>
          </a:p>
          <a:p>
            <a:pPr marL="7701">
              <a:spcBef>
                <a:spcPts val="76"/>
              </a:spcBef>
            </a:pPr>
            <a:r>
              <a:rPr lang="tr-TR" sz="1100" spc="70" dirty="0">
                <a:solidFill>
                  <a:srgbClr val="878787"/>
                </a:solidFill>
                <a:latin typeface="Verdana"/>
                <a:cs typeface="Verdana"/>
              </a:rPr>
              <a:t>COĞRAFİ İŞARET</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3 . 14</a:t>
            </a:r>
            <a:endParaRPr lang="tr-TR" sz="1182" dirty="0">
              <a:latin typeface="Verdana"/>
              <a:cs typeface="Verdana"/>
            </a:endParaRPr>
          </a:p>
        </p:txBody>
      </p:sp>
      <p:sp>
        <p:nvSpPr>
          <p:cNvPr id="8" name="Dikdörtgen 7"/>
          <p:cNvSpPr/>
          <p:nvPr/>
        </p:nvSpPr>
        <p:spPr>
          <a:xfrm>
            <a:off x="535737" y="1916159"/>
            <a:ext cx="11162350" cy="70788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2000" spc="69" dirty="0">
                <a:solidFill>
                  <a:srgbClr val="878787"/>
                </a:solidFill>
                <a:latin typeface="Verdana"/>
                <a:cs typeface="Verdana"/>
              </a:rPr>
              <a:t>İl Tarım ve Orman Müdürlüğümüz ve İl Gıda Kontrol Laboratuvarınca 17 yöresel ürün için tescil başvurusu yapılmıştır 17 ürün için çalışmalar devam etmektedir.</a:t>
            </a:r>
          </a:p>
        </p:txBody>
      </p:sp>
      <p:sp>
        <p:nvSpPr>
          <p:cNvPr id="9" name="Dikdörtgen 8"/>
          <p:cNvSpPr/>
          <p:nvPr/>
        </p:nvSpPr>
        <p:spPr>
          <a:xfrm>
            <a:off x="535736" y="3314700"/>
            <a:ext cx="11162351" cy="304698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numCol="3">
            <a:spAutoFit/>
          </a:bodyPr>
          <a:lstStyle/>
          <a:p>
            <a:pPr algn="just"/>
            <a:r>
              <a:rPr lang="tr-TR" sz="1600" b="1" spc="69" dirty="0">
                <a:solidFill>
                  <a:srgbClr val="FF0000"/>
                </a:solidFill>
                <a:latin typeface="Verdana"/>
                <a:cs typeface="Verdana"/>
              </a:rPr>
              <a:t>Erzincan Tandır Ekmeği                </a:t>
            </a:r>
            <a:endParaRPr lang="tr-TR" sz="1600" spc="69" dirty="0">
              <a:solidFill>
                <a:srgbClr val="FF0000"/>
              </a:solidFill>
              <a:latin typeface="Verdana"/>
              <a:cs typeface="Verdana"/>
            </a:endParaRPr>
          </a:p>
          <a:p>
            <a:pPr algn="just"/>
            <a:r>
              <a:rPr lang="tr-TR" sz="1600" b="1" spc="69" dirty="0">
                <a:solidFill>
                  <a:srgbClr val="FF0000"/>
                </a:solidFill>
                <a:latin typeface="Verdana"/>
                <a:cs typeface="Verdana"/>
              </a:rPr>
              <a:t>Kemaliye Dut Pekmezi/Eğin Dut Pekmezi</a:t>
            </a:r>
          </a:p>
          <a:p>
            <a:pPr algn="just"/>
            <a:r>
              <a:rPr lang="tr-TR" sz="1600" b="1" spc="69" dirty="0">
                <a:solidFill>
                  <a:srgbClr val="FF0000"/>
                </a:solidFill>
                <a:latin typeface="Verdana"/>
                <a:cs typeface="Verdana"/>
              </a:rPr>
              <a:t>Erzincan Geven Balı</a:t>
            </a:r>
          </a:p>
          <a:p>
            <a:pPr algn="just"/>
            <a:r>
              <a:rPr lang="tr-TR" sz="1600" b="1" spc="69" dirty="0">
                <a:solidFill>
                  <a:srgbClr val="FF0000"/>
                </a:solidFill>
                <a:latin typeface="Verdana"/>
                <a:cs typeface="Verdana"/>
              </a:rPr>
              <a:t>Erzincan Tandır Lavaşı                 </a:t>
            </a:r>
            <a:endParaRPr lang="tr-TR" sz="1600" spc="69" dirty="0">
              <a:solidFill>
                <a:srgbClr val="FF0000"/>
              </a:solidFill>
              <a:latin typeface="Verdana"/>
              <a:cs typeface="Verdana"/>
            </a:endParaRPr>
          </a:p>
          <a:p>
            <a:pPr algn="just"/>
            <a:r>
              <a:rPr lang="tr-TR" sz="1600" b="1" spc="69" dirty="0">
                <a:solidFill>
                  <a:srgbClr val="FF0000"/>
                </a:solidFill>
                <a:latin typeface="Verdana"/>
                <a:cs typeface="Verdana"/>
              </a:rPr>
              <a:t>Erzincan </a:t>
            </a:r>
            <a:r>
              <a:rPr lang="tr-TR" sz="1600" b="1" spc="69" dirty="0" err="1">
                <a:solidFill>
                  <a:srgbClr val="FF0000"/>
                </a:solidFill>
                <a:latin typeface="Verdana"/>
                <a:cs typeface="Verdana"/>
              </a:rPr>
              <a:t>Babukko</a:t>
            </a:r>
            <a:r>
              <a:rPr lang="tr-TR" sz="1600" b="1" spc="69" dirty="0">
                <a:solidFill>
                  <a:srgbClr val="FF0000"/>
                </a:solidFill>
                <a:latin typeface="Verdana"/>
                <a:cs typeface="Verdana"/>
              </a:rPr>
              <a:t> Yemeği             </a:t>
            </a:r>
            <a:endParaRPr lang="tr-TR" sz="1600" spc="69" dirty="0">
              <a:solidFill>
                <a:srgbClr val="FF0000"/>
              </a:solidFill>
              <a:latin typeface="Verdana"/>
              <a:cs typeface="Verdana"/>
            </a:endParaRPr>
          </a:p>
          <a:p>
            <a:pPr algn="just"/>
            <a:r>
              <a:rPr lang="tr-TR" sz="1600" b="1" spc="69" dirty="0">
                <a:solidFill>
                  <a:srgbClr val="FF0000"/>
                </a:solidFill>
                <a:latin typeface="Verdana"/>
                <a:cs typeface="Verdana"/>
              </a:rPr>
              <a:t>Erzincan Yaprak Döneri                </a:t>
            </a:r>
            <a:endParaRPr lang="tr-TR" sz="1600" spc="69" dirty="0">
              <a:solidFill>
                <a:srgbClr val="FF0000"/>
              </a:solidFill>
              <a:latin typeface="Verdana"/>
              <a:cs typeface="Verdana"/>
            </a:endParaRPr>
          </a:p>
          <a:p>
            <a:pPr algn="just"/>
            <a:r>
              <a:rPr lang="tr-TR" sz="1600" b="1" spc="69" dirty="0">
                <a:solidFill>
                  <a:srgbClr val="FF0000"/>
                </a:solidFill>
                <a:latin typeface="Verdana"/>
                <a:cs typeface="Verdana"/>
              </a:rPr>
              <a:t>Erzincan Tandır Ketesi                  </a:t>
            </a:r>
            <a:r>
              <a:rPr lang="tr-TR" sz="1600" spc="69" dirty="0">
                <a:solidFill>
                  <a:srgbClr val="FF0000"/>
                </a:solidFill>
                <a:latin typeface="Verdana"/>
                <a:cs typeface="Verdana"/>
              </a:rPr>
              <a:t> </a:t>
            </a:r>
          </a:p>
          <a:p>
            <a:pPr algn="just"/>
            <a:r>
              <a:rPr lang="tr-TR" sz="1600" b="1" spc="69" dirty="0">
                <a:solidFill>
                  <a:srgbClr val="FF0000"/>
                </a:solidFill>
                <a:latin typeface="Verdana"/>
                <a:cs typeface="Verdana"/>
              </a:rPr>
              <a:t>Erzincan </a:t>
            </a:r>
            <a:r>
              <a:rPr lang="tr-TR" sz="1600" b="1" spc="69" dirty="0" err="1">
                <a:solidFill>
                  <a:srgbClr val="FF0000"/>
                </a:solidFill>
                <a:latin typeface="Verdana"/>
                <a:cs typeface="Verdana"/>
              </a:rPr>
              <a:t>Kasefe</a:t>
            </a:r>
            <a:r>
              <a:rPr lang="tr-TR" sz="1600" b="1" spc="69" dirty="0">
                <a:solidFill>
                  <a:srgbClr val="FF0000"/>
                </a:solidFill>
                <a:latin typeface="Verdana"/>
                <a:cs typeface="Verdana"/>
              </a:rPr>
              <a:t> Tatlısı                  </a:t>
            </a:r>
            <a:endParaRPr lang="tr-TR" sz="1600" spc="69" dirty="0">
              <a:solidFill>
                <a:srgbClr val="FF0000"/>
              </a:solidFill>
              <a:latin typeface="Verdana"/>
              <a:cs typeface="Verdana"/>
            </a:endParaRPr>
          </a:p>
          <a:p>
            <a:pPr algn="just"/>
            <a:r>
              <a:rPr lang="tr-TR" sz="1600" b="1" spc="69" dirty="0">
                <a:solidFill>
                  <a:srgbClr val="FF0000"/>
                </a:solidFill>
                <a:latin typeface="Verdana"/>
                <a:cs typeface="Verdana"/>
              </a:rPr>
              <a:t>Erzincan Lüle Baklavası                </a:t>
            </a:r>
            <a:r>
              <a:rPr lang="tr-TR" sz="1600" spc="69" dirty="0">
                <a:solidFill>
                  <a:srgbClr val="FF0000"/>
                </a:solidFill>
                <a:latin typeface="Verdana"/>
                <a:cs typeface="Verdana"/>
              </a:rPr>
              <a:t>            </a:t>
            </a:r>
          </a:p>
          <a:p>
            <a:pPr algn="just"/>
            <a:r>
              <a:rPr lang="tr-TR" sz="1600" b="1" spc="69" dirty="0">
                <a:solidFill>
                  <a:srgbClr val="FF0000"/>
                </a:solidFill>
                <a:latin typeface="Verdana"/>
                <a:cs typeface="Verdana"/>
              </a:rPr>
              <a:t>Erzincan Tava Leblebisi                </a:t>
            </a:r>
            <a:r>
              <a:rPr lang="tr-TR" sz="1600" spc="69" dirty="0">
                <a:solidFill>
                  <a:srgbClr val="FF0000"/>
                </a:solidFill>
                <a:latin typeface="Verdana"/>
                <a:cs typeface="Verdana"/>
              </a:rPr>
              <a:t>          </a:t>
            </a:r>
          </a:p>
          <a:p>
            <a:pPr algn="just"/>
            <a:r>
              <a:rPr lang="tr-TR" sz="1600" b="1" spc="69" dirty="0">
                <a:solidFill>
                  <a:srgbClr val="FF0000"/>
                </a:solidFill>
                <a:latin typeface="Verdana"/>
                <a:cs typeface="Verdana"/>
              </a:rPr>
              <a:t>Erzincan Sakı Elması                     </a:t>
            </a:r>
            <a:r>
              <a:rPr lang="tr-TR" sz="1600" spc="69" dirty="0">
                <a:solidFill>
                  <a:srgbClr val="FF0000"/>
                </a:solidFill>
                <a:latin typeface="Verdana"/>
                <a:cs typeface="Verdana"/>
              </a:rPr>
              <a:t>                       </a:t>
            </a:r>
          </a:p>
          <a:p>
            <a:r>
              <a:rPr lang="tr-TR" sz="1600" b="1" spc="69" dirty="0">
                <a:solidFill>
                  <a:srgbClr val="FF0000"/>
                </a:solidFill>
                <a:latin typeface="Verdana"/>
                <a:cs typeface="Verdana"/>
              </a:rPr>
              <a:t>Erzincan Kemah Cevizi       </a:t>
            </a:r>
          </a:p>
          <a:p>
            <a:r>
              <a:rPr lang="tr-TR" sz="1600" b="1" spc="69" dirty="0" err="1">
                <a:solidFill>
                  <a:srgbClr val="FF0000"/>
                </a:solidFill>
                <a:latin typeface="Verdana"/>
                <a:cs typeface="Verdana"/>
              </a:rPr>
              <a:t>Çermail</a:t>
            </a:r>
            <a:r>
              <a:rPr lang="tr-TR" sz="1600" b="1" spc="69" dirty="0">
                <a:solidFill>
                  <a:srgbClr val="FF0000"/>
                </a:solidFill>
                <a:latin typeface="Verdana"/>
                <a:cs typeface="Verdana"/>
              </a:rPr>
              <a:t> Armudu                  </a:t>
            </a:r>
          </a:p>
          <a:p>
            <a:r>
              <a:rPr lang="tr-TR" sz="1600" b="1" spc="69" dirty="0">
                <a:solidFill>
                  <a:srgbClr val="FF0000"/>
                </a:solidFill>
                <a:latin typeface="Verdana"/>
                <a:cs typeface="Verdana"/>
              </a:rPr>
              <a:t>Kemaliye </a:t>
            </a:r>
            <a:r>
              <a:rPr lang="tr-TR" sz="1600" b="1" spc="69" dirty="0" err="1">
                <a:solidFill>
                  <a:srgbClr val="FF0000"/>
                </a:solidFill>
                <a:latin typeface="Verdana"/>
                <a:cs typeface="Verdana"/>
              </a:rPr>
              <a:t>Badiş</a:t>
            </a:r>
            <a:r>
              <a:rPr lang="tr-TR" sz="1600" b="1" spc="69" dirty="0">
                <a:solidFill>
                  <a:srgbClr val="FF0000"/>
                </a:solidFill>
                <a:latin typeface="Verdana"/>
                <a:cs typeface="Verdana"/>
              </a:rPr>
              <a:t> Çorbası      </a:t>
            </a:r>
          </a:p>
          <a:p>
            <a:r>
              <a:rPr lang="tr-TR" sz="1600" b="1" spc="69" dirty="0">
                <a:solidFill>
                  <a:srgbClr val="FF0000"/>
                </a:solidFill>
                <a:latin typeface="Verdana"/>
                <a:cs typeface="Verdana"/>
              </a:rPr>
              <a:t>Erzincan Yaprak Sarması     </a:t>
            </a:r>
          </a:p>
          <a:p>
            <a:r>
              <a:rPr lang="tr-TR" sz="1600" b="1" spc="69" dirty="0">
                <a:solidFill>
                  <a:srgbClr val="FF0000"/>
                </a:solidFill>
                <a:latin typeface="Verdana"/>
                <a:cs typeface="Verdana"/>
              </a:rPr>
              <a:t>Erzincan </a:t>
            </a:r>
            <a:r>
              <a:rPr lang="tr-TR" sz="1600" b="1" spc="69" dirty="0" err="1">
                <a:solidFill>
                  <a:srgbClr val="FF0000"/>
                </a:solidFill>
                <a:latin typeface="Verdana"/>
                <a:cs typeface="Verdana"/>
              </a:rPr>
              <a:t>Eşgilisi</a:t>
            </a:r>
            <a:r>
              <a:rPr lang="tr-TR" sz="1600" b="1" spc="69" dirty="0">
                <a:solidFill>
                  <a:srgbClr val="FF0000"/>
                </a:solidFill>
                <a:latin typeface="Verdana"/>
                <a:cs typeface="Verdana"/>
              </a:rPr>
              <a:t>                  </a:t>
            </a:r>
          </a:p>
          <a:p>
            <a:r>
              <a:rPr lang="tr-TR" sz="1600" b="1" spc="69" dirty="0">
                <a:solidFill>
                  <a:srgbClr val="FF0000"/>
                </a:solidFill>
                <a:latin typeface="Verdana"/>
                <a:cs typeface="Verdana"/>
              </a:rPr>
              <a:t>Erzincan Lokumu</a:t>
            </a:r>
          </a:p>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spc="69" dirty="0">
                <a:solidFill>
                  <a:srgbClr val="878787"/>
                </a:solidFill>
                <a:latin typeface="Verdana"/>
              </a:rPr>
              <a:t>Erzincan Kemaliye Kavurması       </a:t>
            </a:r>
          </a:p>
          <a:p>
            <a:pPr algn="just"/>
            <a:r>
              <a:rPr lang="tr-TR" sz="1600" spc="69" dirty="0">
                <a:solidFill>
                  <a:srgbClr val="878787"/>
                </a:solidFill>
                <a:latin typeface="Verdana"/>
              </a:rPr>
              <a:t>Eğin Ekmeği                        </a:t>
            </a:r>
          </a:p>
          <a:p>
            <a:pPr algn="just"/>
            <a:r>
              <a:rPr lang="tr-TR" sz="1600" spc="69" dirty="0">
                <a:solidFill>
                  <a:srgbClr val="878787"/>
                </a:solidFill>
                <a:latin typeface="Verdana"/>
              </a:rPr>
              <a:t>Kuşburnu </a:t>
            </a:r>
            <a:r>
              <a:rPr lang="tr-TR" sz="1600" spc="69" dirty="0" err="1">
                <a:solidFill>
                  <a:srgbClr val="878787"/>
                </a:solidFill>
                <a:latin typeface="Verdana"/>
              </a:rPr>
              <a:t>Goravası</a:t>
            </a:r>
            <a:r>
              <a:rPr lang="tr-TR" sz="1600" b="1" spc="69" dirty="0">
                <a:solidFill>
                  <a:schemeClr val="tx1"/>
                </a:solidFill>
                <a:latin typeface="Verdana"/>
                <a:cs typeface="Verdana"/>
              </a:rPr>
              <a:t>             </a:t>
            </a:r>
          </a:p>
          <a:p>
            <a:pPr algn="just"/>
            <a:r>
              <a:rPr lang="tr-TR" sz="1600" spc="69" dirty="0">
                <a:solidFill>
                  <a:srgbClr val="878787"/>
                </a:solidFill>
                <a:latin typeface="Verdana"/>
                <a:cs typeface="Verdana"/>
              </a:rPr>
              <a:t>Çemiç</a:t>
            </a:r>
          </a:p>
          <a:p>
            <a:r>
              <a:rPr lang="tr-TR" sz="1600" spc="69" dirty="0">
                <a:solidFill>
                  <a:srgbClr val="878787"/>
                </a:solidFill>
                <a:latin typeface="Verdana"/>
                <a:cs typeface="Verdana"/>
              </a:rPr>
              <a:t>Armut Kurusu</a:t>
            </a:r>
          </a:p>
          <a:p>
            <a:r>
              <a:rPr lang="tr-TR" sz="1600" spc="69" dirty="0">
                <a:solidFill>
                  <a:srgbClr val="878787"/>
                </a:solidFill>
                <a:latin typeface="Verdana"/>
                <a:cs typeface="Verdana"/>
              </a:rPr>
              <a:t>Erzincan </a:t>
            </a:r>
            <a:r>
              <a:rPr lang="tr-TR" sz="1600" spc="69" dirty="0" err="1">
                <a:solidFill>
                  <a:srgbClr val="878787"/>
                </a:solidFill>
                <a:latin typeface="Verdana"/>
                <a:cs typeface="Verdana"/>
              </a:rPr>
              <a:t>Gendime</a:t>
            </a:r>
            <a:r>
              <a:rPr lang="tr-TR" sz="1600" spc="69" dirty="0">
                <a:solidFill>
                  <a:srgbClr val="878787"/>
                </a:solidFill>
                <a:latin typeface="Verdana"/>
                <a:cs typeface="Verdana"/>
              </a:rPr>
              <a:t> Çorbası</a:t>
            </a:r>
          </a:p>
          <a:p>
            <a:pPr algn="just"/>
            <a:r>
              <a:rPr lang="tr-TR" sz="1600" spc="69" dirty="0">
                <a:solidFill>
                  <a:srgbClr val="878787"/>
                </a:solidFill>
                <a:latin typeface="Verdana"/>
                <a:cs typeface="Verdana"/>
              </a:rPr>
              <a:t>Kemaliye Halısı</a:t>
            </a:r>
          </a:p>
          <a:p>
            <a:r>
              <a:rPr lang="tr-TR" sz="1600" spc="69" dirty="0">
                <a:solidFill>
                  <a:srgbClr val="878787"/>
                </a:solidFill>
                <a:latin typeface="Verdana"/>
                <a:cs typeface="Verdana"/>
              </a:rPr>
              <a:t>Elma Kurusu</a:t>
            </a:r>
          </a:p>
          <a:p>
            <a:pPr algn="just"/>
            <a:r>
              <a:rPr lang="tr-TR" sz="1600" spc="69" dirty="0">
                <a:solidFill>
                  <a:srgbClr val="878787"/>
                </a:solidFill>
                <a:latin typeface="Verdana"/>
                <a:cs typeface="Verdana"/>
              </a:rPr>
              <a:t>Refahiye Keşi</a:t>
            </a:r>
          </a:p>
          <a:p>
            <a:pPr algn="just"/>
            <a:r>
              <a:rPr lang="tr-TR" sz="1600" spc="69" dirty="0">
                <a:solidFill>
                  <a:srgbClr val="878787"/>
                </a:solidFill>
                <a:latin typeface="Verdana"/>
                <a:cs typeface="Verdana"/>
              </a:rPr>
              <a:t>Erik Kurusu </a:t>
            </a:r>
          </a:p>
          <a:p>
            <a:pPr algn="just"/>
            <a:r>
              <a:rPr lang="tr-TR" sz="1600" spc="69" dirty="0">
                <a:solidFill>
                  <a:srgbClr val="878787"/>
                </a:solidFill>
                <a:latin typeface="Verdana"/>
                <a:cs typeface="Verdana"/>
              </a:rPr>
              <a:t>Kaygana (Hamur İşi)</a:t>
            </a:r>
          </a:p>
          <a:p>
            <a:r>
              <a:rPr lang="tr-TR" sz="1600" spc="69" dirty="0">
                <a:solidFill>
                  <a:srgbClr val="878787"/>
                </a:solidFill>
                <a:latin typeface="Verdana"/>
                <a:cs typeface="Verdana"/>
              </a:rPr>
              <a:t>Erzincan </a:t>
            </a:r>
            <a:r>
              <a:rPr lang="tr-TR" sz="1600" spc="69" dirty="0" err="1">
                <a:solidFill>
                  <a:srgbClr val="878787"/>
                </a:solidFill>
                <a:latin typeface="Verdana"/>
                <a:cs typeface="Verdana"/>
              </a:rPr>
              <a:t>Kırdo</a:t>
            </a:r>
            <a:r>
              <a:rPr lang="tr-TR" sz="1600" spc="69" dirty="0">
                <a:solidFill>
                  <a:srgbClr val="878787"/>
                </a:solidFill>
                <a:latin typeface="Verdana"/>
                <a:cs typeface="Verdana"/>
              </a:rPr>
              <a:t> Çorbası            </a:t>
            </a:r>
          </a:p>
          <a:p>
            <a:r>
              <a:rPr lang="tr-TR" sz="1600" spc="69" dirty="0">
                <a:solidFill>
                  <a:srgbClr val="878787"/>
                </a:solidFill>
                <a:latin typeface="Verdana"/>
                <a:cs typeface="Verdana"/>
              </a:rPr>
              <a:t>Erzincan </a:t>
            </a:r>
            <a:r>
              <a:rPr lang="tr-TR" sz="1600" spc="69" dirty="0" err="1">
                <a:solidFill>
                  <a:srgbClr val="878787"/>
                </a:solidFill>
                <a:latin typeface="Verdana"/>
                <a:cs typeface="Verdana"/>
              </a:rPr>
              <a:t>Kahküllü</a:t>
            </a:r>
            <a:r>
              <a:rPr lang="tr-TR" sz="1600" spc="69" dirty="0">
                <a:solidFill>
                  <a:srgbClr val="878787"/>
                </a:solidFill>
                <a:latin typeface="Verdana"/>
                <a:cs typeface="Verdana"/>
              </a:rPr>
              <a:t> Pilavı          </a:t>
            </a:r>
          </a:p>
          <a:p>
            <a:r>
              <a:rPr lang="tr-TR" sz="1600" spc="69" dirty="0">
                <a:solidFill>
                  <a:srgbClr val="878787"/>
                </a:solidFill>
                <a:latin typeface="Verdana"/>
                <a:cs typeface="Verdana"/>
              </a:rPr>
              <a:t>Erzincan </a:t>
            </a:r>
            <a:r>
              <a:rPr lang="tr-TR" sz="1600" spc="69" dirty="0" err="1">
                <a:solidFill>
                  <a:srgbClr val="878787"/>
                </a:solidFill>
                <a:latin typeface="Verdana"/>
                <a:cs typeface="Verdana"/>
              </a:rPr>
              <a:t>Siron</a:t>
            </a:r>
            <a:endParaRPr lang="tr-TR" sz="1600" spc="69" dirty="0">
              <a:solidFill>
                <a:srgbClr val="878787"/>
              </a:solidFill>
              <a:latin typeface="Verdana"/>
              <a:cs typeface="Verdana"/>
            </a:endParaRPr>
          </a:p>
          <a:p>
            <a:r>
              <a:rPr lang="tr-TR" sz="1600" spc="69" dirty="0">
                <a:solidFill>
                  <a:srgbClr val="878787"/>
                </a:solidFill>
                <a:latin typeface="Verdana"/>
                <a:cs typeface="Verdana"/>
              </a:rPr>
              <a:t>Erzincan </a:t>
            </a:r>
            <a:r>
              <a:rPr lang="tr-TR" sz="1600" spc="69" dirty="0" err="1">
                <a:solidFill>
                  <a:srgbClr val="878787"/>
                </a:solidFill>
                <a:latin typeface="Verdana"/>
                <a:cs typeface="Verdana"/>
              </a:rPr>
              <a:t>Çiğitli</a:t>
            </a:r>
            <a:r>
              <a:rPr lang="tr-TR" sz="1600" spc="69" dirty="0">
                <a:solidFill>
                  <a:srgbClr val="878787"/>
                </a:solidFill>
                <a:latin typeface="Verdana"/>
                <a:cs typeface="Verdana"/>
              </a:rPr>
              <a:t> Pestili</a:t>
            </a:r>
          </a:p>
          <a:p>
            <a:pPr algn="just"/>
            <a:r>
              <a:rPr lang="tr-TR" sz="1600" spc="69" dirty="0">
                <a:solidFill>
                  <a:srgbClr val="878787"/>
                </a:solidFill>
                <a:latin typeface="Verdana"/>
                <a:cs typeface="Verdana"/>
              </a:rPr>
              <a:t>Kesmece</a:t>
            </a:r>
          </a:p>
          <a:p>
            <a:pPr algn="just"/>
            <a:r>
              <a:rPr lang="tr-TR" sz="1600" spc="69" dirty="0">
                <a:solidFill>
                  <a:srgbClr val="878787"/>
                </a:solidFill>
                <a:latin typeface="Verdana"/>
                <a:cs typeface="Verdana"/>
              </a:rPr>
              <a:t>Erzincan Yerli Domatesi</a:t>
            </a:r>
          </a:p>
        </p:txBody>
      </p:sp>
    </p:spTree>
    <p:extLst>
      <p:ext uri="{BB962C8B-B14F-4D97-AF65-F5344CB8AC3E}">
        <p14:creationId xmlns:p14="http://schemas.microsoft.com/office/powerpoint/2010/main" val="587292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67701" y="3404119"/>
            <a:ext cx="3830176" cy="747996"/>
          </a:xfrm>
          <a:prstGeom prst="rect">
            <a:avLst/>
          </a:prstGeom>
        </p:spPr>
        <p:txBody>
          <a:bodyPr vert="horz" wrap="square" lIns="0" tIns="9242" rIns="0" bIns="0" rtlCol="0" anchor="ctr">
            <a:spAutoFit/>
          </a:bodyPr>
          <a:lstStyle/>
          <a:p>
            <a:pPr marL="7701">
              <a:lnSpc>
                <a:spcPct val="100000"/>
              </a:lnSpc>
              <a:spcBef>
                <a:spcPts val="73"/>
              </a:spcBef>
            </a:pPr>
            <a:r>
              <a:rPr lang="tr-TR" sz="2400" spc="-537" dirty="0"/>
              <a:t>4 </a:t>
            </a:r>
            <a:r>
              <a:rPr sz="2400" spc="-537" dirty="0"/>
              <a:t>.</a:t>
            </a:r>
            <a:r>
              <a:rPr sz="2400" spc="-124" dirty="0"/>
              <a:t> </a:t>
            </a:r>
            <a:r>
              <a:rPr lang="tr-TR" sz="2400" cap="all" dirty="0">
                <a:latin typeface="Verdana" panose="020B0604030504040204" pitchFamily="34" charset="0"/>
                <a:ea typeface="Verdana" panose="020B0604030504040204" pitchFamily="34" charset="0"/>
                <a:cs typeface="Arial" panose="020B0604020202020204" pitchFamily="34" charset="0"/>
              </a:rPr>
              <a:t>HAYVANSAL ÜRETİM</a:t>
            </a:r>
            <a:br>
              <a:rPr lang="tr-TR" sz="2400" spc="106" dirty="0">
                <a:latin typeface="Verdana" panose="020B0604030504040204" pitchFamily="34" charset="0"/>
                <a:ea typeface="Verdana" panose="020B0604030504040204" pitchFamily="34" charset="0"/>
              </a:rPr>
            </a:br>
            <a:endParaRPr sz="2400" spc="94"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69557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7"/>
          <p:cNvGraphicFramePr>
            <a:graphicFrameLocks noGrp="1"/>
          </p:cNvGraphicFramePr>
          <p:nvPr>
            <p:extLst>
              <p:ext uri="{D42A27DB-BD31-4B8C-83A1-F6EECF244321}">
                <p14:modId xmlns:p14="http://schemas.microsoft.com/office/powerpoint/2010/main" val="1899870612"/>
              </p:ext>
            </p:extLst>
          </p:nvPr>
        </p:nvGraphicFramePr>
        <p:xfrm>
          <a:off x="635382" y="1117600"/>
          <a:ext cx="10947017" cy="5140178"/>
        </p:xfrm>
        <a:graphic>
          <a:graphicData uri="http://schemas.openxmlformats.org/drawingml/2006/table">
            <a:tbl>
              <a:tblPr firstRow="1" firstCol="1" bandRow="1"/>
              <a:tblGrid>
                <a:gridCol w="6565518">
                  <a:extLst>
                    <a:ext uri="{9D8B030D-6E8A-4147-A177-3AD203B41FA5}">
                      <a16:colId xmlns:a16="http://schemas.microsoft.com/office/drawing/2014/main" val="958057532"/>
                    </a:ext>
                  </a:extLst>
                </a:gridCol>
                <a:gridCol w="4381499">
                  <a:extLst>
                    <a:ext uri="{9D8B030D-6E8A-4147-A177-3AD203B41FA5}">
                      <a16:colId xmlns:a16="http://schemas.microsoft.com/office/drawing/2014/main" val="164666096"/>
                    </a:ext>
                  </a:extLst>
                </a:gridCol>
              </a:tblGrid>
              <a:tr h="800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İl Geneli</a:t>
                      </a:r>
                    </a:p>
                  </a:txBody>
                  <a:tcPr marL="5219" marR="5219" marT="5219" marB="0" anchor="ctr">
                    <a:lnL w="6350" cap="flat" cmpd="sng" algn="ctr">
                      <a:solidFill>
                        <a:srgbClr val="92D050"/>
                      </a:solidFill>
                      <a:prstDash val="solid"/>
                      <a:round/>
                      <a:headEnd type="none" w="med" len="med"/>
                      <a:tailEnd type="none" w="med" len="med"/>
                    </a:lnL>
                    <a:lnR>
                      <a:noFill/>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 Miktarı</a:t>
                      </a:r>
                    </a:p>
                  </a:txBody>
                  <a:tcPr marL="5219" marR="5219" marT="5219"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730805650"/>
                  </a:ext>
                </a:extLst>
              </a:tr>
              <a:tr h="800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Büyükbaş Hayvan Sayısı</a:t>
                      </a:r>
                    </a:p>
                  </a:txBody>
                  <a:tcPr marL="5219" marR="5219" marT="5219"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122.370</a:t>
                      </a:r>
                    </a:p>
                  </a:txBody>
                  <a:tcPr marL="5219" marR="5219" marT="5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9787379"/>
                  </a:ext>
                </a:extLst>
              </a:tr>
              <a:tr h="800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Küçükbaş Hayvan Sayısı</a:t>
                      </a:r>
                    </a:p>
                  </a:txBody>
                  <a:tcPr marL="5219" marR="5219" marT="5219"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773.493</a:t>
                      </a:r>
                    </a:p>
                  </a:txBody>
                  <a:tcPr marL="5219" marR="5219" marT="5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6581550"/>
                  </a:ext>
                </a:extLst>
              </a:tr>
              <a:tr h="800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Arılı Kovan Sayısı</a:t>
                      </a:r>
                    </a:p>
                  </a:txBody>
                  <a:tcPr marL="5219" marR="5219" marT="5219"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106.635</a:t>
                      </a:r>
                    </a:p>
                  </a:txBody>
                  <a:tcPr marL="5219" marR="5219" marT="5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97539270"/>
                  </a:ext>
                </a:extLst>
              </a:tr>
              <a:tr h="9132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Yumurtacı Tavuk Sayısı</a:t>
                      </a:r>
                    </a:p>
                  </a:txBody>
                  <a:tcPr marL="5219" marR="5219" marT="5219"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460.688</a:t>
                      </a:r>
                    </a:p>
                  </a:txBody>
                  <a:tcPr marL="5219" marR="5219" marT="5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87864457"/>
                  </a:ext>
                </a:extLst>
              </a:tr>
              <a:tr h="10253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400" b="0" kern="1200" spc="-75" dirty="0">
                          <a:solidFill>
                            <a:srgbClr val="FFFFFF"/>
                          </a:solidFill>
                          <a:latin typeface="Verdana" panose="020B0604030504040204" pitchFamily="34" charset="0"/>
                          <a:ea typeface="Verdana" panose="020B0604030504040204" pitchFamily="34" charset="0"/>
                          <a:cs typeface="Trebuchet MS"/>
                        </a:rPr>
                        <a:t>Etçi Tavuk  Sayısı</a:t>
                      </a:r>
                    </a:p>
                  </a:txBody>
                  <a:tcPr marL="5219" marR="5219" marT="5219"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576.290</a:t>
                      </a:r>
                    </a:p>
                  </a:txBody>
                  <a:tcPr marL="5219" marR="5219" marT="5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47755568"/>
                  </a:ext>
                </a:extLst>
              </a:tr>
            </a:tbl>
          </a:graphicData>
        </a:graphic>
      </p:graphicFrame>
      <p:sp>
        <p:nvSpPr>
          <p:cNvPr id="15"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6"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7"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HAYVANSAL ÜRETİM</a:t>
            </a:r>
          </a:p>
          <a:p>
            <a:pPr marL="7701">
              <a:spcBef>
                <a:spcPts val="76"/>
              </a:spcBef>
            </a:pPr>
            <a:r>
              <a:rPr lang="tr-TR" sz="1100" spc="70" dirty="0">
                <a:solidFill>
                  <a:srgbClr val="878787"/>
                </a:solidFill>
                <a:latin typeface="Verdana"/>
                <a:cs typeface="Verdana"/>
              </a:rPr>
              <a:t>HAYVAN VARLIĞI</a:t>
            </a:r>
          </a:p>
        </p:txBody>
      </p:sp>
      <p:sp>
        <p:nvSpPr>
          <p:cNvPr id="19"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kumimoji="0" lang="tr-TR" sz="1182" b="0" i="0" u="none" strike="noStrike" kern="1200" cap="none" spc="-261" normalizeH="0" baseline="0" noProof="0" dirty="0">
                <a:ln>
                  <a:noFill/>
                </a:ln>
                <a:solidFill>
                  <a:srgbClr val="DC0C18"/>
                </a:solidFill>
                <a:effectLst/>
                <a:uLnTx/>
                <a:uFillTx/>
                <a:latin typeface="Verdana"/>
                <a:ea typeface="+mn-ea"/>
                <a:cs typeface="Verdana"/>
              </a:rPr>
              <a:t>4 </a:t>
            </a:r>
            <a:r>
              <a:rPr kumimoji="0" sz="1182" b="0" i="0" u="none" strike="noStrike" kern="1200" cap="none" spc="-261" normalizeH="0" baseline="0" noProof="0" dirty="0">
                <a:ln>
                  <a:noFill/>
                </a:ln>
                <a:solidFill>
                  <a:srgbClr val="DC0C18"/>
                </a:solidFill>
                <a:effectLst/>
                <a:uLnTx/>
                <a:uFillTx/>
                <a:latin typeface="Verdana"/>
                <a:ea typeface="+mn-ea"/>
                <a:cs typeface="Verdana"/>
              </a:rPr>
              <a:t>.</a:t>
            </a:r>
            <a:r>
              <a:rPr kumimoji="0" lang="tr-TR" sz="1182" b="0" i="0" u="none" strike="noStrike" kern="1200" cap="none" spc="-261" normalizeH="0" baseline="0" noProof="0" dirty="0">
                <a:ln>
                  <a:noFill/>
                </a:ln>
                <a:solidFill>
                  <a:srgbClr val="DC0C18"/>
                </a:solidFill>
                <a:effectLst/>
                <a:uLnTx/>
                <a:uFillTx/>
                <a:latin typeface="Verdana"/>
                <a:ea typeface="+mn-ea"/>
                <a:cs typeface="Verdana"/>
              </a:rPr>
              <a:t> </a:t>
            </a:r>
            <a:r>
              <a:rPr lang="tr-TR" sz="1182" spc="-261" dirty="0">
                <a:solidFill>
                  <a:srgbClr val="DC0C18"/>
                </a:solidFill>
                <a:latin typeface="Verdana"/>
                <a:cs typeface="Verdana"/>
              </a:rPr>
              <a:t>1</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42210669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15"/>
          <p:cNvGraphicFramePr>
            <a:graphicFrameLocks noGrp="1"/>
          </p:cNvGraphicFramePr>
          <p:nvPr>
            <p:extLst>
              <p:ext uri="{D42A27DB-BD31-4B8C-83A1-F6EECF244321}">
                <p14:modId xmlns:p14="http://schemas.microsoft.com/office/powerpoint/2010/main" val="1021625675"/>
              </p:ext>
            </p:extLst>
          </p:nvPr>
        </p:nvGraphicFramePr>
        <p:xfrm>
          <a:off x="635383" y="2273427"/>
          <a:ext cx="10872344" cy="2054107"/>
        </p:xfrm>
        <a:graphic>
          <a:graphicData uri="http://schemas.openxmlformats.org/drawingml/2006/table">
            <a:tbl>
              <a:tblPr firstRow="1" bandRow="1"/>
              <a:tblGrid>
                <a:gridCol w="3333113">
                  <a:extLst>
                    <a:ext uri="{9D8B030D-6E8A-4147-A177-3AD203B41FA5}">
                      <a16:colId xmlns:a16="http://schemas.microsoft.com/office/drawing/2014/main" val="20000"/>
                    </a:ext>
                  </a:extLst>
                </a:gridCol>
                <a:gridCol w="3415659">
                  <a:extLst>
                    <a:ext uri="{9D8B030D-6E8A-4147-A177-3AD203B41FA5}">
                      <a16:colId xmlns:a16="http://schemas.microsoft.com/office/drawing/2014/main" val="20001"/>
                    </a:ext>
                  </a:extLst>
                </a:gridCol>
                <a:gridCol w="4123572">
                  <a:extLst>
                    <a:ext uri="{9D8B030D-6E8A-4147-A177-3AD203B41FA5}">
                      <a16:colId xmlns:a16="http://schemas.microsoft.com/office/drawing/2014/main" val="4008237889"/>
                    </a:ext>
                  </a:extLst>
                </a:gridCol>
              </a:tblGrid>
              <a:tr h="10031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tr-TR" sz="2400" b="0" kern="1200" spc="-75" dirty="0">
                          <a:solidFill>
                            <a:srgbClr val="FFFFFF"/>
                          </a:solidFill>
                          <a:latin typeface="Verdana" panose="020B0604030504040204" pitchFamily="34" charset="0"/>
                          <a:ea typeface="Verdana" panose="020B0604030504040204" pitchFamily="34" charset="0"/>
                          <a:cs typeface="Trebuchet MS"/>
                        </a:rPr>
                        <a:t>Aktif Su Ürünleri Üretim Tesisi Sayısı</a:t>
                      </a:r>
                    </a:p>
                  </a:txBody>
                  <a:tcPr marL="68580" marR="68580" marT="0" marB="0" anchor="ctr">
                    <a:lnL w="12700" cap="flat" cmpd="sng" algn="ctr">
                      <a:solidFill>
                        <a:sysClr val="windowText" lastClr="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tr-TR" sz="2400" b="0" kern="1200" spc="-75" dirty="0">
                          <a:solidFill>
                            <a:srgbClr val="FFFFFF"/>
                          </a:solidFill>
                          <a:latin typeface="Verdana" panose="020B0604030504040204" pitchFamily="34" charset="0"/>
                          <a:ea typeface="Verdana" panose="020B0604030504040204" pitchFamily="34" charset="0"/>
                          <a:cs typeface="Trebuchet MS"/>
                        </a:rPr>
                        <a:t>Aktif Balık Üretim Kapasitesi </a:t>
                      </a:r>
                    </a:p>
                  </a:txBody>
                  <a:tcPr marL="68580" marR="68580" marT="0" marB="0" anchor="ctr">
                    <a:lnL>
                      <a:noFill/>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p>
                      <a:pPr algn="ctr">
                        <a:lnSpc>
                          <a:spcPct val="115000"/>
                        </a:lnSpc>
                        <a:spcAft>
                          <a:spcPts val="0"/>
                        </a:spcAft>
                      </a:pPr>
                      <a:r>
                        <a:rPr lang="tr-TR" sz="2400" b="0" kern="1200" spc="-75" dirty="0">
                          <a:solidFill>
                            <a:srgbClr val="FFFFFF"/>
                          </a:solidFill>
                          <a:latin typeface="Verdana" panose="020B0604030504040204" pitchFamily="34" charset="0"/>
                          <a:ea typeface="Verdana" panose="020B0604030504040204" pitchFamily="34" charset="0"/>
                          <a:cs typeface="Trebuchet MS"/>
                        </a:rPr>
                        <a:t>Aktif Yavru Üretimi</a:t>
                      </a:r>
                    </a:p>
                    <a:p>
                      <a:pPr algn="ctr">
                        <a:lnSpc>
                          <a:spcPct val="115000"/>
                        </a:lnSpc>
                        <a:spcAft>
                          <a:spcPts val="0"/>
                        </a:spcAft>
                      </a:pPr>
                      <a:r>
                        <a:rPr lang="tr-TR" sz="2400" b="0" kern="1200" spc="-75" dirty="0">
                          <a:solidFill>
                            <a:srgbClr val="FFFFFF"/>
                          </a:solidFill>
                          <a:latin typeface="Verdana" panose="020B0604030504040204" pitchFamily="34" charset="0"/>
                          <a:ea typeface="Verdana" panose="020B0604030504040204" pitchFamily="34" charset="0"/>
                          <a:cs typeface="Trebuchet MS"/>
                        </a:rPr>
                        <a:t>Kapasitesi</a:t>
                      </a:r>
                    </a:p>
                  </a:txBody>
                  <a:tcPr marL="68580" marR="68580" marT="0" marB="0" anchor="ctr">
                    <a:lnL>
                      <a:no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1050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16</a:t>
                      </a: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3.132</a:t>
                      </a:r>
                      <a:r>
                        <a:rPr lang="tr-TR" sz="2000" b="0" kern="1200" spc="-75" baseline="0" dirty="0">
                          <a:solidFill>
                            <a:schemeClr val="tx1"/>
                          </a:solidFill>
                          <a:latin typeface="Verdana" panose="020B0604030504040204" pitchFamily="34" charset="0"/>
                          <a:ea typeface="Verdana" panose="020B0604030504040204" pitchFamily="34" charset="0"/>
                          <a:cs typeface="Trebuchet MS"/>
                        </a:rPr>
                        <a:t> </a:t>
                      </a:r>
                      <a:r>
                        <a:rPr lang="tr-TR" sz="2000" b="0" kern="1200" spc="-75" dirty="0">
                          <a:solidFill>
                            <a:schemeClr val="tx1"/>
                          </a:solidFill>
                          <a:latin typeface="Verdana" panose="020B0604030504040204" pitchFamily="34" charset="0"/>
                          <a:ea typeface="Verdana" panose="020B0604030504040204" pitchFamily="34" charset="0"/>
                          <a:cs typeface="Trebuchet MS"/>
                        </a:rPr>
                        <a:t>ton/yıl</a:t>
                      </a:r>
                    </a:p>
                    <a:p>
                      <a:pPr marL="0" algn="ctr" defTabSz="914400" rtl="0" eaLnBrk="1" fontAlgn="ctr" latinLnBrk="0" hangingPunct="1">
                        <a:lnSpc>
                          <a:spcPct val="115000"/>
                        </a:lnSpc>
                        <a:spcAft>
                          <a:spcPts val="0"/>
                        </a:spcAft>
                      </a:pPr>
                      <a:r>
                        <a:rPr lang="tr-TR" sz="1600" b="0" kern="1200" spc="-75" dirty="0">
                          <a:solidFill>
                            <a:schemeClr val="tx1"/>
                          </a:solidFill>
                          <a:latin typeface="Verdana" panose="020B0604030504040204" pitchFamily="34" charset="0"/>
                          <a:ea typeface="Verdana" panose="020B0604030504040204" pitchFamily="34" charset="0"/>
                          <a:cs typeface="Trebuchet MS"/>
                        </a:rPr>
                        <a:t>(Beklenilen)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lnSpc>
                          <a:spcPct val="115000"/>
                        </a:lnSpc>
                        <a:spcAft>
                          <a:spcPts val="0"/>
                        </a:spcAft>
                      </a:pPr>
                      <a:r>
                        <a:rPr lang="tr-TR" sz="2000" b="0" kern="1200" spc="-75" dirty="0">
                          <a:solidFill>
                            <a:schemeClr val="tx1"/>
                          </a:solidFill>
                          <a:latin typeface="Verdana" panose="020B0604030504040204" pitchFamily="34" charset="0"/>
                          <a:ea typeface="Verdana" panose="020B0604030504040204" pitchFamily="34" charset="0"/>
                          <a:cs typeface="Trebuchet MS"/>
                        </a:rPr>
                        <a:t>55.150.000 adet/yıl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5"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6"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7"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HAYVANSAL ÜRETİM</a:t>
            </a:r>
          </a:p>
          <a:p>
            <a:pPr marL="7701">
              <a:spcBef>
                <a:spcPts val="76"/>
              </a:spcBef>
            </a:pPr>
            <a:r>
              <a:rPr lang="tr-TR" sz="1100" spc="70" dirty="0">
                <a:solidFill>
                  <a:srgbClr val="878787"/>
                </a:solidFill>
                <a:latin typeface="Verdana"/>
                <a:cs typeface="Verdana"/>
              </a:rPr>
              <a:t>SU ÜRÜNLERİ</a:t>
            </a:r>
          </a:p>
        </p:txBody>
      </p:sp>
      <p:sp>
        <p:nvSpPr>
          <p:cNvPr id="19"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kumimoji="0" lang="tr-TR" sz="1182" b="0" i="0" u="none" strike="noStrike" kern="1200" cap="none" spc="-261" normalizeH="0" baseline="0" noProof="0" dirty="0">
                <a:ln>
                  <a:noFill/>
                </a:ln>
                <a:solidFill>
                  <a:srgbClr val="DC0C18"/>
                </a:solidFill>
                <a:effectLst/>
                <a:uLnTx/>
                <a:uFillTx/>
                <a:latin typeface="Verdana"/>
                <a:ea typeface="+mn-ea"/>
                <a:cs typeface="Verdana"/>
              </a:rPr>
              <a:t>4 </a:t>
            </a:r>
            <a:r>
              <a:rPr kumimoji="0" sz="1182" b="0" i="0" u="none" strike="noStrike" kern="1200" cap="none" spc="-261" normalizeH="0" baseline="0" noProof="0" dirty="0">
                <a:ln>
                  <a:noFill/>
                </a:ln>
                <a:solidFill>
                  <a:srgbClr val="DC0C18"/>
                </a:solidFill>
                <a:effectLst/>
                <a:uLnTx/>
                <a:uFillTx/>
                <a:latin typeface="Verdana"/>
                <a:ea typeface="+mn-ea"/>
                <a:cs typeface="Verdana"/>
              </a:rPr>
              <a:t>.</a:t>
            </a:r>
            <a:r>
              <a:rPr kumimoji="0" lang="tr-TR" sz="1182" b="0" i="0" u="none" strike="noStrike" kern="1200" cap="none" spc="-261" normalizeH="0" baseline="0" noProof="0" dirty="0">
                <a:ln>
                  <a:noFill/>
                </a:ln>
                <a:solidFill>
                  <a:srgbClr val="DC0C18"/>
                </a:solidFill>
                <a:effectLst/>
                <a:uLnTx/>
                <a:uFillTx/>
                <a:latin typeface="Verdana"/>
                <a:ea typeface="+mn-ea"/>
                <a:cs typeface="Verdana"/>
              </a:rPr>
              <a:t> </a:t>
            </a:r>
            <a:r>
              <a:rPr lang="tr-TR" sz="1182" spc="-261" dirty="0">
                <a:solidFill>
                  <a:srgbClr val="DC0C18"/>
                </a:solidFill>
                <a:latin typeface="Verdana"/>
                <a:cs typeface="Verdana"/>
              </a:rPr>
              <a:t>2</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Tree>
    <p:extLst>
      <p:ext uri="{BB962C8B-B14F-4D97-AF65-F5344CB8AC3E}">
        <p14:creationId xmlns:p14="http://schemas.microsoft.com/office/powerpoint/2010/main" val="3811572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HAYVANSAL ÜRETİM</a:t>
            </a:r>
          </a:p>
          <a:p>
            <a:pPr marL="7701" lvl="0">
              <a:spcBef>
                <a:spcPts val="76"/>
              </a:spcBef>
            </a:pPr>
            <a:r>
              <a:rPr lang="tr-TR" sz="1100" spc="70" dirty="0">
                <a:solidFill>
                  <a:srgbClr val="878787"/>
                </a:solidFill>
                <a:latin typeface="Verdana"/>
                <a:cs typeface="Verdana"/>
              </a:rPr>
              <a:t>HAYVANSAL İŞLETME SAYISI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kumimoji="0" lang="tr-TR" sz="1182" b="0" i="0" u="none" strike="noStrike" kern="1200" cap="none" spc="-261" normalizeH="0" baseline="0" noProof="0" dirty="0">
                <a:ln>
                  <a:noFill/>
                </a:ln>
                <a:solidFill>
                  <a:srgbClr val="DC0C18"/>
                </a:solidFill>
                <a:effectLst/>
                <a:uLnTx/>
                <a:uFillTx/>
                <a:latin typeface="Verdana"/>
                <a:ea typeface="+mn-ea"/>
                <a:cs typeface="Verdana"/>
              </a:rPr>
              <a:t>4 </a:t>
            </a:r>
            <a:r>
              <a:rPr kumimoji="0" sz="1182" b="0" i="0" u="none" strike="noStrike" kern="1200" cap="none" spc="-261" normalizeH="0" baseline="0" noProof="0" dirty="0">
                <a:ln>
                  <a:noFill/>
                </a:ln>
                <a:solidFill>
                  <a:srgbClr val="DC0C18"/>
                </a:solidFill>
                <a:effectLst/>
                <a:uLnTx/>
                <a:uFillTx/>
                <a:latin typeface="Verdana"/>
                <a:ea typeface="+mn-ea"/>
                <a:cs typeface="Verdana"/>
              </a:rPr>
              <a:t>.</a:t>
            </a:r>
            <a:r>
              <a:rPr kumimoji="0" lang="tr-TR" sz="1182" b="0" i="0" u="none" strike="noStrike" kern="1200" cap="none" spc="-261" normalizeH="0" baseline="0" noProof="0" dirty="0">
                <a:ln>
                  <a:noFill/>
                </a:ln>
                <a:solidFill>
                  <a:srgbClr val="DC0C18"/>
                </a:solidFill>
                <a:effectLst/>
                <a:uLnTx/>
                <a:uFillTx/>
                <a:latin typeface="Verdana"/>
                <a:ea typeface="+mn-ea"/>
                <a:cs typeface="Verdana"/>
              </a:rPr>
              <a:t> 3</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12" name="Tablo 11"/>
          <p:cNvGraphicFramePr>
            <a:graphicFrameLocks noGrp="1"/>
          </p:cNvGraphicFramePr>
          <p:nvPr>
            <p:extLst>
              <p:ext uri="{D42A27DB-BD31-4B8C-83A1-F6EECF244321}">
                <p14:modId xmlns:p14="http://schemas.microsoft.com/office/powerpoint/2010/main" val="3347316087"/>
              </p:ext>
            </p:extLst>
          </p:nvPr>
        </p:nvGraphicFramePr>
        <p:xfrm>
          <a:off x="3412748" y="5398631"/>
          <a:ext cx="5366497" cy="1143000"/>
        </p:xfrm>
        <a:graphic>
          <a:graphicData uri="http://schemas.openxmlformats.org/drawingml/2006/table">
            <a:tbl>
              <a:tblPr firstRow="1" firstCol="1" bandRow="1"/>
              <a:tblGrid>
                <a:gridCol w="5366497">
                  <a:extLst>
                    <a:ext uri="{9D8B030D-6E8A-4147-A177-3AD203B41FA5}">
                      <a16:colId xmlns:a16="http://schemas.microsoft.com/office/drawing/2014/main" val="270612615"/>
                    </a:ext>
                  </a:extLst>
                </a:gridCol>
              </a:tblGrid>
              <a:tr h="6143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Toplam İşletme Sayısı</a:t>
                      </a:r>
                    </a:p>
                  </a:txBody>
                  <a:tcPr marL="9525" marR="9525" marT="9525" marB="0"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223838697"/>
                  </a:ext>
                </a:extLst>
              </a:tr>
              <a:tr h="5286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8.681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3626774"/>
                  </a:ext>
                </a:extLst>
              </a:tr>
            </a:tbl>
          </a:graphicData>
        </a:graphic>
      </p:graphicFrame>
      <p:graphicFrame>
        <p:nvGraphicFramePr>
          <p:cNvPr id="13" name="Tablo 12"/>
          <p:cNvGraphicFramePr>
            <a:graphicFrameLocks noGrp="1"/>
          </p:cNvGraphicFramePr>
          <p:nvPr>
            <p:extLst>
              <p:ext uri="{D42A27DB-BD31-4B8C-83A1-F6EECF244321}">
                <p14:modId xmlns:p14="http://schemas.microsoft.com/office/powerpoint/2010/main" val="808326957"/>
              </p:ext>
            </p:extLst>
          </p:nvPr>
        </p:nvGraphicFramePr>
        <p:xfrm>
          <a:off x="393697" y="1011472"/>
          <a:ext cx="11404600" cy="4313004"/>
        </p:xfrm>
        <a:graphic>
          <a:graphicData uri="http://schemas.openxmlformats.org/drawingml/2006/table">
            <a:tbl>
              <a:tblPr/>
              <a:tblGrid>
                <a:gridCol w="927102">
                  <a:extLst>
                    <a:ext uri="{9D8B030D-6E8A-4147-A177-3AD203B41FA5}">
                      <a16:colId xmlns:a16="http://schemas.microsoft.com/office/drawing/2014/main" val="874653539"/>
                    </a:ext>
                  </a:extLst>
                </a:gridCol>
                <a:gridCol w="1104900">
                  <a:extLst>
                    <a:ext uri="{9D8B030D-6E8A-4147-A177-3AD203B41FA5}">
                      <a16:colId xmlns:a16="http://schemas.microsoft.com/office/drawing/2014/main" val="2694175617"/>
                    </a:ext>
                  </a:extLst>
                </a:gridCol>
                <a:gridCol w="1143000">
                  <a:extLst>
                    <a:ext uri="{9D8B030D-6E8A-4147-A177-3AD203B41FA5}">
                      <a16:colId xmlns:a16="http://schemas.microsoft.com/office/drawing/2014/main" val="2789021335"/>
                    </a:ext>
                  </a:extLst>
                </a:gridCol>
                <a:gridCol w="1346200">
                  <a:extLst>
                    <a:ext uri="{9D8B030D-6E8A-4147-A177-3AD203B41FA5}">
                      <a16:colId xmlns:a16="http://schemas.microsoft.com/office/drawing/2014/main" val="3181120631"/>
                    </a:ext>
                  </a:extLst>
                </a:gridCol>
                <a:gridCol w="1320800">
                  <a:extLst>
                    <a:ext uri="{9D8B030D-6E8A-4147-A177-3AD203B41FA5}">
                      <a16:colId xmlns:a16="http://schemas.microsoft.com/office/drawing/2014/main" val="2097870829"/>
                    </a:ext>
                  </a:extLst>
                </a:gridCol>
                <a:gridCol w="1000758">
                  <a:extLst>
                    <a:ext uri="{9D8B030D-6E8A-4147-A177-3AD203B41FA5}">
                      <a16:colId xmlns:a16="http://schemas.microsoft.com/office/drawing/2014/main" val="3859329556"/>
                    </a:ext>
                  </a:extLst>
                </a:gridCol>
                <a:gridCol w="1140460">
                  <a:extLst>
                    <a:ext uri="{9D8B030D-6E8A-4147-A177-3AD203B41FA5}">
                      <a16:colId xmlns:a16="http://schemas.microsoft.com/office/drawing/2014/main" val="267505822"/>
                    </a:ext>
                  </a:extLst>
                </a:gridCol>
                <a:gridCol w="1140460">
                  <a:extLst>
                    <a:ext uri="{9D8B030D-6E8A-4147-A177-3AD203B41FA5}">
                      <a16:colId xmlns:a16="http://schemas.microsoft.com/office/drawing/2014/main" val="920901265"/>
                    </a:ext>
                  </a:extLst>
                </a:gridCol>
                <a:gridCol w="1140460">
                  <a:extLst>
                    <a:ext uri="{9D8B030D-6E8A-4147-A177-3AD203B41FA5}">
                      <a16:colId xmlns:a16="http://schemas.microsoft.com/office/drawing/2014/main" val="1983098967"/>
                    </a:ext>
                  </a:extLst>
                </a:gridCol>
                <a:gridCol w="1140460">
                  <a:extLst>
                    <a:ext uri="{9D8B030D-6E8A-4147-A177-3AD203B41FA5}">
                      <a16:colId xmlns:a16="http://schemas.microsoft.com/office/drawing/2014/main" val="1298173322"/>
                    </a:ext>
                  </a:extLst>
                </a:gridCol>
              </a:tblGrid>
              <a:tr h="380123">
                <a:tc gridSpan="10">
                  <a:txBody>
                    <a:body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Büyükbaş</a:t>
                      </a:r>
                      <a:r>
                        <a:rPr lang="tr-TR" sz="1600" b="0" kern="1200" spc="-75" baseline="0" dirty="0">
                          <a:solidFill>
                            <a:srgbClr val="FFFFFF"/>
                          </a:solidFill>
                          <a:latin typeface="Verdana" panose="020B0604030504040204" pitchFamily="34" charset="0"/>
                          <a:ea typeface="Verdana" panose="020B0604030504040204" pitchFamily="34" charset="0"/>
                          <a:cs typeface="Trebuchet MS"/>
                        </a:rPr>
                        <a:t> İşletme Sayısı</a:t>
                      </a: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algn="ctr" fontAlgn="ct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611380906"/>
                  </a:ext>
                </a:extLst>
              </a:tr>
              <a:tr h="38012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1-5</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6-10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11-20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21-30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31-40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41-50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51-100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101-200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201-500 </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600" b="0" kern="1200" spc="-75" dirty="0">
                          <a:solidFill>
                            <a:srgbClr val="FFFFFF"/>
                          </a:solidFill>
                          <a:latin typeface="Verdana" panose="020B0604030504040204" pitchFamily="34" charset="0"/>
                          <a:ea typeface="Verdana" panose="020B0604030504040204" pitchFamily="34" charset="0"/>
                          <a:cs typeface="Trebuchet MS"/>
                        </a:rPr>
                        <a:t>500+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210543900"/>
                  </a:ext>
                </a:extLst>
              </a:tr>
              <a:tr h="5524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179235781"/>
                  </a:ext>
                </a:extLst>
              </a:tr>
              <a:tr h="762437">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1.491</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1.257</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1.648</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839</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464</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254</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430</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77</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21</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99604841"/>
                  </a:ext>
                </a:extLst>
              </a:tr>
              <a:tr h="344285">
                <a:tc gridSpan="10">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600" b="0" kern="1200" spc="-75" baseline="0" dirty="0">
                          <a:solidFill>
                            <a:srgbClr val="FFFFFF"/>
                          </a:solidFill>
                          <a:latin typeface="Verdana" panose="020B0604030504040204" pitchFamily="34" charset="0"/>
                          <a:ea typeface="Verdana" panose="020B0604030504040204" pitchFamily="34" charset="0"/>
                          <a:cs typeface="Trebuchet MS"/>
                        </a:rPr>
                        <a:t>Küçükbaş İşletme Sayısı</a:t>
                      </a:r>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algn="ctr" defTabSz="914400" rtl="0" eaLnBrk="1" fontAlgn="ctr" latinLnBrk="0" hangingPunct="1"/>
                      <a:endParaRPr lang="tr-TR" sz="1600" b="0" kern="1200" spc="-75" dirty="0">
                        <a:solidFill>
                          <a:srgbClr val="FFFFFF"/>
                        </a:solidFill>
                        <a:latin typeface="Verdana" panose="020B0604030504040204" pitchFamily="34" charset="0"/>
                        <a:ea typeface="Verdana" panose="020B0604030504040204" pitchFamily="34" charset="0"/>
                        <a:cs typeface="Trebuchet MS"/>
                      </a:endParaRPr>
                    </a:p>
                  </a:txBody>
                  <a:tcPr marL="7200" marR="7200" marT="720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78304769"/>
                  </a:ext>
                </a:extLst>
              </a:tr>
              <a:tr h="5706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1-25</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26-50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51-100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101-200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201-500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501-1000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1001-2000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2001-3000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3001-4000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600" b="0" kern="1200" spc="-75" dirty="0">
                          <a:solidFill>
                            <a:srgbClr val="FFFFFF"/>
                          </a:solidFill>
                          <a:latin typeface="Verdana" panose="020B0604030504040204" pitchFamily="34" charset="0"/>
                          <a:ea typeface="Verdana" panose="020B0604030504040204" pitchFamily="34" charset="0"/>
                          <a:cs typeface="Trebuchet MS"/>
                        </a:rPr>
                        <a:t>4001-5000</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761776116"/>
                  </a:ext>
                </a:extLst>
              </a:tr>
              <a:tr h="4633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 İşletme</a:t>
                      </a:r>
                    </a:p>
                  </a:txBody>
                  <a:tcPr marL="7200" marR="7200" marT="72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995625683"/>
                  </a:ext>
                </a:extLst>
              </a:tr>
              <a:tr h="859623">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246</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177</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259</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339</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623</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425</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120</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7</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2</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a:t>
                      </a:r>
                    </a:p>
                  </a:txBody>
                  <a:tcPr marL="7200" marR="7200" marT="72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08875451"/>
                  </a:ext>
                </a:extLst>
              </a:tr>
            </a:tbl>
          </a:graphicData>
        </a:graphic>
      </p:graphicFrame>
    </p:spTree>
    <p:extLst>
      <p:ext uri="{BB962C8B-B14F-4D97-AF65-F5344CB8AC3E}">
        <p14:creationId xmlns:p14="http://schemas.microsoft.com/office/powerpoint/2010/main" val="1748362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HAYVANSAL ÜRETİM</a:t>
            </a:r>
          </a:p>
          <a:p>
            <a:pPr marL="7701" lvl="0">
              <a:spcBef>
                <a:spcPts val="76"/>
              </a:spcBef>
            </a:pPr>
            <a:r>
              <a:rPr lang="tr-TR" sz="1100" spc="70" dirty="0">
                <a:solidFill>
                  <a:srgbClr val="878787"/>
                </a:solidFill>
                <a:latin typeface="Verdana"/>
                <a:cs typeface="Verdana"/>
              </a:rPr>
              <a:t>AŞILAMA</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4 . 4</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12" name="Tablo 11"/>
          <p:cNvGraphicFramePr>
            <a:graphicFrameLocks noGrp="1"/>
          </p:cNvGraphicFramePr>
          <p:nvPr>
            <p:extLst>
              <p:ext uri="{D42A27DB-BD31-4B8C-83A1-F6EECF244321}">
                <p14:modId xmlns:p14="http://schemas.microsoft.com/office/powerpoint/2010/main" val="1367885933"/>
              </p:ext>
            </p:extLst>
          </p:nvPr>
        </p:nvGraphicFramePr>
        <p:xfrm>
          <a:off x="619267" y="950968"/>
          <a:ext cx="10902191" cy="5275850"/>
        </p:xfrm>
        <a:graphic>
          <a:graphicData uri="http://schemas.openxmlformats.org/drawingml/2006/table">
            <a:tbl>
              <a:tblPr firstRow="1" firstCol="1" bandRow="1"/>
              <a:tblGrid>
                <a:gridCol w="4721543">
                  <a:extLst>
                    <a:ext uri="{9D8B030D-6E8A-4147-A177-3AD203B41FA5}">
                      <a16:colId xmlns:a16="http://schemas.microsoft.com/office/drawing/2014/main" val="4088785389"/>
                    </a:ext>
                  </a:extLst>
                </a:gridCol>
                <a:gridCol w="6180648">
                  <a:extLst>
                    <a:ext uri="{9D8B030D-6E8A-4147-A177-3AD203B41FA5}">
                      <a16:colId xmlns:a16="http://schemas.microsoft.com/office/drawing/2014/main" val="3481729020"/>
                    </a:ext>
                  </a:extLst>
                </a:gridCol>
              </a:tblGrid>
              <a:tr h="31258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Aşılamalar</a:t>
                      </a:r>
                    </a:p>
                  </a:txBody>
                  <a:tcPr marL="5561" marR="5561" marT="5561" marB="0"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extLst>
                  <a:ext uri="{0D108BD9-81ED-4DB2-BD59-A6C34878D82A}">
                    <a16:rowId xmlns:a16="http://schemas.microsoft.com/office/drawing/2014/main" val="1058635505"/>
                  </a:ext>
                </a:extLst>
              </a:tr>
              <a:tr h="31258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Aşının Adı</a:t>
                      </a:r>
                    </a:p>
                  </a:txBody>
                  <a:tcPr marL="5561" marR="5561" marT="5561" marB="0" anchor="ctr">
                    <a:lnL w="6350" cap="flat" cmpd="sng" algn="ctr">
                      <a:solidFill>
                        <a:srgbClr val="92D05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Kaç Adet Hayvan Aşılandı</a:t>
                      </a:r>
                    </a:p>
                  </a:txBody>
                  <a:tcPr marL="5561" marR="5561" marT="5561" marB="0" anchor="ctr">
                    <a:lnL>
                      <a:noFill/>
                    </a:lnL>
                    <a:lnR w="6350" cap="flat" cmpd="sng" algn="ctr">
                      <a:solidFill>
                        <a:srgbClr val="92D05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30609497"/>
                  </a:ext>
                </a:extLst>
              </a:tr>
              <a:tr h="27666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LSD</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1.349 (</a:t>
                      </a:r>
                      <a:r>
                        <a:rPr lang="tr-TR" sz="2400" b="0" i="0" u="none" strike="noStrike" kern="1200" dirty="0" err="1">
                          <a:solidFill>
                            <a:schemeClr val="tx1"/>
                          </a:solidFill>
                          <a:effectLst/>
                          <a:latin typeface="Times New Roman" panose="02020603050405020304" pitchFamily="18" charset="0"/>
                          <a:ea typeface="+mn-ea"/>
                          <a:cs typeface="+mn-cs"/>
                        </a:rPr>
                        <a:t>B.baş</a:t>
                      </a:r>
                      <a:r>
                        <a:rPr lang="tr-TR" sz="2400" b="0" i="0" u="none" strike="noStrike" kern="1200" dirty="0">
                          <a:solidFill>
                            <a:schemeClr val="tx1"/>
                          </a:solidFill>
                          <a:effectLst/>
                          <a:latin typeface="Times New Roman" panose="02020603050405020304" pitchFamily="18" charset="0"/>
                          <a:ea typeface="+mn-ea"/>
                          <a:cs typeface="+mn-cs"/>
                        </a:rPr>
                        <a:t>)</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55337019"/>
                  </a:ext>
                </a:extLst>
              </a:tr>
              <a:tr h="3638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Kuduz</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1.109</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30087741"/>
                  </a:ext>
                </a:extLst>
              </a:tr>
              <a:tr h="3638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Şap</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313.961 </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48057817"/>
                  </a:ext>
                </a:extLst>
              </a:tr>
              <a:tr h="36389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err="1">
                          <a:solidFill>
                            <a:srgbClr val="FFFFFF"/>
                          </a:solidFill>
                          <a:latin typeface="Verdana" panose="020B0604030504040204" pitchFamily="34" charset="0"/>
                          <a:ea typeface="Verdana" panose="020B0604030504040204" pitchFamily="34" charset="0"/>
                          <a:cs typeface="Trebuchet MS"/>
                        </a:rPr>
                        <a:t>Anthrax</a:t>
                      </a:r>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5.923 (</a:t>
                      </a:r>
                      <a:r>
                        <a:rPr lang="tr-TR" sz="2400" b="0" i="0" u="none" strike="noStrike" kern="1200" dirty="0" err="1">
                          <a:solidFill>
                            <a:schemeClr val="tx1"/>
                          </a:solidFill>
                          <a:effectLst/>
                          <a:latin typeface="Times New Roman" panose="02020603050405020304" pitchFamily="18" charset="0"/>
                          <a:ea typeface="+mn-ea"/>
                          <a:cs typeface="+mn-cs"/>
                        </a:rPr>
                        <a:t>B.baş</a:t>
                      </a:r>
                      <a:r>
                        <a:rPr lang="tr-TR" sz="2400" b="0" i="0" u="none" strike="noStrike" kern="1200" dirty="0">
                          <a:solidFill>
                            <a:schemeClr val="tx1"/>
                          </a:solidFill>
                          <a:effectLst/>
                          <a:latin typeface="Times New Roman" panose="02020603050405020304" pitchFamily="18" charset="0"/>
                          <a:ea typeface="+mn-ea"/>
                          <a:cs typeface="+mn-cs"/>
                        </a:rPr>
                        <a:t>)</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1220342"/>
                  </a:ext>
                </a:extLst>
              </a:tr>
              <a:tr h="363898">
                <a:tc vMerge="1">
                  <a:txBody>
                    <a:bodyPr/>
                    <a:lstStyle/>
                    <a:p>
                      <a:pPr algn="ctr" rtl="0" fontAlgn="ctr"/>
                      <a:endParaRPr lang="tr-TR" sz="2400" b="0" kern="1200" spc="-75" dirty="0">
                        <a:solidFill>
                          <a:srgbClr val="FFFFFF"/>
                        </a:solidFill>
                        <a:latin typeface="Verdana" panose="020B0604030504040204" pitchFamily="34" charset="0"/>
                        <a:ea typeface="Verdana" panose="020B0604030504040204" pitchFamily="34" charset="0"/>
                        <a:cs typeface="Trebuchet MS"/>
                      </a:endParaRP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  16.738 (</a:t>
                      </a:r>
                      <a:r>
                        <a:rPr lang="tr-TR" sz="2400" b="0" i="0" u="none" strike="noStrike" kern="1200" dirty="0" err="1">
                          <a:solidFill>
                            <a:schemeClr val="tx1"/>
                          </a:solidFill>
                          <a:effectLst/>
                          <a:latin typeface="Times New Roman" panose="02020603050405020304" pitchFamily="18" charset="0"/>
                          <a:ea typeface="+mn-ea"/>
                          <a:cs typeface="+mn-cs"/>
                        </a:rPr>
                        <a:t>K.baş</a:t>
                      </a:r>
                      <a:r>
                        <a:rPr lang="tr-TR" sz="2400" b="0" i="0" u="none" strike="noStrike" kern="1200" dirty="0">
                          <a:solidFill>
                            <a:schemeClr val="tx1"/>
                          </a:solidFill>
                          <a:effectLst/>
                          <a:latin typeface="Times New Roman" panose="02020603050405020304" pitchFamily="18" charset="0"/>
                          <a:ea typeface="+mn-ea"/>
                          <a:cs typeface="+mn-cs"/>
                        </a:rPr>
                        <a:t>)</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6320762"/>
                  </a:ext>
                </a:extLst>
              </a:tr>
              <a:tr h="363898">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err="1">
                          <a:solidFill>
                            <a:srgbClr val="FFFFFF"/>
                          </a:solidFill>
                          <a:latin typeface="Verdana" panose="020B0604030504040204" pitchFamily="34" charset="0"/>
                          <a:ea typeface="Verdana" panose="020B0604030504040204" pitchFamily="34" charset="0"/>
                          <a:cs typeface="Trebuchet MS"/>
                        </a:rPr>
                        <a:t>Brucella</a:t>
                      </a:r>
                      <a:endParaRPr lang="tr-TR" sz="2000" b="0" kern="1200" spc="-75" dirty="0">
                        <a:solidFill>
                          <a:srgbClr val="FFFFFF"/>
                        </a:solidFill>
                        <a:latin typeface="Verdana" panose="020B0604030504040204" pitchFamily="34" charset="0"/>
                        <a:ea typeface="Verdana" panose="020B0604030504040204" pitchFamily="34" charset="0"/>
                        <a:cs typeface="Trebuchet MS"/>
                      </a:endParaRP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71.743 (</a:t>
                      </a:r>
                      <a:r>
                        <a:rPr lang="tr-TR" sz="2400" b="0" i="0" u="none" strike="noStrike" kern="1200" dirty="0" err="1">
                          <a:solidFill>
                            <a:schemeClr val="tx1"/>
                          </a:solidFill>
                          <a:effectLst/>
                          <a:latin typeface="Times New Roman" panose="02020603050405020304" pitchFamily="18" charset="0"/>
                          <a:ea typeface="+mn-ea"/>
                          <a:cs typeface="+mn-cs"/>
                        </a:rPr>
                        <a:t>B.baş</a:t>
                      </a:r>
                      <a:r>
                        <a:rPr lang="tr-TR" sz="2400" b="0" i="0" u="none" strike="noStrike" kern="1200" dirty="0">
                          <a:solidFill>
                            <a:schemeClr val="tx1"/>
                          </a:solidFill>
                          <a:effectLst/>
                          <a:latin typeface="Times New Roman" panose="02020603050405020304" pitchFamily="18" charset="0"/>
                          <a:ea typeface="+mn-ea"/>
                          <a:cs typeface="+mn-cs"/>
                        </a:rPr>
                        <a:t>)</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1235692"/>
                  </a:ext>
                </a:extLst>
              </a:tr>
              <a:tr h="363898">
                <a:tc vMerge="1">
                  <a:txBody>
                    <a:bodyPr/>
                    <a:lstStyle/>
                    <a:p>
                      <a:pPr algn="ctr" rtl="0" fontAlgn="ctr"/>
                      <a:endParaRPr lang="tr-TR" sz="2400" b="0" kern="1200" spc="-75" dirty="0">
                        <a:solidFill>
                          <a:srgbClr val="FFFFFF"/>
                        </a:solidFill>
                        <a:latin typeface="Verdana" panose="020B0604030504040204" pitchFamily="34" charset="0"/>
                        <a:ea typeface="Verdana" panose="020B0604030504040204" pitchFamily="34" charset="0"/>
                        <a:cs typeface="Trebuchet MS"/>
                      </a:endParaRP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153.547 (</a:t>
                      </a:r>
                      <a:r>
                        <a:rPr lang="tr-TR" sz="2400" b="0" i="0" u="none" strike="noStrike" kern="1200" dirty="0" err="1">
                          <a:solidFill>
                            <a:schemeClr val="tx1"/>
                          </a:solidFill>
                          <a:effectLst/>
                          <a:latin typeface="Times New Roman" panose="02020603050405020304" pitchFamily="18" charset="0"/>
                          <a:ea typeface="+mn-ea"/>
                          <a:cs typeface="+mn-cs"/>
                        </a:rPr>
                        <a:t>K.baş</a:t>
                      </a:r>
                      <a:r>
                        <a:rPr lang="tr-TR" sz="2400" b="0" i="0" u="none" strike="noStrike" kern="1200" dirty="0">
                          <a:solidFill>
                            <a:schemeClr val="tx1"/>
                          </a:solidFill>
                          <a:effectLst/>
                          <a:latin typeface="Times New Roman" panose="02020603050405020304" pitchFamily="18" charset="0"/>
                          <a:ea typeface="+mn-ea"/>
                          <a:cs typeface="+mn-cs"/>
                        </a:rPr>
                        <a:t>)</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6244015"/>
                  </a:ext>
                </a:extLst>
              </a:tr>
              <a:tr h="3638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Koyun-Keçi Vebası (PPR)</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285.345</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392775"/>
                  </a:ext>
                </a:extLst>
              </a:tr>
              <a:tr h="62048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2000" b="0" kern="1200" spc="-75" dirty="0">
                          <a:solidFill>
                            <a:srgbClr val="FFFFFF"/>
                          </a:solidFill>
                          <a:latin typeface="Verdana" panose="020B0604030504040204" pitchFamily="34" charset="0"/>
                          <a:ea typeface="Verdana" panose="020B0604030504040204" pitchFamily="34" charset="0"/>
                          <a:cs typeface="Trebuchet MS"/>
                        </a:rPr>
                        <a:t>Koyun-keçi Çiçek</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593.025</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18700431"/>
                  </a:ext>
                </a:extLst>
              </a:tr>
              <a:tr h="62048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2000" b="0" kern="1200" spc="-75" dirty="0">
                          <a:solidFill>
                            <a:srgbClr val="FFFFFF"/>
                          </a:solidFill>
                          <a:latin typeface="Verdana" panose="020B0604030504040204" pitchFamily="34" charset="0"/>
                          <a:ea typeface="Verdana" panose="020B0604030504040204" pitchFamily="34" charset="0"/>
                          <a:cs typeface="Trebuchet MS"/>
                        </a:rPr>
                        <a:t>Septisemi</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dirty="0">
                          <a:solidFill>
                            <a:schemeClr val="tx1"/>
                          </a:solidFill>
                          <a:effectLst/>
                          <a:latin typeface="Times New Roman" panose="02020603050405020304" pitchFamily="18" charset="0"/>
                          <a:ea typeface="+mn-ea"/>
                          <a:cs typeface="+mn-cs"/>
                        </a:rPr>
                        <a:t>4.940</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57080697"/>
                  </a:ext>
                </a:extLst>
              </a:tr>
              <a:tr h="439154">
                <a:tc>
                  <a:txBody>
                    <a:bodyPr/>
                    <a:lstStyle/>
                    <a:p>
                      <a:pPr algn="ctr" rtl="0" fontAlgn="ctr"/>
                      <a:r>
                        <a:rPr lang="tr-TR" sz="2000" b="0" kern="1200" spc="-75" dirty="0">
                          <a:solidFill>
                            <a:srgbClr val="FFFFFF"/>
                          </a:solidFill>
                          <a:latin typeface="Verdana" panose="020B0604030504040204" pitchFamily="34" charset="0"/>
                          <a:ea typeface="Verdana" panose="020B0604030504040204" pitchFamily="34" charset="0"/>
                          <a:cs typeface="Trebuchet MS"/>
                        </a:rPr>
                        <a:t>Toplam Aşılama</a:t>
                      </a:r>
                    </a:p>
                  </a:txBody>
                  <a:tcPr marL="5561" marR="5561" marT="5561"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tr-TR" sz="2400" b="0" i="0" u="none" strike="noStrike" kern="1200">
                          <a:solidFill>
                            <a:schemeClr val="tx1"/>
                          </a:solidFill>
                          <a:effectLst/>
                          <a:latin typeface="Times New Roman" panose="02020603050405020304" pitchFamily="18" charset="0"/>
                          <a:ea typeface="+mn-ea"/>
                          <a:cs typeface="+mn-cs"/>
                        </a:rPr>
                        <a:t>1.447.660 </a:t>
                      </a:r>
                      <a:r>
                        <a:rPr lang="tr-TR" sz="2400" b="0" i="0" u="none" strike="noStrike" kern="1200" dirty="0">
                          <a:solidFill>
                            <a:schemeClr val="tx1"/>
                          </a:solidFill>
                          <a:effectLst/>
                          <a:latin typeface="Times New Roman" panose="02020603050405020304" pitchFamily="18" charset="0"/>
                          <a:ea typeface="+mn-ea"/>
                          <a:cs typeface="+mn-cs"/>
                        </a:rPr>
                        <a:t>adet</a:t>
                      </a:r>
                    </a:p>
                  </a:txBody>
                  <a:tcPr marL="5561" marR="5561" marT="55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71485392"/>
                  </a:ext>
                </a:extLst>
              </a:tr>
            </a:tbl>
          </a:graphicData>
        </a:graphic>
      </p:graphicFrame>
    </p:spTree>
    <p:extLst>
      <p:ext uri="{BB962C8B-B14F-4D97-AF65-F5344CB8AC3E}">
        <p14:creationId xmlns:p14="http://schemas.microsoft.com/office/powerpoint/2010/main" val="277968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15101" y="3378981"/>
            <a:ext cx="5570076" cy="391873"/>
          </a:xfrm>
          <a:prstGeom prst="rect">
            <a:avLst/>
          </a:prstGeom>
        </p:spPr>
        <p:txBody>
          <a:bodyPr vert="horz" wrap="square" lIns="0" tIns="9242" rIns="0" bIns="0" rtlCol="0" anchor="ctr">
            <a:spAutoFit/>
          </a:bodyPr>
          <a:lstStyle/>
          <a:p>
            <a:pPr marL="7701">
              <a:lnSpc>
                <a:spcPct val="100000"/>
              </a:lnSpc>
              <a:spcBef>
                <a:spcPts val="73"/>
              </a:spcBef>
            </a:pPr>
            <a:r>
              <a:rPr spc="-537" dirty="0"/>
              <a:t>1</a:t>
            </a:r>
            <a:r>
              <a:rPr lang="tr-TR" spc="-537" dirty="0"/>
              <a:t> </a:t>
            </a:r>
            <a:r>
              <a:rPr spc="-537" dirty="0"/>
              <a:t>.</a:t>
            </a:r>
            <a:r>
              <a:rPr spc="-124" dirty="0"/>
              <a:t> </a:t>
            </a:r>
            <a:r>
              <a:rPr lang="tr-TR" sz="2400" spc="-124" dirty="0"/>
              <a:t>ERZİNCAN TARIMI GENEL BİLGİLER</a:t>
            </a:r>
          </a:p>
        </p:txBody>
      </p:sp>
    </p:spTree>
    <p:extLst>
      <p:ext uri="{BB962C8B-B14F-4D97-AF65-F5344CB8AC3E}">
        <p14:creationId xmlns:p14="http://schemas.microsoft.com/office/powerpoint/2010/main" val="1841257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HAYVANSAL ÜRETİM</a:t>
            </a:r>
          </a:p>
          <a:p>
            <a:pPr marL="7701" lvl="0">
              <a:spcBef>
                <a:spcPts val="76"/>
              </a:spcBef>
            </a:pPr>
            <a:r>
              <a:rPr lang="tr-TR" sz="1100" spc="70" dirty="0">
                <a:solidFill>
                  <a:srgbClr val="878787"/>
                </a:solidFill>
                <a:latin typeface="Verdana"/>
                <a:cs typeface="Verdana"/>
              </a:rPr>
              <a:t>HASTALIK TAKİBİ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4  . 5</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9" name="Metin kutusu 8"/>
          <p:cNvSpPr txBox="1"/>
          <p:nvPr/>
        </p:nvSpPr>
        <p:spPr>
          <a:xfrm>
            <a:off x="635383" y="1764373"/>
            <a:ext cx="10807317" cy="3170099"/>
          </a:xfrm>
          <a:prstGeom prst="rect">
            <a:avLst/>
          </a:prstGeom>
          <a:solidFill>
            <a:sysClr val="window" lastClr="FFFFFF"/>
          </a:solidFill>
          <a:ln w="25400" cap="flat" cmpd="sng" algn="ctr">
            <a:solidFill>
              <a:sysClr val="windowText" lastClr="000000"/>
            </a:solidFill>
            <a:prstDash val="solid"/>
          </a:ln>
          <a:effectLst/>
        </p:spPr>
        <p:txBody>
          <a:bodyPr wrap="square" rtlCol="0">
            <a:spAutoFit/>
          </a:bodyPr>
          <a:lstStyle/>
          <a:p>
            <a:pPr marL="342900" indent="-342900">
              <a:buFont typeface="Arial" panose="020B0604020202020204" pitchFamily="34" charset="0"/>
              <a:buChar char="•"/>
              <a:defRPr/>
            </a:pPr>
            <a:r>
              <a:rPr lang="tr-TR" sz="2000" spc="69" dirty="0">
                <a:solidFill>
                  <a:srgbClr val="878787"/>
                </a:solidFill>
                <a:latin typeface="Verdana"/>
                <a:cs typeface="Verdana"/>
              </a:rPr>
              <a:t>UKİP kapsamında </a:t>
            </a:r>
            <a:r>
              <a:rPr lang="tr-TR" sz="2000" b="1" spc="69" dirty="0">
                <a:solidFill>
                  <a:srgbClr val="878787"/>
                </a:solidFill>
                <a:latin typeface="Verdana"/>
                <a:cs typeface="Verdana"/>
              </a:rPr>
              <a:t>79</a:t>
            </a:r>
            <a:r>
              <a:rPr lang="tr-TR" sz="2000" spc="69" dirty="0">
                <a:solidFill>
                  <a:srgbClr val="878787"/>
                </a:solidFill>
                <a:latin typeface="Verdana"/>
                <a:cs typeface="Verdana"/>
              </a:rPr>
              <a:t> adet numune gönderilmiştir. </a:t>
            </a:r>
            <a:endParaRPr kumimoji="0" lang="tr-TR"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tr-TR" sz="2000" b="1" spc="69" dirty="0">
                <a:solidFill>
                  <a:srgbClr val="878787"/>
                </a:solidFill>
                <a:latin typeface="Verdana"/>
                <a:cs typeface="Verdana"/>
              </a:rPr>
              <a:t>11</a:t>
            </a:r>
            <a:r>
              <a:rPr lang="tr-TR" sz="2000" spc="69" dirty="0">
                <a:solidFill>
                  <a:srgbClr val="878787"/>
                </a:solidFill>
                <a:latin typeface="Verdana"/>
                <a:cs typeface="Verdana"/>
              </a:rPr>
              <a:t> adet </a:t>
            </a:r>
            <a:r>
              <a:rPr lang="tr-TR" sz="2000" spc="69" dirty="0" err="1">
                <a:solidFill>
                  <a:srgbClr val="878787"/>
                </a:solidFill>
                <a:latin typeface="Verdana"/>
                <a:cs typeface="Verdana"/>
              </a:rPr>
              <a:t>Brucella</a:t>
            </a:r>
            <a:r>
              <a:rPr lang="tr-TR" sz="2000" spc="69" dirty="0">
                <a:solidFill>
                  <a:srgbClr val="878787"/>
                </a:solidFill>
                <a:latin typeface="Verdana"/>
                <a:cs typeface="Verdana"/>
              </a:rPr>
              <a:t> ihbarı değerlendirilmiş pozitif </a:t>
            </a:r>
            <a:r>
              <a:rPr lang="tr-TR" sz="2000" b="1" spc="69" dirty="0">
                <a:solidFill>
                  <a:srgbClr val="878787"/>
                </a:solidFill>
                <a:latin typeface="Verdana"/>
                <a:cs typeface="Verdana"/>
              </a:rPr>
              <a:t>4</a:t>
            </a:r>
            <a:r>
              <a:rPr lang="tr-TR" sz="2000" spc="69" dirty="0">
                <a:solidFill>
                  <a:srgbClr val="878787"/>
                </a:solidFill>
                <a:latin typeface="Verdana"/>
                <a:cs typeface="Verdana"/>
              </a:rPr>
              <a:t> adet büyükbaş hayvan kesime sevk edilmiştir. </a:t>
            </a:r>
            <a:r>
              <a:rPr lang="tr-TR" sz="2000" b="1" spc="69" dirty="0">
                <a:solidFill>
                  <a:srgbClr val="878787"/>
                </a:solidFill>
                <a:latin typeface="Verdana"/>
                <a:cs typeface="Verdana"/>
              </a:rPr>
              <a:t>235.053,70 TL </a:t>
            </a:r>
            <a:r>
              <a:rPr lang="tr-TR" sz="2000" spc="69" dirty="0">
                <a:solidFill>
                  <a:srgbClr val="878787"/>
                </a:solidFill>
                <a:latin typeface="Verdana"/>
                <a:cs typeface="Verdana"/>
              </a:rPr>
              <a:t>tazminat ödemesi yapılmıştır. Ayrıca </a:t>
            </a:r>
            <a:r>
              <a:rPr lang="tr-TR" sz="2000" b="1" spc="69" dirty="0">
                <a:solidFill>
                  <a:srgbClr val="878787"/>
                </a:solidFill>
                <a:latin typeface="Verdana"/>
                <a:cs typeface="Verdana"/>
              </a:rPr>
              <a:t>1</a:t>
            </a:r>
            <a:r>
              <a:rPr lang="tr-TR" sz="2000" spc="69" dirty="0">
                <a:solidFill>
                  <a:srgbClr val="878787"/>
                </a:solidFill>
                <a:latin typeface="Verdana"/>
                <a:cs typeface="Verdana"/>
              </a:rPr>
              <a:t> adet küçükbaş ihbarı değerlendirilmiş </a:t>
            </a:r>
            <a:r>
              <a:rPr lang="tr-TR" sz="2000" b="1" spc="69" dirty="0">
                <a:solidFill>
                  <a:srgbClr val="878787"/>
                </a:solidFill>
                <a:latin typeface="Verdana"/>
                <a:cs typeface="Verdana"/>
              </a:rPr>
              <a:t>6.300,00 TL </a:t>
            </a:r>
            <a:r>
              <a:rPr lang="tr-TR" sz="2000" spc="69" dirty="0">
                <a:solidFill>
                  <a:srgbClr val="878787"/>
                </a:solidFill>
                <a:latin typeface="Verdana"/>
                <a:cs typeface="Verdana"/>
              </a:rPr>
              <a:t>ödeme yapılmıştır.</a:t>
            </a:r>
          </a:p>
          <a:p>
            <a:pPr marL="342900" lvl="0" indent="-342900">
              <a:buFont typeface="Arial" panose="020B0604020202020204" pitchFamily="34" charset="0"/>
              <a:buChar char="•"/>
              <a:defRPr/>
            </a:pPr>
            <a:r>
              <a:rPr lang="tr-TR" sz="2000" b="1" spc="69" dirty="0">
                <a:solidFill>
                  <a:srgbClr val="878787"/>
                </a:solidFill>
                <a:latin typeface="Verdana"/>
                <a:cs typeface="Verdana"/>
              </a:rPr>
              <a:t>92</a:t>
            </a:r>
            <a:r>
              <a:rPr lang="tr-TR" sz="2000" spc="69" dirty="0">
                <a:solidFill>
                  <a:srgbClr val="878787"/>
                </a:solidFill>
                <a:latin typeface="Verdana"/>
                <a:cs typeface="Verdana"/>
              </a:rPr>
              <a:t>  adet tüberküloz ihbarı değerlendirilmiştir. Bu kapsamda </a:t>
            </a:r>
            <a:r>
              <a:rPr lang="tr-TR" sz="2000" b="1" spc="69" dirty="0">
                <a:solidFill>
                  <a:srgbClr val="878787"/>
                </a:solidFill>
                <a:latin typeface="Verdana"/>
                <a:cs typeface="Verdana"/>
              </a:rPr>
              <a:t>73</a:t>
            </a:r>
            <a:r>
              <a:rPr lang="tr-TR" sz="2000" spc="69" dirty="0">
                <a:solidFill>
                  <a:srgbClr val="878787"/>
                </a:solidFill>
                <a:latin typeface="Verdana"/>
                <a:cs typeface="Verdana"/>
              </a:rPr>
              <a:t> adet büyükbaş hayvanda pozitif reaksiyon gözlenmiş ve  tazminatlı olarak kesime sevk edilmiş </a:t>
            </a:r>
            <a:r>
              <a:rPr lang="tr-TR" sz="2000" b="1" spc="69" dirty="0">
                <a:solidFill>
                  <a:srgbClr val="878787"/>
                </a:solidFill>
                <a:latin typeface="Verdana"/>
                <a:cs typeface="Verdana"/>
              </a:rPr>
              <a:t>4.435.897,72 TL </a:t>
            </a:r>
            <a:r>
              <a:rPr lang="tr-TR" sz="2000" spc="69" dirty="0">
                <a:solidFill>
                  <a:srgbClr val="878787"/>
                </a:solidFill>
                <a:latin typeface="Verdana"/>
                <a:cs typeface="Verdana"/>
              </a:rPr>
              <a:t>tazminat ödemesi yapılmıştır. Aşı çalışmaları sırasında </a:t>
            </a:r>
            <a:r>
              <a:rPr lang="tr-TR" sz="2000" b="1" spc="69" dirty="0">
                <a:solidFill>
                  <a:srgbClr val="878787"/>
                </a:solidFill>
                <a:latin typeface="Verdana"/>
                <a:cs typeface="Verdana"/>
              </a:rPr>
              <a:t>17</a:t>
            </a:r>
            <a:r>
              <a:rPr lang="tr-TR" sz="2000" spc="69" dirty="0">
                <a:solidFill>
                  <a:srgbClr val="878787"/>
                </a:solidFill>
                <a:latin typeface="Verdana"/>
                <a:cs typeface="Verdana"/>
              </a:rPr>
              <a:t> adet hayvanda </a:t>
            </a:r>
            <a:r>
              <a:rPr lang="tr-TR" sz="2000" spc="69" dirty="0" err="1">
                <a:solidFill>
                  <a:srgbClr val="878787"/>
                </a:solidFill>
                <a:latin typeface="Verdana"/>
                <a:cs typeface="Verdana"/>
              </a:rPr>
              <a:t>anaflaktik</a:t>
            </a:r>
            <a:r>
              <a:rPr lang="tr-TR" sz="2000" spc="69" dirty="0">
                <a:solidFill>
                  <a:srgbClr val="878787"/>
                </a:solidFill>
                <a:latin typeface="Verdana"/>
                <a:cs typeface="Verdana"/>
              </a:rPr>
              <a:t> şok gerçekleşmiş olup bu kamda </a:t>
            </a:r>
            <a:r>
              <a:rPr lang="tr-TR" sz="2000" b="1" spc="69" dirty="0">
                <a:solidFill>
                  <a:srgbClr val="878787"/>
                </a:solidFill>
                <a:latin typeface="Verdana"/>
                <a:cs typeface="Verdana"/>
              </a:rPr>
              <a:t>1.053.840,00 TL </a:t>
            </a:r>
            <a:r>
              <a:rPr lang="tr-TR" sz="2000" spc="69" dirty="0">
                <a:solidFill>
                  <a:srgbClr val="878787"/>
                </a:solidFill>
                <a:latin typeface="Verdana"/>
                <a:cs typeface="Verdana"/>
              </a:rPr>
              <a:t>ödeme gerçekleşmiştir.</a:t>
            </a:r>
          </a:p>
        </p:txBody>
      </p:sp>
    </p:spTree>
    <p:extLst>
      <p:ext uri="{BB962C8B-B14F-4D97-AF65-F5344CB8AC3E}">
        <p14:creationId xmlns:p14="http://schemas.microsoft.com/office/powerpoint/2010/main" val="4184793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HAYVANSAL ÜRETİM</a:t>
            </a:r>
          </a:p>
          <a:p>
            <a:pPr marL="7701" lvl="0">
              <a:spcBef>
                <a:spcPts val="76"/>
              </a:spcBef>
            </a:pPr>
            <a:r>
              <a:rPr lang="tr-TR" sz="1100" spc="70" dirty="0">
                <a:solidFill>
                  <a:srgbClr val="878787"/>
                </a:solidFill>
                <a:latin typeface="Verdana"/>
                <a:cs typeface="Verdana"/>
              </a:rPr>
              <a:t>HAYVANSAL ÜRETİM DESTEKLEMELERİ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kumimoji="0" lang="tr-TR" sz="1182" b="0" i="0" u="none" strike="noStrike" kern="1200" cap="none" spc="-261" normalizeH="0" baseline="0" noProof="0" dirty="0">
                <a:ln>
                  <a:noFill/>
                </a:ln>
                <a:solidFill>
                  <a:srgbClr val="DC0C18"/>
                </a:solidFill>
                <a:effectLst/>
                <a:uLnTx/>
                <a:uFillTx/>
                <a:latin typeface="Verdana"/>
                <a:ea typeface="+mn-ea"/>
                <a:cs typeface="Verdana"/>
              </a:rPr>
              <a:t>4 </a:t>
            </a:r>
            <a:r>
              <a:rPr kumimoji="0" sz="1182" b="0" i="0" u="none" strike="noStrike" kern="1200" cap="none" spc="-261" normalizeH="0" baseline="0" noProof="0" dirty="0">
                <a:ln>
                  <a:noFill/>
                </a:ln>
                <a:solidFill>
                  <a:srgbClr val="DC0C18"/>
                </a:solidFill>
                <a:effectLst/>
                <a:uLnTx/>
                <a:uFillTx/>
                <a:latin typeface="Verdana"/>
                <a:ea typeface="+mn-ea"/>
                <a:cs typeface="Verdana"/>
              </a:rPr>
              <a:t>.</a:t>
            </a:r>
            <a:r>
              <a:rPr kumimoji="0" lang="tr-TR" sz="1182" b="0" i="0" u="none" strike="noStrike" kern="1200" cap="none" spc="-261" normalizeH="0" baseline="0" noProof="0" dirty="0">
                <a:ln>
                  <a:noFill/>
                </a:ln>
                <a:solidFill>
                  <a:srgbClr val="DC0C18"/>
                </a:solidFill>
                <a:effectLst/>
                <a:uLnTx/>
                <a:uFillTx/>
                <a:latin typeface="Verdana"/>
                <a:ea typeface="+mn-ea"/>
                <a:cs typeface="Verdana"/>
              </a:rPr>
              <a:t> 6</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8" name="Tablo 7"/>
          <p:cNvGraphicFramePr>
            <a:graphicFrameLocks noGrp="1"/>
          </p:cNvGraphicFramePr>
          <p:nvPr>
            <p:extLst>
              <p:ext uri="{D42A27DB-BD31-4B8C-83A1-F6EECF244321}">
                <p14:modId xmlns:p14="http://schemas.microsoft.com/office/powerpoint/2010/main" val="2495694166"/>
              </p:ext>
            </p:extLst>
          </p:nvPr>
        </p:nvGraphicFramePr>
        <p:xfrm>
          <a:off x="635383" y="1404653"/>
          <a:ext cx="10896217" cy="4165880"/>
        </p:xfrm>
        <a:graphic>
          <a:graphicData uri="http://schemas.openxmlformats.org/drawingml/2006/table">
            <a:tbl>
              <a:tblPr firstRow="1" firstCol="1" bandRow="1"/>
              <a:tblGrid>
                <a:gridCol w="4581121">
                  <a:extLst>
                    <a:ext uri="{9D8B030D-6E8A-4147-A177-3AD203B41FA5}">
                      <a16:colId xmlns:a16="http://schemas.microsoft.com/office/drawing/2014/main" val="2904893614"/>
                    </a:ext>
                  </a:extLst>
                </a:gridCol>
                <a:gridCol w="3027631">
                  <a:extLst>
                    <a:ext uri="{9D8B030D-6E8A-4147-A177-3AD203B41FA5}">
                      <a16:colId xmlns:a16="http://schemas.microsoft.com/office/drawing/2014/main" val="1277503065"/>
                    </a:ext>
                  </a:extLst>
                </a:gridCol>
                <a:gridCol w="3287465">
                  <a:extLst>
                    <a:ext uri="{9D8B030D-6E8A-4147-A177-3AD203B41FA5}">
                      <a16:colId xmlns:a16="http://schemas.microsoft.com/office/drawing/2014/main" val="2868159203"/>
                    </a:ext>
                  </a:extLst>
                </a:gridCol>
              </a:tblGrid>
              <a:tr h="52406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1800" b="0" kern="1200" spc="-75" dirty="0">
                          <a:solidFill>
                            <a:srgbClr val="FFFFFF"/>
                          </a:solidFill>
                          <a:latin typeface="Verdana" panose="020B0604030504040204" pitchFamily="34" charset="0"/>
                          <a:ea typeface="Verdana" panose="020B0604030504040204" pitchFamily="34" charset="0"/>
                          <a:cs typeface="Trebuchet MS"/>
                        </a:rPr>
                        <a:t>Destekleme Çeşidi</a:t>
                      </a:r>
                    </a:p>
                  </a:txBody>
                  <a:tcPr marL="5395" marR="5395" marT="5395" marB="0" anchor="ctr">
                    <a:lnL w="6350" cap="flat" cmpd="sng" algn="ctr">
                      <a:solidFill>
                        <a:srgbClr val="92D050"/>
                      </a:solidFill>
                      <a:prstDash val="solid"/>
                      <a:round/>
                      <a:headEnd type="none" w="med" len="med"/>
                      <a:tailEnd type="none" w="med" len="med"/>
                    </a:lnL>
                    <a:lnR>
                      <a:noFill/>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Destekleme Alan Kişi Sayısı</a:t>
                      </a:r>
                    </a:p>
                  </a:txBody>
                  <a:tcPr marL="5395" marR="5395" marT="539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Destekleme Miktarı </a:t>
                      </a:r>
                    </a:p>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  (TL )</a:t>
                      </a:r>
                    </a:p>
                  </a:txBody>
                  <a:tcPr marL="5395" marR="5395" marT="5395"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876940954"/>
                  </a:ext>
                </a:extLst>
              </a:tr>
              <a:tr h="453675">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Küçükbaş Desteklemesi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1.125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₺48.425.380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34096923"/>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Halk Elinde Islah Projesi Dest.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₺19.824.900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83033387"/>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Malak Desteği</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₺500.700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07445588"/>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Buzağı Desteği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5.764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₺69.757.700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01621919"/>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Çiğ Süt Desteklemesi</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₺5.940.987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51634912"/>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Arıcılık Desteklemeleri</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1.092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₺11.414.452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42742610"/>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Su Ürünleri Desteği</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₺35.000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0263133"/>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Sürü Yöneticisi Desteği</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246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₺8.856.000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86326316"/>
                  </a:ext>
                </a:extLst>
              </a:tr>
              <a:tr h="342250">
                <a:tc>
                  <a:txBody>
                    <a:body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Besilik Erkek Sığır Desteği </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cs typeface="Trebuchet MS"/>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₺482.227,5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30104918"/>
                  </a:ext>
                </a:extLst>
              </a:tr>
              <a:tr h="4201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tr-TR" sz="1800" b="0" kern="1200" spc="-75" dirty="0">
                          <a:solidFill>
                            <a:srgbClr val="FFFFFF"/>
                          </a:solidFill>
                          <a:latin typeface="Verdana" panose="020B0604030504040204" pitchFamily="34" charset="0"/>
                          <a:ea typeface="Verdana" panose="020B0604030504040204" pitchFamily="34" charset="0"/>
                          <a:cs typeface="Trebuchet MS"/>
                        </a:rPr>
                        <a:t>Toplam Destek</a:t>
                      </a:r>
                    </a:p>
                  </a:txBody>
                  <a:tcPr marL="5395" marR="5395" marT="539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15000"/>
                        </a:lnSpc>
                        <a:spcAft>
                          <a:spcPts val="0"/>
                        </a:spcAft>
                      </a:pPr>
                      <a:r>
                        <a:rPr lang="tr-TR" sz="2000" b="1" kern="1200" spc="-75" dirty="0">
                          <a:solidFill>
                            <a:srgbClr val="FF0000"/>
                          </a:solidFill>
                          <a:latin typeface="Verdana" panose="020B0604030504040204" pitchFamily="34" charset="0"/>
                          <a:ea typeface="Verdana" panose="020B0604030504040204" pitchFamily="34" charset="0"/>
                          <a:cs typeface="Trebuchet MS"/>
                        </a:rPr>
                        <a:t>9.554</a:t>
                      </a:r>
                    </a:p>
                  </a:txBody>
                  <a:tcPr marL="5395" marR="5395" marT="5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lnSpc>
                          <a:spcPct val="115000"/>
                        </a:lnSpc>
                        <a:spcAft>
                          <a:spcPts val="0"/>
                        </a:spcAft>
                      </a:pPr>
                      <a:r>
                        <a:rPr lang="tr-TR" sz="2000" b="1" kern="1200" spc="-75" dirty="0">
                          <a:solidFill>
                            <a:srgbClr val="FF0000"/>
                          </a:solidFill>
                          <a:latin typeface="Verdana" panose="020B0604030504040204" pitchFamily="34" charset="0"/>
                          <a:ea typeface="Verdana" panose="020B0604030504040204" pitchFamily="34" charset="0"/>
                          <a:cs typeface="Trebuchet MS"/>
                        </a:rPr>
                        <a:t>165.237.346 TL</a:t>
                      </a:r>
                    </a:p>
                  </a:txBody>
                  <a:tcPr marL="5395" marR="5395" marT="53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58114513"/>
                  </a:ext>
                </a:extLst>
              </a:tr>
            </a:tbl>
          </a:graphicData>
        </a:graphic>
      </p:graphicFrame>
    </p:spTree>
    <p:extLst>
      <p:ext uri="{BB962C8B-B14F-4D97-AF65-F5344CB8AC3E}">
        <p14:creationId xmlns:p14="http://schemas.microsoft.com/office/powerpoint/2010/main" val="18846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72501" y="3302519"/>
            <a:ext cx="3830176" cy="747996"/>
          </a:xfrm>
          <a:prstGeom prst="rect">
            <a:avLst/>
          </a:prstGeom>
        </p:spPr>
        <p:txBody>
          <a:bodyPr vert="horz" wrap="square" lIns="0" tIns="9242" rIns="0" bIns="0" rtlCol="0" anchor="ctr">
            <a:spAutoFit/>
          </a:bodyPr>
          <a:lstStyle/>
          <a:p>
            <a:pPr marL="7701">
              <a:lnSpc>
                <a:spcPct val="100000"/>
              </a:lnSpc>
              <a:spcBef>
                <a:spcPts val="73"/>
              </a:spcBef>
            </a:pPr>
            <a:r>
              <a:rPr lang="tr-TR" sz="2400" spc="-537" dirty="0"/>
              <a:t>5 </a:t>
            </a:r>
            <a:r>
              <a:rPr sz="2400" spc="-537" dirty="0"/>
              <a:t>.</a:t>
            </a:r>
            <a:r>
              <a:rPr sz="2400" spc="-124" dirty="0"/>
              <a:t> </a:t>
            </a:r>
            <a:r>
              <a:rPr lang="tr-TR" sz="2400" cap="all" dirty="0">
                <a:latin typeface="Verdana" panose="020B0604030504040204" pitchFamily="34" charset="0"/>
                <a:ea typeface="Verdana" panose="020B0604030504040204" pitchFamily="34" charset="0"/>
                <a:cs typeface="Arial" panose="020B0604020202020204" pitchFamily="34" charset="0"/>
              </a:rPr>
              <a:t>DESTEKLEMELER</a:t>
            </a:r>
            <a:br>
              <a:rPr lang="tr-TR" sz="2400" spc="106" dirty="0">
                <a:latin typeface="Verdana" panose="020B0604030504040204" pitchFamily="34" charset="0"/>
                <a:ea typeface="Verdana" panose="020B0604030504040204" pitchFamily="34" charset="0"/>
              </a:rPr>
            </a:br>
            <a:endParaRPr sz="2400" spc="94"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635762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75518"/>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DESTEKLEMELER</a:t>
            </a:r>
          </a:p>
          <a:p>
            <a:pPr marL="7701" lvl="0">
              <a:spcBef>
                <a:spcPts val="76"/>
              </a:spcBef>
              <a:defRPr/>
            </a:pPr>
            <a:r>
              <a:rPr lang="tr-TR" sz="1100" spc="70" dirty="0">
                <a:solidFill>
                  <a:srgbClr val="878787"/>
                </a:solidFill>
                <a:latin typeface="Verdana"/>
                <a:cs typeface="Verdana"/>
              </a:rPr>
              <a:t>TARIMSAL DESTEKLEMELER</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5 . 1</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16" name="Diyagram 15"/>
          <p:cNvGraphicFramePr/>
          <p:nvPr>
            <p:extLst>
              <p:ext uri="{D42A27DB-BD31-4B8C-83A1-F6EECF244321}">
                <p14:modId xmlns:p14="http://schemas.microsoft.com/office/powerpoint/2010/main" val="2217275328"/>
              </p:ext>
            </p:extLst>
          </p:nvPr>
        </p:nvGraphicFramePr>
        <p:xfrm>
          <a:off x="2068886" y="117784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etin kutusu 2">
            <a:extLst>
              <a:ext uri="{FF2B5EF4-FFF2-40B4-BE49-F238E27FC236}">
                <a16:creationId xmlns:a16="http://schemas.microsoft.com/office/drawing/2014/main" id="{BFDEFFCF-73B7-2647-498D-0A591E6A2091}"/>
              </a:ext>
            </a:extLst>
          </p:cNvPr>
          <p:cNvSpPr txBox="1"/>
          <p:nvPr/>
        </p:nvSpPr>
        <p:spPr>
          <a:xfrm>
            <a:off x="4659980" y="6563502"/>
            <a:ext cx="2872039" cy="261610"/>
          </a:xfrm>
          <a:prstGeom prst="rect">
            <a:avLst/>
          </a:prstGeom>
          <a:noFill/>
        </p:spPr>
        <p:txBody>
          <a:bodyPr wrap="square">
            <a:spAutoFit/>
          </a:bodyPr>
          <a:lstStyle/>
          <a:p>
            <a:r>
              <a:rPr lang="tr-TR" sz="1100" dirty="0"/>
              <a:t>(2025 Yeniden Değerlendirme İle Hesaplanmış)</a:t>
            </a:r>
          </a:p>
        </p:txBody>
      </p:sp>
    </p:spTree>
    <p:extLst>
      <p:ext uri="{BB962C8B-B14F-4D97-AF65-F5344CB8AC3E}">
        <p14:creationId xmlns:p14="http://schemas.microsoft.com/office/powerpoint/2010/main" val="39579092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DESTEKLEMELER</a:t>
            </a:r>
          </a:p>
          <a:p>
            <a:pPr marL="7701" lvl="0">
              <a:spcBef>
                <a:spcPts val="76"/>
              </a:spcBef>
              <a:defRPr/>
            </a:pPr>
            <a:r>
              <a:rPr lang="tr-TR" sz="1100" spc="70" dirty="0">
                <a:solidFill>
                  <a:srgbClr val="878787"/>
                </a:solidFill>
                <a:latin typeface="Verdana"/>
                <a:cs typeface="Verdana"/>
              </a:rPr>
              <a:t>DAP DESTEKLERİ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5 . 2</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28" name="Diyagram 27"/>
          <p:cNvGraphicFramePr/>
          <p:nvPr>
            <p:extLst>
              <p:ext uri="{D42A27DB-BD31-4B8C-83A1-F6EECF244321}">
                <p14:modId xmlns:p14="http://schemas.microsoft.com/office/powerpoint/2010/main" val="3546037604"/>
              </p:ext>
            </p:extLst>
          </p:nvPr>
        </p:nvGraphicFramePr>
        <p:xfrm>
          <a:off x="2077677" y="11444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Dikdörtgen 28"/>
          <p:cNvSpPr/>
          <p:nvPr/>
        </p:nvSpPr>
        <p:spPr>
          <a:xfrm>
            <a:off x="1805058" y="1024802"/>
            <a:ext cx="8673238" cy="707886"/>
          </a:xfrm>
          <a:prstGeom prst="rect">
            <a:avLst/>
          </a:prstGeom>
        </p:spPr>
        <p:txBody>
          <a:bodyPr wrap="square">
            <a:spAutoFit/>
          </a:bodyPr>
          <a:lstStyle/>
          <a:p>
            <a:pPr marR="0" lvl="0" indent="0" algn="ctr" fontAlgn="auto">
              <a:lnSpc>
                <a:spcPct val="100000"/>
              </a:lnSpc>
              <a:spcBef>
                <a:spcPts val="0"/>
              </a:spcBef>
              <a:spcAft>
                <a:spcPts val="0"/>
              </a:spcAft>
              <a:buClrTx/>
              <a:buSzTx/>
              <a:buFontTx/>
              <a:buNone/>
              <a:tabLst/>
              <a:defRPr/>
            </a:pPr>
            <a:r>
              <a:rPr lang="tr-TR" sz="2000" dirty="0">
                <a:solidFill>
                  <a:srgbClr val="FF0000"/>
                </a:solidFill>
                <a:latin typeface="Franklin Gothic Book"/>
              </a:rPr>
              <a:t>2014 yılından bu yana DAP Yatırımlarının Desteklenmesi programı kapsamında ilimizde; </a:t>
            </a:r>
          </a:p>
        </p:txBody>
      </p:sp>
      <p:sp>
        <p:nvSpPr>
          <p:cNvPr id="2" name="Metin kutusu 1">
            <a:extLst>
              <a:ext uri="{FF2B5EF4-FFF2-40B4-BE49-F238E27FC236}">
                <a16:creationId xmlns:a16="http://schemas.microsoft.com/office/drawing/2014/main" id="{395607FB-9FC6-CEA8-B2E3-DB83E7ADA768}"/>
              </a:ext>
            </a:extLst>
          </p:cNvPr>
          <p:cNvSpPr txBox="1"/>
          <p:nvPr/>
        </p:nvSpPr>
        <p:spPr>
          <a:xfrm>
            <a:off x="4659980" y="6563502"/>
            <a:ext cx="2872039" cy="261610"/>
          </a:xfrm>
          <a:prstGeom prst="rect">
            <a:avLst/>
          </a:prstGeom>
          <a:noFill/>
        </p:spPr>
        <p:txBody>
          <a:bodyPr wrap="square">
            <a:spAutoFit/>
          </a:bodyPr>
          <a:lstStyle/>
          <a:p>
            <a:r>
              <a:rPr lang="tr-TR" sz="1100" dirty="0"/>
              <a:t>(2025 Yeniden Değerlendirme İle Hesaplanmış)</a:t>
            </a:r>
          </a:p>
        </p:txBody>
      </p:sp>
    </p:spTree>
    <p:extLst>
      <p:ext uri="{BB962C8B-B14F-4D97-AF65-F5344CB8AC3E}">
        <p14:creationId xmlns:p14="http://schemas.microsoft.com/office/powerpoint/2010/main" val="3702777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2544011149"/>
              </p:ext>
            </p:extLst>
          </p:nvPr>
        </p:nvGraphicFramePr>
        <p:xfrm>
          <a:off x="2032000" y="128237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1577487" y="882264"/>
            <a:ext cx="9037026" cy="400110"/>
          </a:xfrm>
          <a:prstGeom prst="rect">
            <a:avLst/>
          </a:prstGeom>
        </p:spPr>
        <p:txBody>
          <a:bodyPr wrap="square">
            <a:spAutoFit/>
          </a:bodyPr>
          <a:lstStyle/>
          <a:p>
            <a:pPr algn="ctr"/>
            <a:r>
              <a:rPr lang="tr-TR" sz="2000">
                <a:solidFill>
                  <a:srgbClr val="FF0000"/>
                </a:solidFill>
                <a:latin typeface="Franklin Gothic Book"/>
              </a:rPr>
              <a:t>2006-2025 </a:t>
            </a:r>
            <a:r>
              <a:rPr lang="tr-TR" sz="2000" dirty="0">
                <a:solidFill>
                  <a:srgbClr val="FF0000"/>
                </a:solidFill>
                <a:latin typeface="Franklin Gothic Book"/>
              </a:rPr>
              <a:t>yılları arasında Kırsal Kalkınma Yatırımlarının Desteklenmesi Programı </a:t>
            </a:r>
            <a:endParaRPr lang="tr-TR" sz="2000" dirty="0"/>
          </a:p>
        </p:txBody>
      </p:sp>
      <p:sp>
        <p:nvSpPr>
          <p:cNvPr id="6"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7"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8"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DESTEKLEMELER</a:t>
            </a:r>
          </a:p>
          <a:p>
            <a:pPr marL="7701" lvl="0">
              <a:spcBef>
                <a:spcPts val="76"/>
              </a:spcBef>
              <a:defRPr/>
            </a:pPr>
            <a:r>
              <a:rPr lang="tr-TR" sz="1100" spc="70" dirty="0">
                <a:solidFill>
                  <a:srgbClr val="878787"/>
                </a:solidFill>
                <a:latin typeface="Verdana"/>
                <a:cs typeface="Verdana"/>
              </a:rPr>
              <a:t>KKYDP DESTEKLERİ </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5 . 3</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 name="Metin kutusu 1">
            <a:extLst>
              <a:ext uri="{FF2B5EF4-FFF2-40B4-BE49-F238E27FC236}">
                <a16:creationId xmlns:a16="http://schemas.microsoft.com/office/drawing/2014/main" id="{7BB2AE90-6436-DEE1-2AB5-C7F7D0ED58B9}"/>
              </a:ext>
            </a:extLst>
          </p:cNvPr>
          <p:cNvSpPr txBox="1"/>
          <p:nvPr/>
        </p:nvSpPr>
        <p:spPr>
          <a:xfrm>
            <a:off x="4659980" y="6563502"/>
            <a:ext cx="2872039" cy="261610"/>
          </a:xfrm>
          <a:prstGeom prst="rect">
            <a:avLst/>
          </a:prstGeom>
          <a:noFill/>
        </p:spPr>
        <p:txBody>
          <a:bodyPr wrap="square">
            <a:spAutoFit/>
          </a:bodyPr>
          <a:lstStyle/>
          <a:p>
            <a:r>
              <a:rPr lang="tr-TR" sz="1100" dirty="0"/>
              <a:t>(2025 Yeniden Değerlendirme İle Hesaplanmış)</a:t>
            </a:r>
          </a:p>
        </p:txBody>
      </p:sp>
    </p:spTree>
    <p:extLst>
      <p:ext uri="{BB962C8B-B14F-4D97-AF65-F5344CB8AC3E}">
        <p14:creationId xmlns:p14="http://schemas.microsoft.com/office/powerpoint/2010/main" val="1955217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36001" y="3327919"/>
            <a:ext cx="3187699" cy="747996"/>
          </a:xfrm>
          <a:prstGeom prst="rect">
            <a:avLst/>
          </a:prstGeom>
        </p:spPr>
        <p:txBody>
          <a:bodyPr vert="horz" wrap="square" lIns="0" tIns="9242" rIns="0" bIns="0" rtlCol="0" anchor="ctr">
            <a:spAutoFit/>
          </a:bodyPr>
          <a:lstStyle/>
          <a:p>
            <a:pPr marL="7701">
              <a:lnSpc>
                <a:spcPct val="100000"/>
              </a:lnSpc>
              <a:spcBef>
                <a:spcPts val="73"/>
              </a:spcBef>
            </a:pPr>
            <a:r>
              <a:rPr lang="tr-TR" sz="2400" spc="-537" dirty="0"/>
              <a:t>6 </a:t>
            </a:r>
            <a:r>
              <a:rPr sz="2400" spc="-537" dirty="0"/>
              <a:t>.</a:t>
            </a:r>
            <a:r>
              <a:rPr sz="2400" spc="-124" dirty="0"/>
              <a:t> </a:t>
            </a:r>
            <a:r>
              <a:rPr lang="tr-TR" sz="2400" cap="all" dirty="0">
                <a:latin typeface="Verdana" panose="020B0604030504040204" pitchFamily="34" charset="0"/>
                <a:ea typeface="Verdana" panose="020B0604030504040204" pitchFamily="34" charset="0"/>
                <a:cs typeface="Arial" panose="020B0604020202020204" pitchFamily="34" charset="0"/>
              </a:rPr>
              <a:t>FAALİYETLER</a:t>
            </a:r>
            <a:br>
              <a:rPr lang="tr-TR" sz="2400" spc="106" dirty="0">
                <a:latin typeface="Verdana" panose="020B0604030504040204" pitchFamily="34" charset="0"/>
                <a:ea typeface="Verdana" panose="020B0604030504040204" pitchFamily="34" charset="0"/>
              </a:rPr>
            </a:br>
            <a:endParaRPr sz="2400" spc="94"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57531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FAALİYETLER</a:t>
            </a:r>
          </a:p>
          <a:p>
            <a:pPr marL="7701" lvl="0">
              <a:spcBef>
                <a:spcPts val="76"/>
              </a:spcBef>
              <a:defRPr/>
            </a:pPr>
            <a:r>
              <a:rPr lang="tr-TR" sz="1100" spc="70" dirty="0">
                <a:solidFill>
                  <a:srgbClr val="878787"/>
                </a:solidFill>
                <a:latin typeface="Verdana"/>
                <a:cs typeface="Verdana"/>
              </a:rPr>
              <a:t>EĞİTİM FAALİYETLERİ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6 . 1</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2" name="Dikdörtgen 1"/>
          <p:cNvSpPr/>
          <p:nvPr/>
        </p:nvSpPr>
        <p:spPr>
          <a:xfrm>
            <a:off x="773720" y="1188649"/>
            <a:ext cx="11007971" cy="4401205"/>
          </a:xfrm>
          <a:prstGeom prst="rect">
            <a:avLst/>
          </a:prstGeom>
        </p:spPr>
        <p:txBody>
          <a:bodyPr wrap="square" numCol="2">
            <a:spAutoFit/>
          </a:bodyPr>
          <a:lstStyle/>
          <a:p>
            <a:pPr marL="342900" indent="-342900">
              <a:buFont typeface="Arial" panose="020B0604020202020204" pitchFamily="34" charset="0"/>
              <a:buChar char="•"/>
            </a:pPr>
            <a:r>
              <a:rPr lang="tr-TR" sz="2000" spc="69" dirty="0">
                <a:solidFill>
                  <a:srgbClr val="878787"/>
                </a:solidFill>
                <a:latin typeface="Verdana"/>
                <a:cs typeface="Verdana"/>
              </a:rPr>
              <a:t>Tıbbi Organik Bitki Yetiştiriciliği; 48 saat 6 kurs </a:t>
            </a:r>
          </a:p>
          <a:p>
            <a:r>
              <a:rPr lang="tr-TR" sz="2000" spc="69" dirty="0">
                <a:solidFill>
                  <a:srgbClr val="878787"/>
                </a:solidFill>
                <a:latin typeface="Verdana"/>
                <a:cs typeface="Verdana"/>
              </a:rPr>
              <a:t>Belge alan kişi 213</a:t>
            </a:r>
          </a:p>
          <a:p>
            <a:pPr marL="342900" indent="-342900">
              <a:buFont typeface="Arial" panose="020B0604020202020204" pitchFamily="34" charset="0"/>
              <a:buChar char="•"/>
            </a:pPr>
            <a:r>
              <a:rPr lang="tr-TR" sz="2000" spc="69" dirty="0">
                <a:solidFill>
                  <a:srgbClr val="878787"/>
                </a:solidFill>
                <a:latin typeface="Verdana"/>
                <a:cs typeface="Verdana"/>
              </a:rPr>
              <a:t>Süt Sığırı Yetiştiriciliği; 40 saat 1 kurs </a:t>
            </a:r>
          </a:p>
          <a:p>
            <a:r>
              <a:rPr lang="tr-TR" sz="2000" spc="69" dirty="0">
                <a:solidFill>
                  <a:srgbClr val="878787"/>
                </a:solidFill>
                <a:latin typeface="Verdana"/>
                <a:cs typeface="Verdana"/>
              </a:rPr>
              <a:t>Belge alan kişi 15</a:t>
            </a:r>
          </a:p>
          <a:p>
            <a:pPr marL="342900" indent="-342900">
              <a:buFont typeface="Arial" panose="020B0604020202020204" pitchFamily="34" charset="0"/>
              <a:buChar char="•"/>
            </a:pPr>
            <a:r>
              <a:rPr lang="tr-TR" sz="2000" spc="69" dirty="0">
                <a:solidFill>
                  <a:srgbClr val="878787"/>
                </a:solidFill>
                <a:latin typeface="Verdana"/>
                <a:cs typeface="Verdana"/>
              </a:rPr>
              <a:t>Budama Kursu; 48</a:t>
            </a:r>
          </a:p>
          <a:p>
            <a:r>
              <a:rPr lang="tr-TR" sz="2000" spc="69" dirty="0">
                <a:solidFill>
                  <a:srgbClr val="878787"/>
                </a:solidFill>
                <a:latin typeface="Verdana"/>
                <a:cs typeface="Verdana"/>
              </a:rPr>
              <a:t>     saat 3 kurs </a:t>
            </a:r>
          </a:p>
          <a:p>
            <a:r>
              <a:rPr lang="tr-TR" sz="2000" spc="69" dirty="0">
                <a:solidFill>
                  <a:srgbClr val="878787"/>
                </a:solidFill>
                <a:latin typeface="Verdana"/>
                <a:cs typeface="Verdana"/>
              </a:rPr>
              <a:t>Belge alan kişi 55                                                                                                                                                                                                                                                                                                                                                                                                                                                                                                                                                                                                                                                                                                                                                                                                                                                                                                                                                                                                                                                                                                                                                                                                                                                                                                                                                                                                                                                                                                                   </a:t>
            </a:r>
          </a:p>
          <a:p>
            <a:pPr marL="285750" indent="-285750">
              <a:buFont typeface="Arial" panose="020B0604020202020204" pitchFamily="34" charset="0"/>
              <a:buChar char="•"/>
            </a:pPr>
            <a:r>
              <a:rPr lang="tr-TR" sz="2000" spc="69" dirty="0">
                <a:solidFill>
                  <a:srgbClr val="878787"/>
                </a:solidFill>
                <a:latin typeface="Verdana"/>
                <a:cs typeface="Verdana"/>
              </a:rPr>
              <a:t> Arıcılık Kursu; 48 saat</a:t>
            </a:r>
          </a:p>
          <a:p>
            <a:r>
              <a:rPr lang="tr-TR" sz="2000" spc="69" dirty="0">
                <a:solidFill>
                  <a:srgbClr val="878787"/>
                </a:solidFill>
                <a:latin typeface="Verdana"/>
                <a:cs typeface="Verdana"/>
              </a:rPr>
              <a:t>     3 kurs</a:t>
            </a:r>
          </a:p>
          <a:p>
            <a:r>
              <a:rPr lang="tr-TR" sz="2000" spc="69" dirty="0">
                <a:solidFill>
                  <a:srgbClr val="878787"/>
                </a:solidFill>
                <a:latin typeface="Verdana"/>
                <a:cs typeface="Verdana"/>
              </a:rPr>
              <a:t>Belge alan kişi 56</a:t>
            </a:r>
          </a:p>
          <a:p>
            <a:pPr marL="342900" indent="-342900">
              <a:buFont typeface="Arial" panose="020B0604020202020204" pitchFamily="34" charset="0"/>
              <a:buChar char="•"/>
            </a:pPr>
            <a:r>
              <a:rPr lang="tr-TR" sz="2000" spc="69" dirty="0">
                <a:solidFill>
                  <a:srgbClr val="878787"/>
                </a:solidFill>
                <a:latin typeface="Verdana"/>
                <a:cs typeface="Verdana"/>
              </a:rPr>
              <a:t>Sürü Yönetimi Kursu; 48  saat 1 kurs </a:t>
            </a:r>
          </a:p>
          <a:p>
            <a:r>
              <a:rPr lang="tr-TR" sz="2000" spc="69" dirty="0">
                <a:solidFill>
                  <a:srgbClr val="878787"/>
                </a:solidFill>
                <a:latin typeface="Verdana"/>
                <a:cs typeface="Verdana"/>
              </a:rPr>
              <a:t>Belge alan kişi 97</a:t>
            </a:r>
          </a:p>
          <a:p>
            <a:pPr marL="342900" indent="-342900">
              <a:buFont typeface="Arial" panose="020B0604020202020204" pitchFamily="34" charset="0"/>
              <a:buChar char="•"/>
            </a:pPr>
            <a:r>
              <a:rPr lang="tr-TR" sz="2000" spc="69" dirty="0">
                <a:solidFill>
                  <a:srgbClr val="878787"/>
                </a:solidFill>
                <a:latin typeface="Verdana"/>
                <a:cs typeface="Verdana"/>
              </a:rPr>
              <a:t>Mantar Yetiştiriciliği Kursu; 88 saat 1 kurs </a:t>
            </a:r>
          </a:p>
          <a:p>
            <a:r>
              <a:rPr lang="tr-TR" sz="2000" spc="69" dirty="0">
                <a:solidFill>
                  <a:srgbClr val="878787"/>
                </a:solidFill>
                <a:latin typeface="Verdana"/>
                <a:cs typeface="Verdana"/>
              </a:rPr>
              <a:t>Belge alan kişi 15</a:t>
            </a:r>
          </a:p>
          <a:p>
            <a:pPr marL="285750" indent="-285750">
              <a:buFont typeface="Arial" panose="020B0604020202020204" pitchFamily="34" charset="0"/>
              <a:buChar char="•"/>
            </a:pPr>
            <a:r>
              <a:rPr lang="tr-TR" sz="2000" spc="69" dirty="0">
                <a:solidFill>
                  <a:srgbClr val="878787"/>
                </a:solidFill>
                <a:latin typeface="Verdana"/>
                <a:cs typeface="Verdana"/>
              </a:rPr>
              <a:t>Meyve Ağaçlarında Aşılama Teknikleri Kursu; 48 saat 1 kurs </a:t>
            </a:r>
          </a:p>
          <a:p>
            <a:r>
              <a:rPr lang="tr-TR" sz="2000" spc="69" dirty="0">
                <a:solidFill>
                  <a:srgbClr val="878787"/>
                </a:solidFill>
                <a:latin typeface="Verdana"/>
                <a:cs typeface="Verdana"/>
              </a:rPr>
              <a:t>Belge alan kişi 19</a:t>
            </a:r>
          </a:p>
          <a:p>
            <a:pPr marL="342900" indent="-342900">
              <a:buFont typeface="Arial" panose="020B0604020202020204" pitchFamily="34" charset="0"/>
              <a:buChar char="•"/>
            </a:pPr>
            <a:r>
              <a:rPr lang="tr-TR" sz="2000" spc="69" dirty="0">
                <a:solidFill>
                  <a:srgbClr val="878787"/>
                </a:solidFill>
                <a:latin typeface="Verdana"/>
                <a:cs typeface="Verdana"/>
              </a:rPr>
              <a:t>Seracılık Kursu; 168 saat 1 kurs </a:t>
            </a:r>
          </a:p>
          <a:p>
            <a:r>
              <a:rPr lang="tr-TR" sz="2000" spc="69" dirty="0">
                <a:solidFill>
                  <a:srgbClr val="878787"/>
                </a:solidFill>
                <a:latin typeface="Verdana"/>
                <a:cs typeface="Verdana"/>
              </a:rPr>
              <a:t>Belge alan kişi 11</a:t>
            </a:r>
          </a:p>
          <a:p>
            <a:endParaRPr lang="tr-TR" sz="2000" spc="69" dirty="0">
              <a:solidFill>
                <a:srgbClr val="878787"/>
              </a:solidFill>
              <a:latin typeface="Verdana"/>
              <a:cs typeface="Verdana"/>
            </a:endParaRPr>
          </a:p>
          <a:p>
            <a:pPr marL="342900" indent="-342900">
              <a:buFont typeface="Arial" panose="020B0604020202020204" pitchFamily="34" charset="0"/>
              <a:buChar char="•"/>
            </a:pPr>
            <a:endParaRPr lang="tr-TR" sz="2000" spc="69" dirty="0">
              <a:solidFill>
                <a:srgbClr val="878787"/>
              </a:solidFill>
              <a:latin typeface="Verdana"/>
              <a:cs typeface="Verdana"/>
            </a:endParaRPr>
          </a:p>
        </p:txBody>
      </p:sp>
      <p:sp>
        <p:nvSpPr>
          <p:cNvPr id="3" name="Metin kutusu 2"/>
          <p:cNvSpPr txBox="1"/>
          <p:nvPr/>
        </p:nvSpPr>
        <p:spPr>
          <a:xfrm>
            <a:off x="635383" y="5589854"/>
            <a:ext cx="10779370" cy="1015663"/>
          </a:xfrm>
          <a:prstGeom prst="rect">
            <a:avLst/>
          </a:prstGeom>
          <a:noFill/>
        </p:spPr>
        <p:txBody>
          <a:bodyPr wrap="square" rtlCol="0">
            <a:spAutoFit/>
          </a:bodyPr>
          <a:lstStyle/>
          <a:p>
            <a:pPr algn="just"/>
            <a:r>
              <a:rPr lang="tr-TR" sz="2000" spc="69" dirty="0">
                <a:solidFill>
                  <a:srgbClr val="878787"/>
                </a:solidFill>
                <a:latin typeface="Verdana"/>
                <a:cs typeface="Verdana"/>
              </a:rPr>
              <a:t>İlçelerde düzenlen eğitimlerle Meyve Yetiştiriciliği (Üzüm, Elma, Vişne), Tarımsal Üretim Teknikleri, Sebze Yetiştiriciliği, Bitki sağlığı ve Hastalıkları konularında toplam 170 üreticimize eğitimler verilmiştir.</a:t>
            </a:r>
          </a:p>
        </p:txBody>
      </p:sp>
    </p:spTree>
    <p:extLst>
      <p:ext uri="{BB962C8B-B14F-4D97-AF65-F5344CB8AC3E}">
        <p14:creationId xmlns:p14="http://schemas.microsoft.com/office/powerpoint/2010/main" val="15424750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FAALİYETLER</a:t>
            </a:r>
          </a:p>
          <a:p>
            <a:pPr marL="7701" lvl="0">
              <a:spcBef>
                <a:spcPts val="76"/>
              </a:spcBef>
              <a:defRPr/>
            </a:pPr>
            <a:r>
              <a:rPr lang="tr-TR" sz="1100" spc="70" dirty="0">
                <a:solidFill>
                  <a:srgbClr val="878787"/>
                </a:solidFill>
                <a:latin typeface="Verdana"/>
                <a:cs typeface="Verdana"/>
              </a:rPr>
              <a:t>YAYIM PROJELERİ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6 . 2</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311504997"/>
              </p:ext>
            </p:extLst>
          </p:nvPr>
        </p:nvGraphicFramePr>
        <p:xfrm>
          <a:off x="773721" y="2137853"/>
          <a:ext cx="10656279" cy="1752600"/>
        </p:xfrm>
        <a:graphic>
          <a:graphicData uri="http://schemas.openxmlformats.org/drawingml/2006/table">
            <a:tbl>
              <a:tblPr firstRow="1" bandRow="1"/>
              <a:tblGrid>
                <a:gridCol w="5538179">
                  <a:extLst>
                    <a:ext uri="{9D8B030D-6E8A-4147-A177-3AD203B41FA5}">
                      <a16:colId xmlns:a16="http://schemas.microsoft.com/office/drawing/2014/main" val="20000"/>
                    </a:ext>
                  </a:extLst>
                </a:gridCol>
                <a:gridCol w="3331787">
                  <a:extLst>
                    <a:ext uri="{9D8B030D-6E8A-4147-A177-3AD203B41FA5}">
                      <a16:colId xmlns:a16="http://schemas.microsoft.com/office/drawing/2014/main" val="20001"/>
                    </a:ext>
                  </a:extLst>
                </a:gridCol>
                <a:gridCol w="1786313">
                  <a:extLst>
                    <a:ext uri="{9D8B030D-6E8A-4147-A177-3AD203B41FA5}">
                      <a16:colId xmlns:a16="http://schemas.microsoft.com/office/drawing/2014/main" val="20003"/>
                    </a:ext>
                  </a:extLst>
                </a:gridCol>
              </a:tblGrid>
              <a:tr h="8382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Proje Adı</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Finans Kaynağı</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 Bütçesi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914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Tarımsal Yayım ve Danışmanlık Desteği               (160 üretici 3 danışman)</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800" b="0" kern="1200" spc="-75" dirty="0">
                          <a:solidFill>
                            <a:schemeClr val="tx1"/>
                          </a:solidFill>
                          <a:latin typeface="Verdana" panose="020B0604030504040204" pitchFamily="34" charset="0"/>
                          <a:ea typeface="Verdana" panose="020B0604030504040204" pitchFamily="34" charset="0"/>
                          <a:cs typeface="Trebuchet MS"/>
                        </a:rPr>
                        <a:t>Genel Bütçe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800" b="0" kern="1200" spc="-75" dirty="0">
                          <a:solidFill>
                            <a:schemeClr val="tx1"/>
                          </a:solidFill>
                          <a:latin typeface="Verdana" panose="020B0604030504040204" pitchFamily="34" charset="0"/>
                          <a:ea typeface="Verdana" panose="020B0604030504040204" pitchFamily="34" charset="0"/>
                          <a:cs typeface="Trebuchet MS"/>
                        </a:rPr>
                        <a:t>882.000 TL</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2355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02601" y="3322085"/>
            <a:ext cx="3898900" cy="378664"/>
          </a:xfrm>
          <a:prstGeom prst="rect">
            <a:avLst/>
          </a:prstGeom>
        </p:spPr>
        <p:txBody>
          <a:bodyPr vert="horz" wrap="square" lIns="0" tIns="9242" rIns="0" bIns="0" rtlCol="0" anchor="ctr">
            <a:spAutoFit/>
          </a:bodyPr>
          <a:lstStyle/>
          <a:p>
            <a:pPr marL="7701">
              <a:lnSpc>
                <a:spcPct val="100000"/>
              </a:lnSpc>
              <a:spcBef>
                <a:spcPts val="73"/>
              </a:spcBef>
            </a:pPr>
            <a:r>
              <a:rPr lang="tr-TR" sz="2400" spc="-537" dirty="0"/>
              <a:t>7 .</a:t>
            </a:r>
            <a:r>
              <a:rPr sz="2400" spc="-124" dirty="0"/>
              <a:t> </a:t>
            </a:r>
            <a:r>
              <a:rPr lang="tr-TR" sz="2400" spc="-124" dirty="0"/>
              <a:t>UYGULANAN </a:t>
            </a:r>
            <a:r>
              <a:rPr lang="tr-TR" sz="2400" cap="all" dirty="0">
                <a:latin typeface="Verdana" panose="020B0604030504040204" pitchFamily="34" charset="0"/>
                <a:ea typeface="Verdana" panose="020B0604030504040204" pitchFamily="34" charset="0"/>
                <a:cs typeface="Arial" panose="020B0604020202020204" pitchFamily="34" charset="0"/>
              </a:rPr>
              <a:t>PROJELER</a:t>
            </a:r>
            <a:endParaRPr sz="2400" spc="94"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950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35383" y="1139824"/>
            <a:ext cx="11556617" cy="5355312"/>
          </a:xfrm>
          <a:prstGeom prst="rect">
            <a:avLst/>
          </a:prstGeom>
        </p:spPr>
        <p:txBody>
          <a:bodyPr wrap="square">
            <a:spAutoFit/>
          </a:bodyPr>
          <a:lstStyle/>
          <a:p>
            <a:r>
              <a:rPr lang="tr-TR" sz="2000" spc="69" dirty="0">
                <a:solidFill>
                  <a:srgbClr val="878787"/>
                </a:solidFill>
                <a:latin typeface="Verdana"/>
                <a:cs typeface="Verdana"/>
              </a:rPr>
              <a:t>Doğu</a:t>
            </a:r>
            <a:r>
              <a:rPr lang="tr-TR" sz="2400" spc="69" dirty="0">
                <a:solidFill>
                  <a:srgbClr val="878787"/>
                </a:solidFill>
                <a:latin typeface="Verdana"/>
                <a:cs typeface="Verdana"/>
              </a:rPr>
              <a:t> </a:t>
            </a:r>
            <a:r>
              <a:rPr lang="tr-TR" sz="2000" spc="69" dirty="0">
                <a:solidFill>
                  <a:srgbClr val="878787"/>
                </a:solidFill>
                <a:latin typeface="Verdana"/>
                <a:cs typeface="Verdana"/>
              </a:rPr>
              <a:t>Anadolu Bölgesinin Yukarı Fırat Bölümünde yer alan ilimiz,</a:t>
            </a:r>
          </a:p>
          <a:p>
            <a:r>
              <a:rPr lang="tr-TR" sz="2000" spc="69" dirty="0">
                <a:solidFill>
                  <a:srgbClr val="878787"/>
                </a:solidFill>
                <a:latin typeface="Verdana"/>
                <a:cs typeface="Verdana"/>
              </a:rPr>
              <a:t>Doğuda Erzurum,</a:t>
            </a:r>
          </a:p>
          <a:p>
            <a:r>
              <a:rPr lang="tr-TR" sz="2000" spc="69" dirty="0">
                <a:solidFill>
                  <a:srgbClr val="878787"/>
                </a:solidFill>
                <a:latin typeface="Verdana"/>
                <a:cs typeface="Verdana"/>
              </a:rPr>
              <a:t>Batıda Sivas, </a:t>
            </a:r>
          </a:p>
          <a:p>
            <a:r>
              <a:rPr lang="tr-TR" sz="2000" spc="69" dirty="0">
                <a:solidFill>
                  <a:srgbClr val="878787"/>
                </a:solidFill>
                <a:latin typeface="Verdana"/>
                <a:cs typeface="Verdana"/>
              </a:rPr>
              <a:t>Güneyde Tunceli, </a:t>
            </a:r>
          </a:p>
          <a:p>
            <a:r>
              <a:rPr lang="tr-TR" sz="2000" spc="69" dirty="0">
                <a:solidFill>
                  <a:srgbClr val="878787"/>
                </a:solidFill>
                <a:latin typeface="Verdana"/>
                <a:cs typeface="Verdana"/>
              </a:rPr>
              <a:t>Güneydoğuda Bingöl, </a:t>
            </a:r>
          </a:p>
          <a:p>
            <a:r>
              <a:rPr lang="tr-TR" sz="2000" spc="69" dirty="0">
                <a:solidFill>
                  <a:srgbClr val="878787"/>
                </a:solidFill>
                <a:latin typeface="Verdana"/>
                <a:cs typeface="Verdana"/>
              </a:rPr>
              <a:t>Güneybatıda Elazığ, Malatya, </a:t>
            </a:r>
          </a:p>
          <a:p>
            <a:r>
              <a:rPr lang="tr-TR" sz="2000" spc="69" dirty="0">
                <a:solidFill>
                  <a:srgbClr val="878787"/>
                </a:solidFill>
                <a:latin typeface="Verdana"/>
                <a:cs typeface="Verdana"/>
              </a:rPr>
              <a:t>Kuzeyde Gümüşhane, Bayburt, </a:t>
            </a:r>
          </a:p>
          <a:p>
            <a:r>
              <a:rPr lang="tr-TR" sz="2000" spc="69" dirty="0">
                <a:solidFill>
                  <a:srgbClr val="878787"/>
                </a:solidFill>
                <a:latin typeface="Verdana"/>
                <a:cs typeface="Verdana"/>
              </a:rPr>
              <a:t>Kuzeybatıda Giresun İlleri ile çevrilidir.</a:t>
            </a:r>
          </a:p>
          <a:p>
            <a:r>
              <a:rPr lang="tr-TR" sz="2000" spc="69" dirty="0">
                <a:solidFill>
                  <a:srgbClr val="878787"/>
                </a:solidFill>
                <a:latin typeface="Verdana"/>
                <a:cs typeface="Verdana"/>
              </a:rPr>
              <a:t> </a:t>
            </a:r>
          </a:p>
          <a:p>
            <a:r>
              <a:rPr lang="tr-TR" sz="2000" spc="69" dirty="0">
                <a:solidFill>
                  <a:srgbClr val="878787"/>
                </a:solidFill>
                <a:latin typeface="Verdana"/>
                <a:cs typeface="Verdana"/>
              </a:rPr>
              <a:t>Yüz ölçümü 11.815 km² olan Erzincan İli genellikle dağlar ve platolarla kaplıdır.</a:t>
            </a:r>
          </a:p>
          <a:p>
            <a:r>
              <a:rPr lang="tr-TR" sz="2000" spc="69" dirty="0">
                <a:solidFill>
                  <a:srgbClr val="878787"/>
                </a:solidFill>
                <a:latin typeface="Verdana"/>
                <a:cs typeface="Verdana"/>
              </a:rPr>
              <a:t>Erzincan İlinde ovalar dağ sıraları arasındaki çöküntü alanlarında yer alır.</a:t>
            </a:r>
          </a:p>
          <a:p>
            <a:r>
              <a:rPr lang="tr-TR" sz="2000" spc="69" dirty="0">
                <a:solidFill>
                  <a:srgbClr val="878787"/>
                </a:solidFill>
                <a:latin typeface="Verdana"/>
                <a:cs typeface="Verdana"/>
              </a:rPr>
              <a:t>Erzincan ovası doğu-batı yönünde uzanır. </a:t>
            </a:r>
          </a:p>
          <a:p>
            <a:r>
              <a:rPr lang="tr-TR" sz="2000" spc="69" dirty="0">
                <a:solidFill>
                  <a:srgbClr val="878787"/>
                </a:solidFill>
                <a:latin typeface="Verdana"/>
                <a:cs typeface="Verdana"/>
              </a:rPr>
              <a:t>Denizden yüksekliği 1.185 m olan ovanın uzunluğu 40 km, alanı ise 500 km²’dir. </a:t>
            </a:r>
          </a:p>
          <a:p>
            <a:r>
              <a:rPr lang="tr-TR" sz="2000" spc="69" dirty="0">
                <a:solidFill>
                  <a:srgbClr val="878787"/>
                </a:solidFill>
                <a:latin typeface="Verdana"/>
                <a:cs typeface="Verdana"/>
              </a:rPr>
              <a:t>Ovada sulu tarım yapılmaktadır. </a:t>
            </a:r>
          </a:p>
          <a:p>
            <a:r>
              <a:rPr lang="tr-TR" sz="2000" spc="69" dirty="0">
                <a:solidFill>
                  <a:srgbClr val="878787"/>
                </a:solidFill>
                <a:latin typeface="Verdana"/>
                <a:cs typeface="Verdana"/>
              </a:rPr>
              <a:t>Koşan, Çimen, </a:t>
            </a:r>
            <a:r>
              <a:rPr lang="tr-TR" sz="2000" spc="69" dirty="0" err="1">
                <a:solidFill>
                  <a:srgbClr val="878787"/>
                </a:solidFill>
                <a:latin typeface="Verdana"/>
                <a:cs typeface="Verdana"/>
              </a:rPr>
              <a:t>Melan</a:t>
            </a:r>
            <a:r>
              <a:rPr lang="tr-TR" sz="2000" spc="69" dirty="0">
                <a:solidFill>
                  <a:srgbClr val="878787"/>
                </a:solidFill>
                <a:latin typeface="Verdana"/>
                <a:cs typeface="Verdana"/>
              </a:rPr>
              <a:t> ve Sarıçiçek önemli yaylalardır. </a:t>
            </a:r>
          </a:p>
          <a:p>
            <a:r>
              <a:rPr lang="tr-TR" sz="2000" spc="69" dirty="0">
                <a:solidFill>
                  <a:srgbClr val="878787"/>
                </a:solidFill>
                <a:latin typeface="Verdana"/>
                <a:cs typeface="Verdana"/>
              </a:rPr>
              <a:t>İlin en büyük ve en önemli akarsuyu Fırat’ın ana kolu olan Karasu nehridir. </a:t>
            </a:r>
          </a:p>
          <a:p>
            <a:endParaRPr lang="tr-TR" dirty="0"/>
          </a:p>
        </p:txBody>
      </p:sp>
      <p:sp>
        <p:nvSpPr>
          <p:cNvPr id="8"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9"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11"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12" name="object 7"/>
          <p:cNvSpPr txBox="1"/>
          <p:nvPr/>
        </p:nvSpPr>
        <p:spPr>
          <a:xfrm>
            <a:off x="9256138" y="513154"/>
            <a:ext cx="2796162" cy="386363"/>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ERZİNCAN TARIMI GENEL BİLGİLER</a:t>
            </a:r>
          </a:p>
          <a:p>
            <a:pPr marL="7701">
              <a:spcBef>
                <a:spcPts val="76"/>
              </a:spcBef>
            </a:pPr>
            <a:r>
              <a:rPr lang="tr-TR" sz="1100" spc="70" dirty="0">
                <a:solidFill>
                  <a:srgbClr val="878787"/>
                </a:solidFill>
                <a:latin typeface="Verdana"/>
                <a:cs typeface="Verdana"/>
              </a:rPr>
              <a:t>COĞRAFİ DURUM</a:t>
            </a:r>
          </a:p>
        </p:txBody>
      </p:sp>
      <p:sp>
        <p:nvSpPr>
          <p:cNvPr id="13"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1 . 1</a:t>
            </a:r>
            <a:endParaRPr sz="1182" dirty="0">
              <a:latin typeface="Verdana"/>
              <a:cs typeface="Verdana"/>
            </a:endParaRPr>
          </a:p>
        </p:txBody>
      </p:sp>
    </p:spTree>
    <p:extLst>
      <p:ext uri="{BB962C8B-B14F-4D97-AF65-F5344CB8AC3E}">
        <p14:creationId xmlns:p14="http://schemas.microsoft.com/office/powerpoint/2010/main" val="19712336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GENÇ ÇİFTÇİ </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kumimoji="0" lang="tr-TR" sz="1182" b="0" i="0" u="none" strike="noStrike" kern="1200" cap="none" spc="-261" normalizeH="0" baseline="0" noProof="0" dirty="0">
                <a:ln>
                  <a:noFill/>
                </a:ln>
                <a:solidFill>
                  <a:srgbClr val="DC0C18"/>
                </a:solidFill>
                <a:effectLst/>
                <a:uLnTx/>
                <a:uFillTx/>
                <a:latin typeface="Verdana"/>
                <a:ea typeface="+mn-ea"/>
                <a:cs typeface="Verdana"/>
              </a:rPr>
              <a:t>7 </a:t>
            </a:r>
            <a:r>
              <a:rPr kumimoji="0" sz="1182" b="0" i="0" u="none" strike="noStrike" kern="1200" cap="none" spc="-261" normalizeH="0" baseline="0" noProof="0" dirty="0">
                <a:ln>
                  <a:noFill/>
                </a:ln>
                <a:solidFill>
                  <a:srgbClr val="DC0C18"/>
                </a:solidFill>
                <a:effectLst/>
                <a:uLnTx/>
                <a:uFillTx/>
                <a:latin typeface="Verdana"/>
                <a:ea typeface="+mn-ea"/>
                <a:cs typeface="Verdana"/>
              </a:rPr>
              <a:t>.</a:t>
            </a:r>
            <a:r>
              <a:rPr kumimoji="0" lang="tr-TR" sz="1182" b="0" i="0" u="none" strike="noStrike" kern="1200" cap="none" spc="-261" normalizeH="0" baseline="0" noProof="0" dirty="0">
                <a:ln>
                  <a:noFill/>
                </a:ln>
                <a:solidFill>
                  <a:srgbClr val="DC0C18"/>
                </a:solidFill>
                <a:effectLst/>
                <a:uLnTx/>
                <a:uFillTx/>
                <a:latin typeface="Verdana"/>
                <a:ea typeface="+mn-ea"/>
                <a:cs typeface="Verdana"/>
              </a:rPr>
              <a:t> </a:t>
            </a:r>
            <a:r>
              <a:rPr kumimoji="0" sz="1182" b="0" i="0" u="none" strike="noStrike" kern="1200" cap="none" spc="-261" normalizeH="0" baseline="0" noProof="0" dirty="0">
                <a:ln>
                  <a:noFill/>
                </a:ln>
                <a:solidFill>
                  <a:srgbClr val="DC0C18"/>
                </a:solidFill>
                <a:effectLst/>
                <a:uLnTx/>
                <a:uFillTx/>
                <a:latin typeface="Verdana"/>
                <a:ea typeface="+mn-ea"/>
                <a:cs typeface="Verdana"/>
              </a:rPr>
              <a:t>1</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8" name="Tablo 7"/>
          <p:cNvGraphicFramePr>
            <a:graphicFrameLocks noGrp="1"/>
          </p:cNvGraphicFramePr>
          <p:nvPr>
            <p:extLst>
              <p:ext uri="{D42A27DB-BD31-4B8C-83A1-F6EECF244321}">
                <p14:modId xmlns:p14="http://schemas.microsoft.com/office/powerpoint/2010/main" val="349809827"/>
              </p:ext>
            </p:extLst>
          </p:nvPr>
        </p:nvGraphicFramePr>
        <p:xfrm>
          <a:off x="801158" y="1050608"/>
          <a:ext cx="10616141" cy="1415566"/>
        </p:xfrm>
        <a:graphic>
          <a:graphicData uri="http://schemas.openxmlformats.org/drawingml/2006/table">
            <a:tbl>
              <a:tblPr firstRow="1" firstCol="1" bandRow="1"/>
              <a:tblGrid>
                <a:gridCol w="3706926">
                  <a:extLst>
                    <a:ext uri="{9D8B030D-6E8A-4147-A177-3AD203B41FA5}">
                      <a16:colId xmlns:a16="http://schemas.microsoft.com/office/drawing/2014/main" val="1610737642"/>
                    </a:ext>
                  </a:extLst>
                </a:gridCol>
                <a:gridCol w="6909215">
                  <a:extLst>
                    <a:ext uri="{9D8B030D-6E8A-4147-A177-3AD203B41FA5}">
                      <a16:colId xmlns:a16="http://schemas.microsoft.com/office/drawing/2014/main" val="2855641933"/>
                    </a:ext>
                  </a:extLst>
                </a:gridCol>
              </a:tblGrid>
              <a:tr h="400201">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Genç Çiftçi Projesi ve</a:t>
                      </a:r>
                      <a:r>
                        <a:rPr lang="tr-TR" sz="1800" b="0" kern="1200" spc="-75" baseline="0" dirty="0">
                          <a:solidFill>
                            <a:srgbClr val="FFFFFF"/>
                          </a:solidFill>
                          <a:latin typeface="Verdana" panose="020B0604030504040204" pitchFamily="34" charset="0"/>
                          <a:ea typeface="Verdana" panose="020B0604030504040204" pitchFamily="34" charset="0"/>
                          <a:cs typeface="Trebuchet MS"/>
                        </a:rPr>
                        <a:t> Uzman Eller Projesi</a:t>
                      </a:r>
                      <a:endParaRPr lang="tr-TR" sz="1800" b="0" kern="1200" spc="-75" dirty="0">
                        <a:solidFill>
                          <a:srgbClr val="FFFFFF"/>
                        </a:solidFill>
                        <a:latin typeface="Verdana" panose="020B0604030504040204" pitchFamily="34" charset="0"/>
                        <a:ea typeface="Verdana" panose="020B0604030504040204" pitchFamily="34" charset="0"/>
                        <a:cs typeface="Trebuchet MS"/>
                      </a:endParaRPr>
                    </a:p>
                  </a:txBody>
                  <a:tcPr marL="9525" marR="9525" marT="9525" marB="0"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hMerge="1">
                  <a:txBody>
                    <a:bodyPr/>
                    <a:lstStyle/>
                    <a:p>
                      <a:endParaRPr lang="tr-TR"/>
                    </a:p>
                  </a:txBody>
                  <a:tcPr/>
                </a:tc>
                <a:extLst>
                  <a:ext uri="{0D108BD9-81ED-4DB2-BD59-A6C34878D82A}">
                    <a16:rowId xmlns:a16="http://schemas.microsoft.com/office/drawing/2014/main" val="1159803802"/>
                  </a:ext>
                </a:extLst>
              </a:tr>
              <a:tr h="4484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tr-TR" sz="1800" b="0" kern="1200" spc="-75" dirty="0">
                          <a:solidFill>
                            <a:srgbClr val="FFFFFF"/>
                          </a:solidFill>
                          <a:latin typeface="Verdana" panose="020B0604030504040204" pitchFamily="34" charset="0"/>
                          <a:ea typeface="Verdana" panose="020B0604030504040204" pitchFamily="34" charset="0"/>
                          <a:cs typeface="Trebuchet MS"/>
                        </a:rPr>
                        <a:t>Hibe Almaya Hak Kazanan Çiftçi Sayısı</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800" b="0" kern="1200" spc="-75" dirty="0">
                          <a:solidFill>
                            <a:schemeClr val="tx1"/>
                          </a:solidFill>
                          <a:latin typeface="Verdana" panose="020B0604030504040204" pitchFamily="34" charset="0"/>
                          <a:ea typeface="Verdana" panose="020B0604030504040204" pitchFamily="34" charset="0"/>
                          <a:cs typeface="Trebuchet MS"/>
                        </a:rPr>
                        <a:t>590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0507766"/>
                  </a:ext>
                </a:extLst>
              </a:tr>
              <a:tr h="4572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800" b="0" kern="1200" spc="-75" dirty="0">
                          <a:solidFill>
                            <a:srgbClr val="FFFFFF"/>
                          </a:solidFill>
                          <a:latin typeface="Verdana" panose="020B0604030504040204" pitchFamily="34" charset="0"/>
                          <a:ea typeface="Verdana" panose="020B0604030504040204" pitchFamily="34" charset="0"/>
                          <a:cs typeface="Trebuchet MS"/>
                        </a:rPr>
                        <a:t>İlimize Ayrılan Kaynak Miktarı</a:t>
                      </a:r>
                    </a:p>
                  </a:txBody>
                  <a:tcPr marL="9525" marR="9525" marT="952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800" b="1" kern="1200" spc="-75" dirty="0">
                          <a:solidFill>
                            <a:srgbClr val="FF0000"/>
                          </a:solidFill>
                          <a:latin typeface="Verdana" panose="020B0604030504040204" pitchFamily="34" charset="0"/>
                          <a:ea typeface="Verdana" panose="020B0604030504040204" pitchFamily="34" charset="0"/>
                          <a:cs typeface="Trebuchet MS"/>
                        </a:rPr>
                        <a:t>20.740.000 TL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19508665"/>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417287978"/>
              </p:ext>
            </p:extLst>
          </p:nvPr>
        </p:nvGraphicFramePr>
        <p:xfrm>
          <a:off x="801158" y="2579465"/>
          <a:ext cx="10616141" cy="3919079"/>
        </p:xfrm>
        <a:graphic>
          <a:graphicData uri="http://schemas.openxmlformats.org/drawingml/2006/table">
            <a:tbl>
              <a:tblPr/>
              <a:tblGrid>
                <a:gridCol w="1659004">
                  <a:extLst>
                    <a:ext uri="{9D8B030D-6E8A-4147-A177-3AD203B41FA5}">
                      <a16:colId xmlns:a16="http://schemas.microsoft.com/office/drawing/2014/main" val="858818487"/>
                    </a:ext>
                  </a:extLst>
                </a:gridCol>
                <a:gridCol w="595797">
                  <a:extLst>
                    <a:ext uri="{9D8B030D-6E8A-4147-A177-3AD203B41FA5}">
                      <a16:colId xmlns:a16="http://schemas.microsoft.com/office/drawing/2014/main" val="2207771887"/>
                    </a:ext>
                  </a:extLst>
                </a:gridCol>
                <a:gridCol w="672029">
                  <a:extLst>
                    <a:ext uri="{9D8B030D-6E8A-4147-A177-3AD203B41FA5}">
                      <a16:colId xmlns:a16="http://schemas.microsoft.com/office/drawing/2014/main" val="880962351"/>
                    </a:ext>
                  </a:extLst>
                </a:gridCol>
                <a:gridCol w="672029">
                  <a:extLst>
                    <a:ext uri="{9D8B030D-6E8A-4147-A177-3AD203B41FA5}">
                      <a16:colId xmlns:a16="http://schemas.microsoft.com/office/drawing/2014/main" val="3838308651"/>
                    </a:ext>
                  </a:extLst>
                </a:gridCol>
                <a:gridCol w="672532">
                  <a:extLst>
                    <a:ext uri="{9D8B030D-6E8A-4147-A177-3AD203B41FA5}">
                      <a16:colId xmlns:a16="http://schemas.microsoft.com/office/drawing/2014/main" val="3932717107"/>
                    </a:ext>
                  </a:extLst>
                </a:gridCol>
                <a:gridCol w="1041674">
                  <a:extLst>
                    <a:ext uri="{9D8B030D-6E8A-4147-A177-3AD203B41FA5}">
                      <a16:colId xmlns:a16="http://schemas.microsoft.com/office/drawing/2014/main" val="317401622"/>
                    </a:ext>
                  </a:extLst>
                </a:gridCol>
                <a:gridCol w="946978">
                  <a:extLst>
                    <a:ext uri="{9D8B030D-6E8A-4147-A177-3AD203B41FA5}">
                      <a16:colId xmlns:a16="http://schemas.microsoft.com/office/drawing/2014/main" val="3640748233"/>
                    </a:ext>
                  </a:extLst>
                </a:gridCol>
                <a:gridCol w="838752">
                  <a:extLst>
                    <a:ext uri="{9D8B030D-6E8A-4147-A177-3AD203B41FA5}">
                      <a16:colId xmlns:a16="http://schemas.microsoft.com/office/drawing/2014/main" val="3278772492"/>
                    </a:ext>
                  </a:extLst>
                </a:gridCol>
                <a:gridCol w="676413">
                  <a:extLst>
                    <a:ext uri="{9D8B030D-6E8A-4147-A177-3AD203B41FA5}">
                      <a16:colId xmlns:a16="http://schemas.microsoft.com/office/drawing/2014/main" val="3098190507"/>
                    </a:ext>
                  </a:extLst>
                </a:gridCol>
                <a:gridCol w="547023">
                  <a:extLst>
                    <a:ext uri="{9D8B030D-6E8A-4147-A177-3AD203B41FA5}">
                      <a16:colId xmlns:a16="http://schemas.microsoft.com/office/drawing/2014/main" val="2390866167"/>
                    </a:ext>
                  </a:extLst>
                </a:gridCol>
                <a:gridCol w="909654">
                  <a:extLst>
                    <a:ext uri="{9D8B030D-6E8A-4147-A177-3AD203B41FA5}">
                      <a16:colId xmlns:a16="http://schemas.microsoft.com/office/drawing/2014/main" val="20010"/>
                    </a:ext>
                  </a:extLst>
                </a:gridCol>
                <a:gridCol w="653730">
                  <a:extLst>
                    <a:ext uri="{9D8B030D-6E8A-4147-A177-3AD203B41FA5}">
                      <a16:colId xmlns:a16="http://schemas.microsoft.com/office/drawing/2014/main" val="3754783075"/>
                    </a:ext>
                  </a:extLst>
                </a:gridCol>
                <a:gridCol w="730526">
                  <a:extLst>
                    <a:ext uri="{9D8B030D-6E8A-4147-A177-3AD203B41FA5}">
                      <a16:colId xmlns:a16="http://schemas.microsoft.com/office/drawing/2014/main" val="1818063248"/>
                    </a:ext>
                  </a:extLst>
                </a:gridCol>
              </a:tblGrid>
              <a:tr h="131552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Uygulama Yeri</a:t>
                      </a:r>
                    </a:p>
                  </a:txBody>
                  <a:tcPr marL="6855" marR="6855" marT="6855" marB="0" anchor="ctr">
                    <a:lnL w="6350" cap="flat" cmpd="sng" algn="ctr">
                      <a:solidFill>
                        <a:srgbClr val="92D050"/>
                      </a:solidFill>
                      <a:prstDash val="solid"/>
                      <a:round/>
                      <a:headEnd type="none" w="med" len="med"/>
                      <a:tailEnd type="none" w="med" len="med"/>
                    </a:lnL>
                    <a:lnR>
                      <a:noFill/>
                    </a:lnR>
                    <a:lnT w="6350" cap="flat" cmpd="sng" algn="ctr">
                      <a:solidFill>
                        <a:srgbClr val="92D050"/>
                      </a:solid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Arıcılık</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Büyük Baş</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Küçük Baş</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Kanatlı</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Büyük Baş Tesisi Yapımı Ve Hayvan Alımı</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Küçük Baş Tesisi Yapımı Ve Hayvan Alımı</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Çok Yıllık Yem Bitkisi</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Kültür Mantarı</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Örtü Altı</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Tıbbi Aromatik</a:t>
                      </a:r>
                      <a:r>
                        <a:rPr lang="tr-TR" sz="1400" b="0" kern="1200" spc="-75" baseline="0" dirty="0">
                          <a:solidFill>
                            <a:srgbClr val="FFFFFF"/>
                          </a:solidFill>
                          <a:latin typeface="Verdana" panose="020B0604030504040204" pitchFamily="34" charset="0"/>
                          <a:ea typeface="Verdana" panose="020B0604030504040204" pitchFamily="34" charset="0"/>
                          <a:cs typeface="Trebuchet MS"/>
                        </a:rPr>
                        <a:t> Bitkiler</a:t>
                      </a:r>
                      <a:endParaRPr lang="tr-TR" sz="1400" b="0" kern="1200" spc="-75" dirty="0">
                        <a:solidFill>
                          <a:srgbClr val="FFFFFF"/>
                        </a:solidFill>
                        <a:latin typeface="Verdana" panose="020B0604030504040204" pitchFamily="34" charset="0"/>
                        <a:ea typeface="Verdana" panose="020B0604030504040204" pitchFamily="34" charset="0"/>
                        <a:cs typeface="Trebuchet MS"/>
                      </a:endParaRP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Kapama Meyve</a:t>
                      </a:r>
                    </a:p>
                  </a:txBody>
                  <a:tcPr marL="6855" marR="6855" marT="6855" marB="0" anchor="ctr">
                    <a:lnL>
                      <a:noFill/>
                    </a:lnL>
                    <a:lnR>
                      <a:noFill/>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Genel Toplam</a:t>
                      </a:r>
                    </a:p>
                  </a:txBody>
                  <a:tcPr marL="6855" marR="6855" marT="6855" marB="0" anchor="ctr">
                    <a:lnL>
                      <a:noFill/>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309648946"/>
                  </a:ext>
                </a:extLst>
              </a:tr>
              <a:tr h="6337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Merkez ve Tüm İlçeler (2016)</a:t>
                      </a:r>
                    </a:p>
                  </a:txBody>
                  <a:tcPr marL="6855" marR="6855" marT="685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tr-TR" sz="1800" b="1" i="0" u="none" strike="noStrike">
                          <a:solidFill>
                            <a:srgbClr val="FF0000"/>
                          </a:solidFill>
                          <a:effectLst/>
                          <a:latin typeface="Verdana" panose="020B0604030504040204" pitchFamily="34" charset="0"/>
                        </a:rPr>
                        <a:t>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78271441"/>
                  </a:ext>
                </a:extLst>
              </a:tr>
              <a:tr h="5875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Merkez ve Tüm İlçeler (2017)</a:t>
                      </a:r>
                    </a:p>
                  </a:txBody>
                  <a:tcPr marL="6855" marR="6855" marT="685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103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tr-TR" sz="1800" b="1" i="0" u="none" strike="noStrike">
                          <a:solidFill>
                            <a:srgbClr val="FF0000"/>
                          </a:solidFill>
                          <a:effectLst/>
                          <a:latin typeface="Verdana" panose="020B0604030504040204" pitchFamily="34" charset="0"/>
                        </a:rPr>
                        <a:t>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0920867"/>
                  </a:ext>
                </a:extLst>
              </a:tr>
              <a:tr h="5435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Merkez ve Tüm İlçeler (2018)</a:t>
                      </a:r>
                    </a:p>
                  </a:txBody>
                  <a:tcPr marL="6855" marR="6855" marT="685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118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tr-TR" sz="1800" b="1" i="0" u="none" strike="noStrike" dirty="0">
                          <a:solidFill>
                            <a:srgbClr val="FF0000"/>
                          </a:solidFill>
                          <a:effectLst/>
                          <a:latin typeface="Verdana" panose="020B0604030504040204" pitchFamily="34" charset="0"/>
                        </a:rPr>
                        <a:t>197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0369306"/>
                  </a:ext>
                </a:extLst>
              </a:tr>
              <a:tr h="277439">
                <a:tc>
                  <a:txBody>
                    <a:body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UZMAN ELLER</a:t>
                      </a:r>
                    </a:p>
                  </a:txBody>
                  <a:tcPr marL="6855" marR="6855" marT="685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a:txBody>
                    <a:bodyPr/>
                    <a:lstStyle/>
                    <a:p>
                      <a:pPr algn="r" fontAlgn="ctr"/>
                      <a:r>
                        <a:rPr lang="tr-TR" sz="1800" b="1" i="0" u="none" strike="noStrike" kern="1200" dirty="0">
                          <a:solidFill>
                            <a:schemeClr val="tx1"/>
                          </a:solidFill>
                          <a:effectLst/>
                          <a:latin typeface="Verdana" panose="020B0604030504040204" pitchFamily="34"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tr-TR" sz="1800" b="1" i="0" u="none" strike="noStrike" kern="1200">
                        <a:solidFill>
                          <a:schemeClr val="tx1"/>
                        </a:solidFill>
                        <a:effectLst/>
                        <a:latin typeface="Verdana" panose="020B060403050404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tr-TR" sz="1800" b="1" i="0" u="none" strike="noStrike" kern="1200">
                        <a:solidFill>
                          <a:schemeClr val="tx1"/>
                        </a:solidFill>
                        <a:effectLst/>
                        <a:latin typeface="Verdana" panose="020B060403050404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tr-TR" sz="1800" b="1" i="0" u="none" strike="noStrike" kern="1200">
                        <a:solidFill>
                          <a:schemeClr val="tx1"/>
                        </a:solidFill>
                        <a:effectLst/>
                        <a:latin typeface="Verdana" panose="020B060403050404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tr-TR" sz="1800" b="1" i="0" u="none" strike="noStrike" kern="1200">
                          <a:solidFill>
                            <a:schemeClr val="tx1"/>
                          </a:solidFill>
                          <a:effectLst/>
                          <a:latin typeface="Verdana" panose="020B0604030504040204" pitchFamily="34" charset="0"/>
                          <a:ea typeface="+mn-ea"/>
                          <a:cs typeface="+mn-cs"/>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tr-TR" sz="1800" b="1" i="0" u="none" strike="noStrike" kern="1200">
                        <a:solidFill>
                          <a:schemeClr val="tx1"/>
                        </a:solidFill>
                        <a:effectLst/>
                        <a:latin typeface="Verdana" panose="020B060403050404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tr-TR" sz="1800" b="1" i="0" u="none" strike="noStrike" kern="1200">
                        <a:solidFill>
                          <a:schemeClr val="tx1"/>
                        </a:solidFill>
                        <a:effectLst/>
                        <a:latin typeface="Verdana" panose="020B060403050404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r>
                        <a:rPr lang="tr-TR" sz="1800" b="1" i="0" u="none" strike="noStrike" kern="1200">
                          <a:solidFill>
                            <a:schemeClr val="tx1"/>
                          </a:solidFill>
                          <a:effectLst/>
                          <a:latin typeface="Verdana" panose="020B0604030504040204" pitchFamily="34"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b"/>
                      <a:r>
                        <a:rPr lang="tr-TR" sz="1800" b="1" i="0" u="none" strike="noStrike" kern="1200">
                          <a:solidFill>
                            <a:schemeClr val="tx1"/>
                          </a:solidFill>
                          <a:effectLst/>
                          <a:latin typeface="Verdana" panose="020B0604030504040204" pitchFamily="34" charset="0"/>
                          <a:ea typeface="+mn-ea"/>
                          <a:cs typeface="+mn-cs"/>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endParaRPr lang="tr-TR" sz="1800" b="1" i="0" u="none" strike="noStrike" kern="1200" dirty="0">
                        <a:solidFill>
                          <a:schemeClr val="tx1"/>
                        </a:solidFill>
                        <a:effectLst/>
                        <a:latin typeface="Verdana" panose="020B0604030504040204"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ctr"/>
                      <a:r>
                        <a:rPr lang="tr-TR" sz="1800" b="1" i="0" u="none" strike="noStrike" dirty="0">
                          <a:solidFill>
                            <a:srgbClr val="FF0000"/>
                          </a:solidFill>
                          <a:effectLst/>
                          <a:latin typeface="Verdana" panose="020B060403050404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68394743"/>
                  </a:ext>
                </a:extLst>
              </a:tr>
              <a:tr h="2774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İL TOPLAMI</a:t>
                      </a:r>
                    </a:p>
                  </a:txBody>
                  <a:tcPr marL="6855" marR="6855" marT="685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5"/>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a:solidFill>
                            <a:srgbClr val="FF0000"/>
                          </a:solidFill>
                          <a:effectLst/>
                          <a:latin typeface="Verdana" panose="020B0604030504040204" pitchFamily="34" charset="0"/>
                        </a:rPr>
                        <a:t>111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a:solidFill>
                            <a:srgbClr val="FF0000"/>
                          </a:solidFill>
                          <a:effectLst/>
                          <a:latin typeface="Verdana" panose="020B060403050404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a:solidFill>
                            <a:srgbClr val="FF0000"/>
                          </a:solidFill>
                          <a:effectLst/>
                          <a:latin typeface="Verdana" panose="020B0604030504040204" pitchFamily="34" charset="0"/>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a:solidFill>
                            <a:srgbClr val="FF0000"/>
                          </a:solidFill>
                          <a:effectLst/>
                          <a:latin typeface="Verdana" panose="020B060403050404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a:solidFill>
                            <a:srgbClr val="FF0000"/>
                          </a:solidFill>
                          <a:effectLst/>
                          <a:latin typeface="Verdana" panose="020B060403050404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algn="ctr" rtl="0" fontAlgn="ctr"/>
                      <a:r>
                        <a:rPr lang="tr-TR" sz="1800" b="1" i="0" u="none" strike="noStrike" dirty="0">
                          <a:solidFill>
                            <a:srgbClr val="FF0000"/>
                          </a:solidFill>
                          <a:effectLst/>
                          <a:latin typeface="Verdana" panose="020B0604030504040204" pitchFamily="34" charset="0"/>
                        </a:rPr>
                        <a:t>590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15649986"/>
                  </a:ext>
                </a:extLst>
              </a:tr>
              <a:tr h="27743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(2016-2018)</a:t>
                      </a:r>
                    </a:p>
                  </a:txBody>
                  <a:tcPr marL="6855" marR="6855" marT="6855" marB="0" anchor="ctr">
                    <a:lnL w="6350" cap="flat" cmpd="sng" algn="ctr">
                      <a:solidFill>
                        <a:srgbClr val="92D05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672317760"/>
                  </a:ext>
                </a:extLst>
              </a:tr>
            </a:tbl>
          </a:graphicData>
        </a:graphic>
      </p:graphicFrame>
    </p:spTree>
    <p:extLst>
      <p:ext uri="{BB962C8B-B14F-4D97-AF65-F5344CB8AC3E}">
        <p14:creationId xmlns:p14="http://schemas.microsoft.com/office/powerpoint/2010/main" val="2469796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DÜVE YETİŞTİRME MERKEZİ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kumimoji="0" lang="tr-TR" sz="1182" b="0" i="0" u="none" strike="noStrike" kern="1200" cap="none" spc="-261" normalizeH="0" baseline="0" noProof="0" dirty="0">
                <a:ln>
                  <a:noFill/>
                </a:ln>
                <a:solidFill>
                  <a:srgbClr val="DC0C18"/>
                </a:solidFill>
                <a:effectLst/>
                <a:uLnTx/>
                <a:uFillTx/>
                <a:latin typeface="Verdana"/>
                <a:ea typeface="+mn-ea"/>
                <a:cs typeface="Verdana"/>
              </a:rPr>
              <a:t>7 . 2</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8" name="Dikdörtgen 7"/>
          <p:cNvSpPr/>
          <p:nvPr/>
        </p:nvSpPr>
        <p:spPr>
          <a:xfrm>
            <a:off x="635383" y="1415782"/>
            <a:ext cx="10858117" cy="1631216"/>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lvl="0" algn="just">
              <a:defRPr/>
            </a:pPr>
            <a:r>
              <a:rPr lang="tr-TR" sz="2000" spc="69" dirty="0">
                <a:solidFill>
                  <a:srgbClr val="878787"/>
                </a:solidFill>
                <a:latin typeface="Verdana"/>
                <a:cs typeface="Verdana"/>
              </a:rPr>
              <a:t>Tarım ve Orman Bakanlığı Hayvancılık Genel Müdürlüğü, Erzincan Damızlık Düve Yetiştirme Merkezi Projesi için 500 başlık ahır, bakıcı evi, yönetim binası inşaatları tamamlanmıştır Toplam proje tutarı </a:t>
            </a:r>
            <a:r>
              <a:rPr lang="tr-TR" sz="2000" b="1" spc="69" dirty="0">
                <a:solidFill>
                  <a:srgbClr val="FF0000"/>
                </a:solidFill>
                <a:latin typeface="Verdana"/>
                <a:cs typeface="Verdana"/>
              </a:rPr>
              <a:t>9.853.539 TL</a:t>
            </a:r>
            <a:r>
              <a:rPr lang="tr-TR" sz="2000" spc="69" dirty="0">
                <a:solidFill>
                  <a:srgbClr val="878787"/>
                </a:solidFill>
                <a:latin typeface="Verdana"/>
                <a:cs typeface="Verdana"/>
              </a:rPr>
              <a:t> hibe miktarı ise </a:t>
            </a:r>
            <a:r>
              <a:rPr lang="tr-TR" sz="2000" b="1" spc="69" dirty="0">
                <a:solidFill>
                  <a:srgbClr val="FF0000"/>
                </a:solidFill>
                <a:latin typeface="Verdana"/>
                <a:cs typeface="Verdana"/>
              </a:rPr>
              <a:t>2.233.796  TL </a:t>
            </a:r>
            <a:r>
              <a:rPr lang="tr-TR" sz="2000" spc="69" dirty="0" err="1">
                <a:solidFill>
                  <a:srgbClr val="878787"/>
                </a:solidFill>
                <a:latin typeface="Verdana"/>
                <a:cs typeface="Verdana"/>
              </a:rPr>
              <a:t>dir</a:t>
            </a:r>
            <a:r>
              <a:rPr lang="tr-TR" sz="2000" spc="69" dirty="0">
                <a:solidFill>
                  <a:srgbClr val="878787"/>
                </a:solidFill>
                <a:latin typeface="Verdana"/>
                <a:cs typeface="Verdana"/>
              </a:rPr>
              <a:t>.</a:t>
            </a:r>
          </a:p>
          <a:p>
            <a:pPr lvl="0" algn="just">
              <a:defRPr/>
            </a:pPr>
            <a:r>
              <a:rPr lang="tr-TR" sz="2000" spc="69" dirty="0">
                <a:solidFill>
                  <a:srgbClr val="878787"/>
                </a:solidFill>
                <a:latin typeface="Verdana"/>
                <a:cs typeface="Verdana"/>
              </a:rPr>
              <a:t>Tesis üreticilerimize hizmet vermeye başlamıştır. </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4374" y="4135926"/>
            <a:ext cx="4206370" cy="2722073"/>
          </a:xfrm>
          <a:prstGeom prst="rect">
            <a:avLst/>
          </a:prstGeom>
        </p:spPr>
      </p:pic>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5630" y="4135926"/>
            <a:ext cx="4206370" cy="2722073"/>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35926"/>
            <a:ext cx="4136160" cy="2722073"/>
          </a:xfrm>
          <a:prstGeom prst="rect">
            <a:avLst/>
          </a:prstGeom>
        </p:spPr>
      </p:pic>
    </p:spTree>
    <p:extLst>
      <p:ext uri="{BB962C8B-B14F-4D97-AF65-F5344CB8AC3E}">
        <p14:creationId xmlns:p14="http://schemas.microsoft.com/office/powerpoint/2010/main" val="3180233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43009"/>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KIRSALDA BEREKET HAYVANCILIĞA DESTEK PROGRAMI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7 . 3</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9" name="Dikdörtgen 8"/>
          <p:cNvSpPr/>
          <p:nvPr/>
        </p:nvSpPr>
        <p:spPr>
          <a:xfrm>
            <a:off x="603441" y="4405543"/>
            <a:ext cx="10985117" cy="2246769"/>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algn="just"/>
            <a:r>
              <a:rPr lang="tr-TR" sz="2000" spc="69" dirty="0">
                <a:solidFill>
                  <a:srgbClr val="878787"/>
                </a:solidFill>
                <a:latin typeface="Verdana"/>
              </a:rPr>
              <a:t>Özellikle gençlerin ve kadınların tarım sektöründe daha fazla yer almasını teşvik etmeyi amaçlayan proje kapsamında; veteriner hekim, ziraat mühendisi ve gıda mühendisi gibi meslek gruplarından gelen başvurularda 30, diğer başvurulara 15 etçi ırk gebe düve hayvan, sübvansiyonlu kredi imkanı ile verilecek; ayrıca bakım, besleme ve hayvan sigorta giderlerine destek olunacaktır. Proje kapsamında </a:t>
            </a:r>
            <a:r>
              <a:rPr lang="tr-TR" sz="2000" b="1" u="sng" spc="69" dirty="0">
                <a:solidFill>
                  <a:srgbClr val="FF0000"/>
                </a:solidFill>
                <a:latin typeface="Verdana"/>
              </a:rPr>
              <a:t>92 üretici 1.325 adet hayvan</a:t>
            </a:r>
            <a:r>
              <a:rPr lang="tr-TR" sz="2000" spc="69" dirty="0">
                <a:solidFill>
                  <a:srgbClr val="878787"/>
                </a:solidFill>
                <a:latin typeface="Verdana"/>
              </a:rPr>
              <a:t> almaya hak kazanmıştır.</a:t>
            </a:r>
          </a:p>
        </p:txBody>
      </p:sp>
      <p:pic>
        <p:nvPicPr>
          <p:cNvPr id="2" name="Resim 1">
            <a:extLst>
              <a:ext uri="{FF2B5EF4-FFF2-40B4-BE49-F238E27FC236}">
                <a16:creationId xmlns:a16="http://schemas.microsoft.com/office/drawing/2014/main" id="{1FE5C9CB-3D27-D33A-CFB1-10F50CF2F5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46341"/>
          <a:stretch/>
        </p:blipFill>
        <p:spPr>
          <a:xfrm>
            <a:off x="4068023" y="750733"/>
            <a:ext cx="3533504" cy="3538708"/>
          </a:xfrm>
          <a:prstGeom prst="rect">
            <a:avLst/>
          </a:prstGeom>
        </p:spPr>
      </p:pic>
    </p:spTree>
    <p:extLst>
      <p:ext uri="{BB962C8B-B14F-4D97-AF65-F5344CB8AC3E}">
        <p14:creationId xmlns:p14="http://schemas.microsoft.com/office/powerpoint/2010/main" val="1658668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43009"/>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KÖYÜMDE YAŞAMAK İÇİN BİR SÜRÜ NEDENİM VAR PROJESİ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7 . 4</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673" y="1174305"/>
            <a:ext cx="7042028" cy="3657357"/>
          </a:xfrm>
          <a:prstGeom prst="rect">
            <a:avLst/>
          </a:prstGeom>
        </p:spPr>
      </p:pic>
      <p:sp>
        <p:nvSpPr>
          <p:cNvPr id="9" name="Dikdörtgen 8"/>
          <p:cNvSpPr/>
          <p:nvPr/>
        </p:nvSpPr>
        <p:spPr>
          <a:xfrm>
            <a:off x="635383" y="4877412"/>
            <a:ext cx="10985117" cy="1015663"/>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lvl="0" algn="just">
              <a:defRPr/>
            </a:pPr>
            <a:r>
              <a:rPr lang="tr-TR" sz="2000" spc="69" dirty="0">
                <a:solidFill>
                  <a:srgbClr val="878787"/>
                </a:solidFill>
                <a:latin typeface="Verdana"/>
                <a:cs typeface="Verdana"/>
              </a:rPr>
              <a:t>Proje kapsamında </a:t>
            </a:r>
            <a:r>
              <a:rPr lang="tr-TR" sz="2000" b="1" spc="69" dirty="0">
                <a:solidFill>
                  <a:srgbClr val="FF0000"/>
                </a:solidFill>
                <a:latin typeface="Verdana"/>
                <a:cs typeface="Verdana"/>
              </a:rPr>
              <a:t>197</a:t>
            </a:r>
            <a:r>
              <a:rPr lang="tr-TR" sz="2000" spc="69" dirty="0">
                <a:solidFill>
                  <a:srgbClr val="878787"/>
                </a:solidFill>
                <a:latin typeface="Verdana"/>
                <a:cs typeface="Verdana"/>
              </a:rPr>
              <a:t> üreticimize </a:t>
            </a:r>
            <a:r>
              <a:rPr lang="tr-TR" sz="2000" b="1" spc="69" dirty="0">
                <a:solidFill>
                  <a:srgbClr val="FF0000"/>
                </a:solidFill>
                <a:latin typeface="Verdana"/>
                <a:cs typeface="Verdana"/>
              </a:rPr>
              <a:t>45.915.550</a:t>
            </a:r>
            <a:r>
              <a:rPr lang="tr-TR" sz="2000" spc="69" dirty="0">
                <a:solidFill>
                  <a:srgbClr val="878787"/>
                </a:solidFill>
                <a:latin typeface="Verdana"/>
                <a:cs typeface="Verdana"/>
              </a:rPr>
              <a:t> </a:t>
            </a:r>
            <a:r>
              <a:rPr lang="tr-TR" sz="2000" b="1" spc="69" dirty="0">
                <a:solidFill>
                  <a:srgbClr val="FF0000"/>
                </a:solidFill>
                <a:latin typeface="Verdana"/>
                <a:cs typeface="Verdana"/>
              </a:rPr>
              <a:t>TL</a:t>
            </a:r>
            <a:r>
              <a:rPr lang="tr-TR" sz="2000" spc="69" dirty="0">
                <a:solidFill>
                  <a:srgbClr val="878787"/>
                </a:solidFill>
                <a:latin typeface="Verdana"/>
                <a:cs typeface="Verdana"/>
              </a:rPr>
              <a:t> değerinde kredi kaynağı sağlanarak </a:t>
            </a:r>
            <a:r>
              <a:rPr lang="tr-TR" sz="2000" b="1" spc="69" dirty="0">
                <a:solidFill>
                  <a:srgbClr val="FF0000"/>
                </a:solidFill>
                <a:latin typeface="Verdana"/>
                <a:cs typeface="Verdana"/>
              </a:rPr>
              <a:t>18.886</a:t>
            </a:r>
            <a:r>
              <a:rPr lang="tr-TR" sz="2000" spc="69" dirty="0">
                <a:solidFill>
                  <a:srgbClr val="878787"/>
                </a:solidFill>
                <a:latin typeface="Verdana"/>
                <a:cs typeface="Verdana"/>
              </a:rPr>
              <a:t> adet koyun alımı gerçekleştirilmiştir. Başvurusu onaylanan </a:t>
            </a:r>
            <a:r>
              <a:rPr lang="tr-TR" sz="2000" b="1" spc="69" dirty="0">
                <a:solidFill>
                  <a:srgbClr val="FF0000"/>
                </a:solidFill>
                <a:latin typeface="Verdana"/>
                <a:cs typeface="Verdana"/>
              </a:rPr>
              <a:t>330</a:t>
            </a:r>
            <a:r>
              <a:rPr lang="tr-TR" sz="2000" spc="69" dirty="0">
                <a:solidFill>
                  <a:srgbClr val="878787"/>
                </a:solidFill>
                <a:latin typeface="Verdana"/>
                <a:cs typeface="Verdana"/>
              </a:rPr>
              <a:t> üreticimiz  banka kredi aşamasındadır. </a:t>
            </a:r>
          </a:p>
        </p:txBody>
      </p:sp>
    </p:spTree>
    <p:extLst>
      <p:ext uri="{BB962C8B-B14F-4D97-AF65-F5344CB8AC3E}">
        <p14:creationId xmlns:p14="http://schemas.microsoft.com/office/powerpoint/2010/main" val="141771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DAMIZLIK DÜVE ALIM DESTEĞİ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7 . 5</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8" name="Dikdörtgen 7"/>
          <p:cNvSpPr/>
          <p:nvPr/>
        </p:nvSpPr>
        <p:spPr>
          <a:xfrm>
            <a:off x="232375" y="3616619"/>
            <a:ext cx="11723533" cy="3170099"/>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lvl="0" algn="just">
              <a:defRPr/>
            </a:pPr>
            <a:r>
              <a:rPr lang="tr-TR" sz="2000" spc="69" dirty="0">
                <a:solidFill>
                  <a:srgbClr val="878787"/>
                </a:solidFill>
                <a:latin typeface="Verdana"/>
                <a:cs typeface="Verdana"/>
              </a:rPr>
              <a:t>2021 yılında ‘Düve Alım Desteklemesi kapsamında’ 31 üreticimiz 218 düve alımı için </a:t>
            </a:r>
            <a:r>
              <a:rPr lang="tr-TR" sz="2000" b="1" spc="69" dirty="0">
                <a:solidFill>
                  <a:srgbClr val="FF0000"/>
                </a:solidFill>
                <a:latin typeface="Verdana"/>
                <a:cs typeface="Verdana"/>
              </a:rPr>
              <a:t>1.220.800 TL </a:t>
            </a:r>
            <a:r>
              <a:rPr lang="tr-TR" sz="2000" spc="69" dirty="0">
                <a:solidFill>
                  <a:srgbClr val="878787"/>
                </a:solidFill>
                <a:latin typeface="Verdana"/>
                <a:cs typeface="Verdana"/>
              </a:rPr>
              <a:t>destek almıştır.</a:t>
            </a:r>
          </a:p>
          <a:p>
            <a:pPr lvl="0" algn="just">
              <a:defRPr/>
            </a:pPr>
            <a:r>
              <a:rPr lang="tr-TR" sz="2000" spc="69" dirty="0">
                <a:solidFill>
                  <a:srgbClr val="878787"/>
                </a:solidFill>
                <a:latin typeface="Verdana"/>
                <a:cs typeface="Verdana"/>
              </a:rPr>
              <a:t>2022 yılında ‘Düve Alım Desteklemesi kapsamında’ 24 üreticimiz 205 düve alımı için </a:t>
            </a:r>
            <a:r>
              <a:rPr lang="tr-TR" sz="2000" b="1" spc="69" dirty="0">
                <a:solidFill>
                  <a:srgbClr val="FF0000"/>
                </a:solidFill>
                <a:latin typeface="Verdana"/>
                <a:cs typeface="Verdana"/>
              </a:rPr>
              <a:t>1.640.000 TL </a:t>
            </a:r>
            <a:r>
              <a:rPr lang="tr-TR" sz="2000" spc="69" dirty="0">
                <a:solidFill>
                  <a:srgbClr val="878787"/>
                </a:solidFill>
                <a:latin typeface="Verdana"/>
                <a:cs typeface="Verdana"/>
              </a:rPr>
              <a:t>destek almıştır.</a:t>
            </a:r>
          </a:p>
          <a:p>
            <a:pPr algn="just">
              <a:defRPr/>
            </a:pPr>
            <a:r>
              <a:rPr lang="tr-TR" sz="2000" spc="69" dirty="0">
                <a:solidFill>
                  <a:srgbClr val="878787"/>
                </a:solidFill>
                <a:latin typeface="Verdana"/>
                <a:cs typeface="Verdana"/>
              </a:rPr>
              <a:t>2023 yılında ‘Düve Alım Desteklemesi kapsamında’ 2 üreticimiz 13 düve alımı için </a:t>
            </a:r>
            <a:r>
              <a:rPr lang="tr-TR" sz="2000" b="1" spc="69" dirty="0">
                <a:solidFill>
                  <a:srgbClr val="FF0000"/>
                </a:solidFill>
                <a:latin typeface="Verdana"/>
                <a:cs typeface="Verdana"/>
              </a:rPr>
              <a:t>208.000 TL </a:t>
            </a:r>
            <a:r>
              <a:rPr lang="tr-TR" sz="2000" spc="69" dirty="0">
                <a:solidFill>
                  <a:srgbClr val="878787"/>
                </a:solidFill>
                <a:latin typeface="Verdana"/>
                <a:cs typeface="Verdana"/>
              </a:rPr>
              <a:t>destek almıştır.</a:t>
            </a:r>
          </a:p>
          <a:p>
            <a:pPr algn="just">
              <a:defRPr/>
            </a:pPr>
            <a:r>
              <a:rPr lang="tr-TR" sz="2000" spc="69" dirty="0">
                <a:solidFill>
                  <a:srgbClr val="878787"/>
                </a:solidFill>
                <a:latin typeface="Verdana"/>
                <a:cs typeface="Verdana"/>
              </a:rPr>
              <a:t>2024 yılında ‘Düve Alım Desteklemesi kapsamında’ 14 üreticimiz 152 düve alımı için </a:t>
            </a:r>
            <a:r>
              <a:rPr lang="tr-TR" sz="2000" b="1" spc="69" dirty="0">
                <a:solidFill>
                  <a:srgbClr val="FF0000"/>
                </a:solidFill>
                <a:latin typeface="Verdana"/>
                <a:cs typeface="Verdana"/>
              </a:rPr>
              <a:t>4.515.000 TL </a:t>
            </a:r>
            <a:r>
              <a:rPr lang="tr-TR" sz="2000" spc="69" dirty="0">
                <a:solidFill>
                  <a:srgbClr val="878787"/>
                </a:solidFill>
                <a:latin typeface="Verdana"/>
                <a:cs typeface="Verdana"/>
              </a:rPr>
              <a:t>destek almıştır.</a:t>
            </a:r>
          </a:p>
          <a:p>
            <a:pPr lvl="0" algn="just">
              <a:defRPr/>
            </a:pPr>
            <a:r>
              <a:rPr lang="tr-TR" sz="2000" spc="69" dirty="0">
                <a:solidFill>
                  <a:srgbClr val="878787"/>
                </a:solidFill>
                <a:latin typeface="Verdana"/>
                <a:cs typeface="Verdana"/>
              </a:rPr>
              <a:t>Destek kapsamında 71 üreticimize 588 baş düve alımı için </a:t>
            </a:r>
            <a:r>
              <a:rPr lang="tr-TR" sz="2000" b="1" spc="69" dirty="0">
                <a:solidFill>
                  <a:srgbClr val="FF0000"/>
                </a:solidFill>
                <a:latin typeface="Verdana"/>
                <a:cs typeface="Verdana"/>
              </a:rPr>
              <a:t>7.583.800 TL </a:t>
            </a:r>
            <a:r>
              <a:rPr lang="tr-TR" sz="2000" spc="69" dirty="0">
                <a:solidFill>
                  <a:srgbClr val="878787"/>
                </a:solidFill>
                <a:latin typeface="Verdana"/>
                <a:cs typeface="Verdana"/>
              </a:rPr>
              <a:t>destek verilmiştir.</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8954" y="845463"/>
            <a:ext cx="4764353" cy="2679949"/>
          </a:xfrm>
          <a:prstGeom prst="rect">
            <a:avLst/>
          </a:prstGeom>
        </p:spPr>
      </p:pic>
    </p:spTree>
    <p:extLst>
      <p:ext uri="{BB962C8B-B14F-4D97-AF65-F5344CB8AC3E}">
        <p14:creationId xmlns:p14="http://schemas.microsoft.com/office/powerpoint/2010/main" val="3158650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43009"/>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HAYVANCILIK İŞLETMELERİ YATIRIMLARININ DESTEKLENMESİ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7 . 6</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8" name="Dikdörtgen 7"/>
          <p:cNvSpPr/>
          <p:nvPr/>
        </p:nvSpPr>
        <p:spPr>
          <a:xfrm>
            <a:off x="259080" y="4404418"/>
            <a:ext cx="11689079" cy="1631216"/>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tr-TR" sz="2000" spc="69" dirty="0">
                <a:solidFill>
                  <a:srgbClr val="878787"/>
                </a:solidFill>
                <a:latin typeface="Verdana"/>
                <a:cs typeface="Verdana"/>
              </a:rPr>
              <a:t>Büyükbaş ve Küçükbaş Hayvancılık İşletmelerine Yönelik Yatırımların Desteklenmesi Projesi kapsamında 18 üreticiye ahır, makine ekipman için </a:t>
            </a:r>
            <a:r>
              <a:rPr lang="tr-TR" sz="2000" b="1" spc="69" dirty="0">
                <a:solidFill>
                  <a:srgbClr val="FF0000"/>
                </a:solidFill>
                <a:latin typeface="Verdana"/>
                <a:cs typeface="Verdana"/>
              </a:rPr>
              <a:t>503.510,91</a:t>
            </a:r>
            <a:r>
              <a:rPr lang="tr-TR" sz="2000" spc="69" dirty="0">
                <a:solidFill>
                  <a:srgbClr val="878787"/>
                </a:solidFill>
                <a:latin typeface="Verdana"/>
                <a:cs typeface="Verdana"/>
              </a:rPr>
              <a:t> </a:t>
            </a:r>
            <a:r>
              <a:rPr lang="tr-TR" sz="2000" b="1" spc="69" dirty="0">
                <a:solidFill>
                  <a:srgbClr val="FF0000"/>
                </a:solidFill>
                <a:latin typeface="Verdana"/>
                <a:cs typeface="Verdana"/>
              </a:rPr>
              <a:t>TL</a:t>
            </a:r>
            <a:r>
              <a:rPr lang="tr-TR" sz="2000" spc="69" dirty="0">
                <a:solidFill>
                  <a:srgbClr val="878787"/>
                </a:solidFill>
                <a:latin typeface="Verdana"/>
                <a:cs typeface="Verdana"/>
              </a:rPr>
              <a:t> hibe imkanı sağlanmıştır. Proje kapsamında 1 ahır 14 yem hazırlama makinesi 5 seyyar süt sağım makinesi 3 hayvan kaşıma ünitesi 3 otomatik suluk 1 gübre sıyırıcı sistemi alımı yapılacaktır.</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2240" y="949600"/>
            <a:ext cx="6249554" cy="3328841"/>
          </a:xfrm>
          <a:prstGeom prst="rect">
            <a:avLst/>
          </a:prstGeom>
        </p:spPr>
      </p:pic>
    </p:spTree>
    <p:extLst>
      <p:ext uri="{BB962C8B-B14F-4D97-AF65-F5344CB8AC3E}">
        <p14:creationId xmlns:p14="http://schemas.microsoft.com/office/powerpoint/2010/main" val="1897501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43009"/>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ARICILIK YATIRIMLARININ DESTEKLENMESİ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7 . 7</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8" name="Dikdörtgen 7"/>
          <p:cNvSpPr/>
          <p:nvPr/>
        </p:nvSpPr>
        <p:spPr>
          <a:xfrm>
            <a:off x="635383" y="5600700"/>
            <a:ext cx="11061317" cy="707886"/>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tr-TR" sz="2000" spc="69" dirty="0">
                <a:solidFill>
                  <a:srgbClr val="878787"/>
                </a:solidFill>
                <a:latin typeface="Verdana"/>
                <a:cs typeface="Verdana"/>
              </a:rPr>
              <a:t>Arıcılık Yatırımlarının Desteklenmesi kapsamında </a:t>
            </a:r>
            <a:r>
              <a:rPr lang="tr-TR" sz="2000" b="1" spc="69" dirty="0">
                <a:solidFill>
                  <a:srgbClr val="FF0000"/>
                </a:solidFill>
                <a:latin typeface="Verdana"/>
                <a:cs typeface="Verdana"/>
              </a:rPr>
              <a:t>% 50 </a:t>
            </a:r>
            <a:r>
              <a:rPr lang="tr-TR" sz="2000" spc="69" dirty="0">
                <a:solidFill>
                  <a:srgbClr val="878787"/>
                </a:solidFill>
                <a:latin typeface="Verdana"/>
                <a:cs typeface="Verdana"/>
              </a:rPr>
              <a:t>hibe ile </a:t>
            </a:r>
            <a:r>
              <a:rPr lang="tr-TR" sz="2000" b="1" spc="69" dirty="0">
                <a:solidFill>
                  <a:srgbClr val="FF0000"/>
                </a:solidFill>
                <a:latin typeface="Verdana"/>
                <a:cs typeface="Verdana"/>
              </a:rPr>
              <a:t>9</a:t>
            </a:r>
            <a:r>
              <a:rPr lang="tr-TR" sz="2000" spc="69" dirty="0">
                <a:solidFill>
                  <a:srgbClr val="878787"/>
                </a:solidFill>
                <a:latin typeface="Verdana"/>
                <a:cs typeface="Verdana"/>
              </a:rPr>
              <a:t> arıcıya </a:t>
            </a:r>
            <a:r>
              <a:rPr lang="tr-TR" sz="2000" b="1" spc="69" dirty="0">
                <a:solidFill>
                  <a:srgbClr val="FF0000"/>
                </a:solidFill>
                <a:latin typeface="Verdana"/>
                <a:cs typeface="Verdana"/>
              </a:rPr>
              <a:t>85.822,38 TL </a:t>
            </a:r>
            <a:r>
              <a:rPr lang="tr-TR" sz="2000" spc="69" dirty="0">
                <a:solidFill>
                  <a:srgbClr val="878787"/>
                </a:solidFill>
                <a:latin typeface="Verdana"/>
                <a:cs typeface="Verdana"/>
              </a:rPr>
              <a:t>hibeli ekipman desteği sağlanmıştır</a:t>
            </a:r>
            <a:r>
              <a:rPr kumimoji="0" lang="tr-TR" sz="2000" b="0" i="0" u="none" strike="noStrike" kern="0" cap="none" spc="0" normalizeH="0" baseline="0" noProof="0" dirty="0">
                <a:ln>
                  <a:noFill/>
                </a:ln>
                <a:solidFill>
                  <a:prstClr val="black"/>
                </a:solidFill>
                <a:effectLst/>
                <a:uLnTx/>
                <a:uFillTx/>
                <a:latin typeface="Calibri"/>
              </a:rPr>
              <a:t>.</a:t>
            </a: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756" y="1270418"/>
            <a:ext cx="7299626" cy="4138651"/>
          </a:xfrm>
          <a:prstGeom prst="rect">
            <a:avLst/>
          </a:prstGeom>
        </p:spPr>
      </p:pic>
    </p:spTree>
    <p:extLst>
      <p:ext uri="{BB962C8B-B14F-4D97-AF65-F5344CB8AC3E}">
        <p14:creationId xmlns:p14="http://schemas.microsoft.com/office/powerpoint/2010/main" val="40924482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ETKİYAP</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7 . 8</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9" name="Dikdörtgen 8"/>
          <p:cNvSpPr/>
          <p:nvPr/>
        </p:nvSpPr>
        <p:spPr>
          <a:xfrm>
            <a:off x="635383" y="5236696"/>
            <a:ext cx="10947018" cy="1323439"/>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lvl="0" algn="just">
              <a:defRPr/>
            </a:pPr>
            <a:r>
              <a:rPr lang="tr-TR" sz="2000" spc="69" dirty="0">
                <a:solidFill>
                  <a:srgbClr val="878787"/>
                </a:solidFill>
                <a:latin typeface="Verdana"/>
                <a:cs typeface="Verdana"/>
              </a:rPr>
              <a:t>Etçi hayvan varlığımızı arttırmayı hedefleyen Proje kapsamında Çayırlı, Otlukbeli, Tercan, İliç, Kemah ve Refahiye ilçelerimizde 2021 yılında </a:t>
            </a:r>
            <a:r>
              <a:rPr lang="tr-TR" sz="2000" b="1" spc="69" dirty="0">
                <a:solidFill>
                  <a:srgbClr val="FF0000"/>
                </a:solidFill>
                <a:latin typeface="Verdana"/>
                <a:cs typeface="Verdana"/>
              </a:rPr>
              <a:t>10.000</a:t>
            </a:r>
            <a:r>
              <a:rPr lang="tr-TR" sz="2000" spc="69" dirty="0">
                <a:solidFill>
                  <a:srgbClr val="878787"/>
                </a:solidFill>
                <a:latin typeface="Verdana"/>
                <a:cs typeface="Verdana"/>
              </a:rPr>
              <a:t> adet 2022 yılında </a:t>
            </a:r>
            <a:r>
              <a:rPr lang="tr-TR" sz="2000" b="1" spc="69" dirty="0">
                <a:solidFill>
                  <a:srgbClr val="FF0000"/>
                </a:solidFill>
                <a:latin typeface="Verdana"/>
                <a:cs typeface="Verdana"/>
              </a:rPr>
              <a:t>4.000 </a:t>
            </a:r>
            <a:r>
              <a:rPr lang="tr-TR" sz="2000" spc="69" dirty="0">
                <a:solidFill>
                  <a:srgbClr val="878787"/>
                </a:solidFill>
                <a:latin typeface="Verdana"/>
                <a:cs typeface="Verdana"/>
              </a:rPr>
              <a:t>adet, 2023 yılında </a:t>
            </a:r>
            <a:r>
              <a:rPr lang="tr-TR" sz="2000" b="1" spc="69" dirty="0">
                <a:solidFill>
                  <a:srgbClr val="FF0000"/>
                </a:solidFill>
                <a:latin typeface="Verdana"/>
                <a:cs typeface="Verdana"/>
              </a:rPr>
              <a:t>7.000 </a:t>
            </a:r>
            <a:r>
              <a:rPr lang="tr-TR" sz="2000" spc="69" dirty="0">
                <a:solidFill>
                  <a:srgbClr val="878787"/>
                </a:solidFill>
                <a:latin typeface="Verdana"/>
                <a:cs typeface="Verdana"/>
              </a:rPr>
              <a:t>adet tohumlama gerçekleştirildi.</a:t>
            </a:r>
          </a:p>
        </p:txBody>
      </p:sp>
      <p:pic>
        <p:nvPicPr>
          <p:cNvPr id="2" name="Resim 1"/>
          <p:cNvPicPr>
            <a:picLocks noChangeAspect="1"/>
          </p:cNvPicPr>
          <p:nvPr/>
        </p:nvPicPr>
        <p:blipFill rotWithShape="1">
          <a:blip r:embed="rId2"/>
          <a:srcRect t="7159"/>
          <a:stretch/>
        </p:blipFill>
        <p:spPr>
          <a:xfrm>
            <a:off x="2150295" y="1060703"/>
            <a:ext cx="7840136" cy="4052607"/>
          </a:xfrm>
          <a:prstGeom prst="rect">
            <a:avLst/>
          </a:prstGeom>
        </p:spPr>
      </p:pic>
    </p:spTree>
    <p:extLst>
      <p:ext uri="{BB962C8B-B14F-4D97-AF65-F5344CB8AC3E}">
        <p14:creationId xmlns:p14="http://schemas.microsoft.com/office/powerpoint/2010/main" val="1281819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UYGULANAN PROJELER</a:t>
            </a:r>
          </a:p>
          <a:p>
            <a:pPr marL="7701" lvl="0">
              <a:spcBef>
                <a:spcPts val="76"/>
              </a:spcBef>
            </a:pPr>
            <a:r>
              <a:rPr lang="tr-TR" sz="1100" spc="70" dirty="0">
                <a:solidFill>
                  <a:srgbClr val="878787"/>
                </a:solidFill>
                <a:latin typeface="Verdana"/>
                <a:cs typeface="Verdana"/>
              </a:rPr>
              <a:t>MERA PROJELERİ</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7 . 9</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2" name="Tablo 1">
            <a:extLst>
              <a:ext uri="{FF2B5EF4-FFF2-40B4-BE49-F238E27FC236}">
                <a16:creationId xmlns:a16="http://schemas.microsoft.com/office/drawing/2014/main" id="{60BE9FBB-C49F-F731-5627-8941EB94C337}"/>
              </a:ext>
            </a:extLst>
          </p:cNvPr>
          <p:cNvGraphicFramePr>
            <a:graphicFrameLocks noGrp="1"/>
          </p:cNvGraphicFramePr>
          <p:nvPr>
            <p:extLst>
              <p:ext uri="{D42A27DB-BD31-4B8C-83A1-F6EECF244321}">
                <p14:modId xmlns:p14="http://schemas.microsoft.com/office/powerpoint/2010/main" val="1750938188"/>
              </p:ext>
            </p:extLst>
          </p:nvPr>
        </p:nvGraphicFramePr>
        <p:xfrm>
          <a:off x="914817" y="1091574"/>
          <a:ext cx="10362366" cy="5170573"/>
        </p:xfrm>
        <a:graphic>
          <a:graphicData uri="http://schemas.openxmlformats.org/drawingml/2006/table">
            <a:tbl>
              <a:tblPr/>
              <a:tblGrid>
                <a:gridCol w="3140961">
                  <a:extLst>
                    <a:ext uri="{9D8B030D-6E8A-4147-A177-3AD203B41FA5}">
                      <a16:colId xmlns:a16="http://schemas.microsoft.com/office/drawing/2014/main" val="1954205424"/>
                    </a:ext>
                  </a:extLst>
                </a:gridCol>
                <a:gridCol w="1444281">
                  <a:extLst>
                    <a:ext uri="{9D8B030D-6E8A-4147-A177-3AD203B41FA5}">
                      <a16:colId xmlns:a16="http://schemas.microsoft.com/office/drawing/2014/main" val="2774910416"/>
                    </a:ext>
                  </a:extLst>
                </a:gridCol>
                <a:gridCol w="1444281">
                  <a:extLst>
                    <a:ext uri="{9D8B030D-6E8A-4147-A177-3AD203B41FA5}">
                      <a16:colId xmlns:a16="http://schemas.microsoft.com/office/drawing/2014/main" val="1324131518"/>
                    </a:ext>
                  </a:extLst>
                </a:gridCol>
                <a:gridCol w="1444281">
                  <a:extLst>
                    <a:ext uri="{9D8B030D-6E8A-4147-A177-3AD203B41FA5}">
                      <a16:colId xmlns:a16="http://schemas.microsoft.com/office/drawing/2014/main" val="2089650130"/>
                    </a:ext>
                  </a:extLst>
                </a:gridCol>
                <a:gridCol w="1444281">
                  <a:extLst>
                    <a:ext uri="{9D8B030D-6E8A-4147-A177-3AD203B41FA5}">
                      <a16:colId xmlns:a16="http://schemas.microsoft.com/office/drawing/2014/main" val="4200437946"/>
                    </a:ext>
                  </a:extLst>
                </a:gridCol>
                <a:gridCol w="1444281">
                  <a:extLst>
                    <a:ext uri="{9D8B030D-6E8A-4147-A177-3AD203B41FA5}">
                      <a16:colId xmlns:a16="http://schemas.microsoft.com/office/drawing/2014/main" val="1458520694"/>
                    </a:ext>
                  </a:extLst>
                </a:gridCol>
              </a:tblGrid>
              <a:tr h="256648">
                <a:tc gridSpan="6">
                  <a:txBody>
                    <a:bodyPr/>
                    <a:lstStyle/>
                    <a:p>
                      <a:pPr algn="ctr" rtl="0" fontAlgn="b"/>
                      <a:r>
                        <a:rPr lang="tr-TR" sz="1400" b="0" kern="1200" spc="-75" dirty="0">
                          <a:solidFill>
                            <a:srgbClr val="FFFFFF"/>
                          </a:solidFill>
                          <a:latin typeface="Verdana" panose="020B0604030504040204" pitchFamily="34" charset="0"/>
                          <a:ea typeface="Verdana" panose="020B0604030504040204" pitchFamily="34" charset="0"/>
                        </a:rPr>
                        <a:t>2023-2028 Mera Islah ve Amenajman Projeleri</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49210625"/>
                  </a:ext>
                </a:extLst>
              </a:tr>
              <a:tr h="505020">
                <a:tc>
                  <a:txBody>
                    <a:bodyPr/>
                    <a:lstStyle/>
                    <a:p>
                      <a:pPr algn="ctr" rtl="0" fontAlgn="ctr"/>
                      <a:r>
                        <a:rPr lang="tr-TR" sz="1400" b="0" kern="1200" spc="-75" dirty="0">
                          <a:solidFill>
                            <a:srgbClr val="FFFFFF"/>
                          </a:solidFill>
                          <a:latin typeface="Verdana" panose="020B0604030504040204" pitchFamily="34" charset="0"/>
                          <a:ea typeface="Verdana" panose="020B0604030504040204" pitchFamily="34" charset="0"/>
                        </a:rPr>
                        <a:t>Proje Adı</a:t>
                      </a:r>
                    </a:p>
                  </a:txBody>
                  <a:tcPr marL="7110" marR="7110" marT="71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rtl="0" fontAlgn="ctr"/>
                      <a:r>
                        <a:rPr lang="tr-TR" sz="1400" b="0" kern="1200" spc="-75" dirty="0">
                          <a:solidFill>
                            <a:schemeClr val="tx1"/>
                          </a:solidFill>
                          <a:latin typeface="Verdana" panose="020B0604030504040204" pitchFamily="34" charset="0"/>
                          <a:ea typeface="Verdana" panose="020B0604030504040204" pitchFamily="34" charset="0"/>
                        </a:rPr>
                        <a:t>Yılı</a:t>
                      </a:r>
                    </a:p>
                  </a:txBody>
                  <a:tcPr marL="7110" marR="7110" marT="71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tr-TR" sz="1400" b="0" kern="1200" spc="-75" dirty="0">
                          <a:solidFill>
                            <a:schemeClr val="tx1"/>
                          </a:solidFill>
                          <a:latin typeface="Verdana" panose="020B0604030504040204" pitchFamily="34" charset="0"/>
                          <a:ea typeface="Verdana" panose="020B0604030504040204" pitchFamily="34" charset="0"/>
                        </a:rPr>
                        <a:t>Alanı                                     (da)</a:t>
                      </a:r>
                    </a:p>
                  </a:txBody>
                  <a:tcPr marL="7110" marR="7110" marT="71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tr-TR" sz="1400" b="0" kern="1200" spc="-75">
                          <a:solidFill>
                            <a:schemeClr val="tx1"/>
                          </a:solidFill>
                          <a:latin typeface="Verdana" panose="020B0604030504040204" pitchFamily="34" charset="0"/>
                          <a:ea typeface="Verdana" panose="020B0604030504040204" pitchFamily="34" charset="0"/>
                        </a:rPr>
                        <a:t>Çifçi Katkısı</a:t>
                      </a:r>
                      <a:br>
                        <a:rPr lang="tr-TR" sz="1400" b="0" kern="1200" spc="-75">
                          <a:solidFill>
                            <a:schemeClr val="tx1"/>
                          </a:solidFill>
                          <a:latin typeface="Verdana" panose="020B0604030504040204" pitchFamily="34" charset="0"/>
                          <a:ea typeface="Verdana" panose="020B0604030504040204" pitchFamily="34" charset="0"/>
                        </a:rPr>
                      </a:br>
                      <a:r>
                        <a:rPr lang="tr-TR" sz="1400" b="0" kern="1200" spc="-75">
                          <a:solidFill>
                            <a:schemeClr val="tx1"/>
                          </a:solidFill>
                          <a:latin typeface="Verdana" panose="020B0604030504040204" pitchFamily="34" charset="0"/>
                          <a:ea typeface="Verdana" panose="020B0604030504040204" pitchFamily="34" charset="0"/>
                        </a:rPr>
                        <a:t>(TL)</a:t>
                      </a:r>
                    </a:p>
                  </a:txBody>
                  <a:tcPr marL="7110" marR="7110" marT="71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tr-TR" sz="1400" b="0" kern="1200" spc="-75">
                          <a:solidFill>
                            <a:schemeClr val="tx1"/>
                          </a:solidFill>
                          <a:latin typeface="Verdana" panose="020B0604030504040204" pitchFamily="34" charset="0"/>
                          <a:ea typeface="Verdana" panose="020B0604030504040204" pitchFamily="34" charset="0"/>
                        </a:rPr>
                        <a:t>Devlet Katkısı</a:t>
                      </a:r>
                      <a:br>
                        <a:rPr lang="tr-TR" sz="1400" b="0" kern="1200" spc="-75">
                          <a:solidFill>
                            <a:schemeClr val="tx1"/>
                          </a:solidFill>
                          <a:latin typeface="Verdana" panose="020B0604030504040204" pitchFamily="34" charset="0"/>
                          <a:ea typeface="Verdana" panose="020B0604030504040204" pitchFamily="34" charset="0"/>
                        </a:rPr>
                      </a:br>
                      <a:r>
                        <a:rPr lang="tr-TR" sz="1400" b="0" kern="1200" spc="-75">
                          <a:solidFill>
                            <a:schemeClr val="tx1"/>
                          </a:solidFill>
                          <a:latin typeface="Verdana" panose="020B0604030504040204" pitchFamily="34" charset="0"/>
                          <a:ea typeface="Verdana" panose="020B0604030504040204" pitchFamily="34" charset="0"/>
                        </a:rPr>
                        <a:t>(TL)</a:t>
                      </a:r>
                    </a:p>
                  </a:txBody>
                  <a:tcPr marL="7110" marR="7110" marT="71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tr-TR" sz="1400" b="0" kern="1200" spc="-75">
                          <a:solidFill>
                            <a:schemeClr val="tx1"/>
                          </a:solidFill>
                          <a:latin typeface="Verdana" panose="020B0604030504040204" pitchFamily="34" charset="0"/>
                          <a:ea typeface="Verdana" panose="020B0604030504040204" pitchFamily="34" charset="0"/>
                        </a:rPr>
                        <a:t>Toplam Maliyet</a:t>
                      </a:r>
                      <a:br>
                        <a:rPr lang="tr-TR" sz="1400" b="0" kern="1200" spc="-75">
                          <a:solidFill>
                            <a:schemeClr val="tx1"/>
                          </a:solidFill>
                          <a:latin typeface="Verdana" panose="020B0604030504040204" pitchFamily="34" charset="0"/>
                          <a:ea typeface="Verdana" panose="020B0604030504040204" pitchFamily="34" charset="0"/>
                        </a:rPr>
                      </a:br>
                      <a:r>
                        <a:rPr lang="tr-TR" sz="1400" b="0" kern="1200" spc="-75">
                          <a:solidFill>
                            <a:schemeClr val="tx1"/>
                          </a:solidFill>
                          <a:latin typeface="Verdana" panose="020B0604030504040204" pitchFamily="34" charset="0"/>
                          <a:ea typeface="Verdana" panose="020B0604030504040204" pitchFamily="34" charset="0"/>
                        </a:rPr>
                        <a:t>(TL)</a:t>
                      </a:r>
                    </a:p>
                  </a:txBody>
                  <a:tcPr marL="7110" marR="7110" marT="71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9641742"/>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t>
                      </a:r>
                      <a:r>
                        <a:rPr lang="tr-TR" sz="1400" b="0" kern="1200" spc="-75" dirty="0" err="1">
                          <a:solidFill>
                            <a:srgbClr val="FFFFFF"/>
                          </a:solidFill>
                          <a:latin typeface="Verdana" panose="020B0604030504040204" pitchFamily="34" charset="0"/>
                          <a:ea typeface="Verdana" panose="020B0604030504040204" pitchFamily="34" charset="0"/>
                        </a:rPr>
                        <a:t>Sütpınar</a:t>
                      </a:r>
                      <a:r>
                        <a:rPr lang="tr-TR" sz="1400" b="0" kern="1200" spc="-75" dirty="0">
                          <a:solidFill>
                            <a:srgbClr val="FFFFFF"/>
                          </a:solidFill>
                          <a:latin typeface="Verdana" panose="020B0604030504040204" pitchFamily="34" charset="0"/>
                          <a:ea typeface="Verdana" panose="020B0604030504040204" pitchFamily="34" charset="0"/>
                        </a:rPr>
                        <a:t>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dirty="0">
                          <a:solidFill>
                            <a:schemeClr val="tx1"/>
                          </a:solidFill>
                          <a:latin typeface="Verdana" panose="020B0604030504040204" pitchFamily="34" charset="0"/>
                          <a:ea typeface="Verdana" panose="020B0604030504040204" pitchFamily="34" charset="0"/>
                        </a:rPr>
                        <a:t>2023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5.418</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498.920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876.661</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1.375.581</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774381"/>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t>
                      </a:r>
                      <a:r>
                        <a:rPr lang="tr-TR" sz="1400" b="0" kern="1200" spc="-75" dirty="0" err="1">
                          <a:solidFill>
                            <a:srgbClr val="FFFFFF"/>
                          </a:solidFill>
                          <a:latin typeface="Verdana" panose="020B0604030504040204" pitchFamily="34" charset="0"/>
                          <a:ea typeface="Verdana" panose="020B0604030504040204" pitchFamily="34" charset="0"/>
                        </a:rPr>
                        <a:t>Sazlıpınar</a:t>
                      </a:r>
                      <a:r>
                        <a:rPr lang="tr-TR" sz="1400" b="0" kern="1200" spc="-75" dirty="0">
                          <a:solidFill>
                            <a:srgbClr val="FFFFFF"/>
                          </a:solidFill>
                          <a:latin typeface="Verdana" panose="020B0604030504040204" pitchFamily="34" charset="0"/>
                          <a:ea typeface="Verdana" panose="020B0604030504040204" pitchFamily="34" charset="0"/>
                        </a:rPr>
                        <a:t>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2023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622</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480.540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1.570.493</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2.051.033</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5991122"/>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Mertekli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2023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947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1.831.570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1.560.699</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3.392.269</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6163148"/>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Çağlayan - Yamaçlı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2023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237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1.627.000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1.003.442</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2.630.442</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3568421"/>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Çağlayan – Atatürk Mah.</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2024 – 2026</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697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889.105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1.320.575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2.209.680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347464"/>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Başpınar Mah. (Tuz Çalısı)</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2024 – 2024</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750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2.146.500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2.146.500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0396711"/>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t>
                      </a:r>
                      <a:r>
                        <a:rPr lang="tr-TR" sz="1400" b="0" kern="1200" spc="-75" dirty="0" err="1">
                          <a:solidFill>
                            <a:srgbClr val="FFFFFF"/>
                          </a:solidFill>
                          <a:latin typeface="Verdana" panose="020B0604030504040204" pitchFamily="34" charset="0"/>
                          <a:ea typeface="Verdana" panose="020B0604030504040204" pitchFamily="34" charset="0"/>
                        </a:rPr>
                        <a:t>Ağılözü</a:t>
                      </a:r>
                      <a:r>
                        <a:rPr lang="tr-TR" sz="1400" b="0" kern="1200" spc="-75" dirty="0">
                          <a:solidFill>
                            <a:srgbClr val="FFFFFF"/>
                          </a:solidFill>
                          <a:latin typeface="Verdana" panose="020B0604030504040204" pitchFamily="34" charset="0"/>
                          <a:ea typeface="Verdana" panose="020B0604030504040204" pitchFamily="34" charset="0"/>
                        </a:rPr>
                        <a:t>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2025 – 2027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21.613</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1.022.750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666.275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1.689.025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9495699"/>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t>
                      </a:r>
                      <a:r>
                        <a:rPr lang="tr-TR" sz="1400" b="0" kern="1200" spc="-75" dirty="0" err="1">
                          <a:solidFill>
                            <a:srgbClr val="FFFFFF"/>
                          </a:solidFill>
                          <a:latin typeface="Verdana" panose="020B0604030504040204" pitchFamily="34" charset="0"/>
                          <a:ea typeface="Verdana" panose="020B0604030504040204" pitchFamily="34" charset="0"/>
                        </a:rPr>
                        <a:t>Beşsaray</a:t>
                      </a:r>
                      <a:r>
                        <a:rPr lang="tr-TR" sz="1400" b="0" kern="1200" spc="-75" dirty="0">
                          <a:solidFill>
                            <a:srgbClr val="FFFFFF"/>
                          </a:solidFill>
                          <a:latin typeface="Verdana" panose="020B0604030504040204" pitchFamily="34" charset="0"/>
                          <a:ea typeface="Verdana" panose="020B0604030504040204" pitchFamily="34" charset="0"/>
                        </a:rPr>
                        <a:t>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2025 – 2027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851</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1.115.625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2.320.625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3.436.250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4350910"/>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Kilimli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2025 – 2027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1.767</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1.081.625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2.415.375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3.497.000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6914112"/>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Aydoğdu Köyü (Tuz Çalısı)</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2025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250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555.000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555.000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2359425"/>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t>
                      </a:r>
                      <a:r>
                        <a:rPr lang="tr-TR" sz="1400" b="0" kern="1200" spc="-75" dirty="0" err="1">
                          <a:solidFill>
                            <a:srgbClr val="FFFFFF"/>
                          </a:solidFill>
                          <a:latin typeface="Verdana" panose="020B0604030504040204" pitchFamily="34" charset="0"/>
                          <a:ea typeface="Verdana" panose="020B0604030504040204" pitchFamily="34" charset="0"/>
                        </a:rPr>
                        <a:t>Pınarönü</a:t>
                      </a:r>
                      <a:r>
                        <a:rPr lang="tr-TR" sz="1400" b="0" kern="1200" spc="-75" dirty="0">
                          <a:solidFill>
                            <a:srgbClr val="FFFFFF"/>
                          </a:solidFill>
                          <a:latin typeface="Verdana" panose="020B0604030504040204" pitchFamily="34" charset="0"/>
                          <a:ea typeface="Verdana" panose="020B0604030504040204" pitchFamily="34" charset="0"/>
                        </a:rPr>
                        <a:t> Köyü (Tuz Çalısı)</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2025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450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999.000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999.000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626750"/>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Mahmutlu Mah. (Tuz Çalısı)</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2025 – 2025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300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666.000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666.000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687991"/>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Ahmetli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2026 – 2028</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7.023</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50.000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840.000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890.000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9833055"/>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Ergan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2026 – 2028</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14.893</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601.250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647.500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1.248.750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0384174"/>
                  </a:ext>
                </a:extLst>
              </a:tr>
              <a:tr h="273133">
                <a:tc>
                  <a:txBody>
                    <a:bodyPr/>
                    <a:lstStyle/>
                    <a:p>
                      <a:pPr algn="l" rtl="0" fontAlgn="b"/>
                      <a:r>
                        <a:rPr lang="tr-TR" sz="1400" b="0" kern="1200" spc="-75" dirty="0">
                          <a:solidFill>
                            <a:srgbClr val="FFFFFF"/>
                          </a:solidFill>
                          <a:latin typeface="Verdana" panose="020B0604030504040204" pitchFamily="34" charset="0"/>
                          <a:ea typeface="Verdana" panose="020B0604030504040204" pitchFamily="34" charset="0"/>
                        </a:rPr>
                        <a:t>Merkez / </a:t>
                      </a:r>
                      <a:r>
                        <a:rPr lang="tr-TR" sz="1400" b="0" kern="1200" spc="-75" dirty="0" err="1">
                          <a:solidFill>
                            <a:srgbClr val="FFFFFF"/>
                          </a:solidFill>
                          <a:latin typeface="Verdana" panose="020B0604030504040204" pitchFamily="34" charset="0"/>
                          <a:ea typeface="Verdana" panose="020B0604030504040204" pitchFamily="34" charset="0"/>
                        </a:rPr>
                        <a:t>Çatalören</a:t>
                      </a:r>
                      <a:r>
                        <a:rPr lang="tr-TR" sz="1400" b="0" kern="1200" spc="-75" dirty="0">
                          <a:solidFill>
                            <a:srgbClr val="FFFFFF"/>
                          </a:solidFill>
                          <a:latin typeface="Verdana" panose="020B0604030504040204" pitchFamily="34" charset="0"/>
                          <a:ea typeface="Verdana" panose="020B0604030504040204" pitchFamily="34" charset="0"/>
                        </a:rPr>
                        <a:t> Köyü</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l" rtl="0" fontAlgn="b"/>
                      <a:r>
                        <a:rPr lang="tr-TR" sz="1400" b="0" kern="1200" spc="-75">
                          <a:solidFill>
                            <a:schemeClr val="tx1"/>
                          </a:solidFill>
                          <a:latin typeface="Verdana" panose="020B0604030504040204" pitchFamily="34" charset="0"/>
                          <a:ea typeface="Verdana" panose="020B0604030504040204" pitchFamily="34" charset="0"/>
                        </a:rPr>
                        <a:t>2026 – 2028</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1.141</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a:solidFill>
                            <a:schemeClr val="tx1"/>
                          </a:solidFill>
                          <a:latin typeface="Verdana" panose="020B0604030504040204" pitchFamily="34" charset="0"/>
                          <a:ea typeface="Verdana" panose="020B0604030504040204" pitchFamily="34" charset="0"/>
                        </a:rPr>
                        <a:t>876.250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1.667.500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1400" b="0" kern="1200" spc="-75" dirty="0">
                          <a:solidFill>
                            <a:schemeClr val="tx1"/>
                          </a:solidFill>
                          <a:latin typeface="Verdana" panose="020B0604030504040204" pitchFamily="34" charset="0"/>
                          <a:ea typeface="Verdana" panose="020B0604030504040204" pitchFamily="34" charset="0"/>
                        </a:rPr>
                        <a:t>2.543.750</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1906493"/>
                  </a:ext>
                </a:extLst>
              </a:tr>
              <a:tr h="273133">
                <a:tc gridSpan="2">
                  <a:txBody>
                    <a:bodyPr/>
                    <a:lstStyle/>
                    <a:p>
                      <a:pPr algn="ctr" rtl="0" fontAlgn="b"/>
                      <a:r>
                        <a:rPr lang="tr-TR" sz="1400" b="0" kern="1200" spc="-75" dirty="0">
                          <a:solidFill>
                            <a:schemeClr val="bg1"/>
                          </a:solidFill>
                          <a:latin typeface="Verdana" panose="020B0604030504040204" pitchFamily="34" charset="0"/>
                          <a:ea typeface="Verdana" panose="020B0604030504040204" pitchFamily="34" charset="0"/>
                        </a:rPr>
                        <a:t>Toplam</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hMerge="1">
                  <a:txBody>
                    <a:bodyPr/>
                    <a:lstStyle/>
                    <a:p>
                      <a:endParaRPr lang="tr-TR"/>
                    </a:p>
                  </a:txBody>
                  <a:tcPr/>
                </a:tc>
                <a:tc>
                  <a:txBody>
                    <a:bodyPr/>
                    <a:lstStyle/>
                    <a:p>
                      <a:pPr algn="r" rtl="0" fontAlgn="b"/>
                      <a:r>
                        <a:rPr lang="tr-TR" sz="2000" b="1" kern="1200" spc="-75" dirty="0">
                          <a:solidFill>
                            <a:srgbClr val="FF0000"/>
                          </a:solidFill>
                          <a:latin typeface="Akrobat" panose="00000600000000000000" pitchFamily="2" charset="-94"/>
                          <a:ea typeface="Verdana" panose="020B0604030504040204" pitchFamily="34" charset="0"/>
                        </a:rPr>
                        <a:t>56.959</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2000" b="1" kern="1200" spc="-75" dirty="0">
                          <a:solidFill>
                            <a:srgbClr val="FF0000"/>
                          </a:solidFill>
                          <a:latin typeface="Akrobat" panose="00000600000000000000" pitchFamily="2" charset="-94"/>
                          <a:ea typeface="Verdana" panose="020B0604030504040204" pitchFamily="34" charset="0"/>
                        </a:rPr>
                        <a:t>10.074.635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2000" b="1" kern="1200" spc="-75" dirty="0">
                          <a:solidFill>
                            <a:srgbClr val="FF0000"/>
                          </a:solidFill>
                          <a:latin typeface="Akrobat" panose="00000600000000000000" pitchFamily="2" charset="-94"/>
                          <a:ea typeface="Verdana" panose="020B0604030504040204" pitchFamily="34" charset="0"/>
                        </a:rPr>
                        <a:t>19.255.645</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tr-TR" sz="2000" b="1" kern="1200" spc="-75" dirty="0">
                          <a:solidFill>
                            <a:srgbClr val="FF0000"/>
                          </a:solidFill>
                          <a:latin typeface="Akrobat" panose="00000600000000000000" pitchFamily="2" charset="-94"/>
                          <a:ea typeface="Verdana" panose="020B0604030504040204" pitchFamily="34" charset="0"/>
                        </a:rPr>
                        <a:t>29.330.280 TL</a:t>
                      </a:r>
                    </a:p>
                  </a:txBody>
                  <a:tcPr marL="7110" marR="7110" marT="71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3376160"/>
                  </a:ext>
                </a:extLst>
              </a:tr>
            </a:tbl>
          </a:graphicData>
        </a:graphic>
      </p:graphicFrame>
    </p:spTree>
    <p:extLst>
      <p:ext uri="{BB962C8B-B14F-4D97-AF65-F5344CB8AC3E}">
        <p14:creationId xmlns:p14="http://schemas.microsoft.com/office/powerpoint/2010/main" val="1068367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2015-2019 YILI UYGULANAN PROJELER</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7 . 10</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2721059511"/>
              </p:ext>
            </p:extLst>
          </p:nvPr>
        </p:nvGraphicFramePr>
        <p:xfrm>
          <a:off x="635383" y="1171909"/>
          <a:ext cx="11099417" cy="5495194"/>
        </p:xfrm>
        <a:graphic>
          <a:graphicData uri="http://schemas.openxmlformats.org/drawingml/2006/table">
            <a:tbl>
              <a:tblPr firstRow="1" bandRow="1"/>
              <a:tblGrid>
                <a:gridCol w="7835517">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778000">
                  <a:extLst>
                    <a:ext uri="{9D8B030D-6E8A-4147-A177-3AD203B41FA5}">
                      <a16:colId xmlns:a16="http://schemas.microsoft.com/office/drawing/2014/main" val="20002"/>
                    </a:ext>
                  </a:extLst>
                </a:gridCol>
              </a:tblGrid>
              <a:tr h="35759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Proje Adı</a:t>
                      </a:r>
                    </a:p>
                  </a:txBody>
                  <a:tcPr marL="9525" marR="9525" marT="952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Finans Kaynağı</a:t>
                      </a:r>
                    </a:p>
                  </a:txBody>
                  <a:tcPr marL="9525" marR="9525" marT="952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 Bütçe (TL)</a:t>
                      </a:r>
                    </a:p>
                  </a:txBody>
                  <a:tcPr marL="9525" marR="9525" marT="952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76581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Erzincan Ovası Tarımsal Sulama Altyapısının Analizi, Sulamanın Sorunları ve Çözüm Önerileri</a:t>
                      </a:r>
                    </a:p>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(2015)</a:t>
                      </a:r>
                    </a:p>
                    <a:p>
                      <a:pPr marL="0" algn="ctr" defTabSz="914400" rtl="0" eaLnBrk="1" fontAlgn="ctr" latinLnBrk="0" hangingPunct="1"/>
                      <a:endParaRPr lang="tr-TR" sz="1400" b="0" kern="1200" spc="-75" dirty="0">
                        <a:solidFill>
                          <a:srgbClr val="FFFFFF"/>
                        </a:solidFill>
                        <a:latin typeface="Verdana" panose="020B0604030504040204" pitchFamily="34" charset="0"/>
                        <a:ea typeface="Verdana" panose="020B0604030504040204" pitchFamily="34" charset="0"/>
                        <a:cs typeface="Trebuchet MS"/>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KUDAKA</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rtl="0" fontAlgn="ctr"/>
                      <a:r>
                        <a:rPr lang="tr-TR" sz="1400" b="0" kern="1200" spc="-75" dirty="0">
                          <a:solidFill>
                            <a:schemeClr val="tx1"/>
                          </a:solidFill>
                          <a:latin typeface="Verdana" panose="020B0604030504040204" pitchFamily="34" charset="0"/>
                          <a:ea typeface="Verdana" panose="020B0604030504040204" pitchFamily="34" charset="0"/>
                          <a:cs typeface="Trebuchet MS"/>
                        </a:rPr>
                        <a:t>35.000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03725623"/>
                  </a:ext>
                </a:extLst>
              </a:tr>
              <a:tr h="4112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Kömür Köyü Organik Meyvecilik Havzası(2015)</a:t>
                      </a:r>
                    </a:p>
                    <a:p>
                      <a:pPr marL="0" algn="ctr" defTabSz="914400" rtl="0" eaLnBrk="1" fontAlgn="ctr" latinLnBrk="0" hangingPunct="1"/>
                      <a:endParaRPr lang="tr-TR" sz="1400" b="0" kern="1200" spc="-75" dirty="0">
                        <a:solidFill>
                          <a:srgbClr val="FFFFFF"/>
                        </a:solidFill>
                        <a:latin typeface="Verdana" panose="020B0604030504040204" pitchFamily="34" charset="0"/>
                        <a:ea typeface="Verdana" panose="020B0604030504040204" pitchFamily="34" charset="0"/>
                        <a:cs typeface="Trebuchet MS"/>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KUDAKA</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68.000</a:t>
                      </a:r>
                    </a:p>
                    <a:p>
                      <a:pPr marL="0" algn="r" rtl="0" fontAlgn="ctr"/>
                      <a:endParaRPr lang="tr-TR" sz="1400" b="0" kern="1200" spc="-75" dirty="0">
                        <a:solidFill>
                          <a:schemeClr val="tx1"/>
                        </a:solidFill>
                        <a:latin typeface="Verdana" panose="020B0604030504040204" pitchFamily="34" charset="0"/>
                        <a:ea typeface="Verdana" panose="020B0604030504040204" pitchFamily="34" charset="0"/>
                        <a:cs typeface="Trebuchet MS"/>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692752442"/>
                  </a:ext>
                </a:extLst>
              </a:tr>
              <a:tr h="3093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Ahıska Türklerinin İstihdamı İçin Yay Çatılı Seraların Kurulması(2016)</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Kalkınma Bakanlığı</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rtl="0" fontAlgn="ctr"/>
                      <a:r>
                        <a:rPr lang="tr-TR" sz="1400" b="0" kern="1200" spc="-75" dirty="0">
                          <a:solidFill>
                            <a:schemeClr val="tx1"/>
                          </a:solidFill>
                          <a:latin typeface="Verdana" panose="020B0604030504040204" pitchFamily="34" charset="0"/>
                          <a:ea typeface="Verdana" panose="020B0604030504040204" pitchFamily="34" charset="0"/>
                          <a:cs typeface="Trebuchet MS"/>
                        </a:rPr>
                        <a:t>10.000.000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7496473"/>
                  </a:ext>
                </a:extLst>
              </a:tr>
              <a:tr h="210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Süt Tankı ve Kamyonu  (2017)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İl Özel İdaresi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rtl="0" fontAlgn="ctr"/>
                      <a:r>
                        <a:rPr lang="tr-TR" sz="1400" b="0" kern="1200" spc="-75" dirty="0">
                          <a:solidFill>
                            <a:schemeClr val="tx1"/>
                          </a:solidFill>
                          <a:latin typeface="Verdana" panose="020B0604030504040204" pitchFamily="34" charset="0"/>
                          <a:ea typeface="Verdana" panose="020B0604030504040204" pitchFamily="34" charset="0"/>
                          <a:cs typeface="Trebuchet MS"/>
                        </a:rPr>
                        <a:t>440.000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445215433"/>
                  </a:ext>
                </a:extLst>
              </a:tr>
              <a:tr h="210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400" b="0" kern="1200" spc="-75" noProof="0" dirty="0">
                          <a:solidFill>
                            <a:srgbClr val="FFFFFF"/>
                          </a:solidFill>
                          <a:latin typeface="Verdana" panose="020B0604030504040204" pitchFamily="34" charset="0"/>
                          <a:ea typeface="Verdana" panose="020B0604030504040204" pitchFamily="34" charset="0"/>
                          <a:cs typeface="Trebuchet MS"/>
                        </a:rPr>
                        <a:t>Tahmin ve Erken Uyarı Sistemlerinin Kurulması</a:t>
                      </a:r>
                      <a:r>
                        <a:rPr lang="tr-TR" sz="1400" b="0" kern="1200" spc="-75" dirty="0">
                          <a:solidFill>
                            <a:srgbClr val="FFFFFF"/>
                          </a:solidFill>
                          <a:latin typeface="Verdana" panose="020B0604030504040204" pitchFamily="34" charset="0"/>
                          <a:ea typeface="Verdana" panose="020B0604030504040204" pitchFamily="34" charset="0"/>
                          <a:cs typeface="Trebuchet MS"/>
                        </a:rPr>
                        <a:t> (2017)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D.A.P</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rtl="0" fontAlgn="ctr"/>
                      <a:r>
                        <a:rPr lang="tr-TR" sz="1400" b="0" kern="1200" spc="-75" dirty="0">
                          <a:solidFill>
                            <a:schemeClr val="tx1"/>
                          </a:solidFill>
                          <a:latin typeface="Verdana" panose="020B0604030504040204" pitchFamily="34" charset="0"/>
                          <a:ea typeface="Verdana" panose="020B0604030504040204" pitchFamily="34" charset="0"/>
                          <a:cs typeface="Trebuchet MS"/>
                        </a:rPr>
                        <a:t>200.000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210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Arı Keki Projesi (2017)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İl Özel İdaresi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r" rtl="0" fontAlgn="ctr"/>
                      <a:r>
                        <a:rPr lang="tr-TR" sz="1400" b="0" kern="1200" spc="-75" dirty="0">
                          <a:solidFill>
                            <a:schemeClr val="tx1"/>
                          </a:solidFill>
                          <a:latin typeface="Verdana" panose="020B0604030504040204" pitchFamily="34" charset="0"/>
                          <a:ea typeface="Verdana" panose="020B0604030504040204" pitchFamily="34" charset="0"/>
                          <a:cs typeface="Trebuchet MS"/>
                        </a:rPr>
                        <a:t>66.000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4112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Erzincan İli ve İlçelerine Bağlı Köylerde Organik Tarımın Geliştirilmesine Yönelik Ceviz Üretimini Geliştirme ve Yaygınlaştırılma Projesi  (2017)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Genel Bütçe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110.395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2402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lnSpc>
                          <a:spcPct val="115000"/>
                        </a:lnSpc>
                        <a:spcAft>
                          <a:spcPts val="1000"/>
                        </a:spcAft>
                      </a:pPr>
                      <a:r>
                        <a:rPr lang="tr-TR" sz="1400" b="0" kern="1200" spc="-75" dirty="0">
                          <a:solidFill>
                            <a:srgbClr val="FFFFFF"/>
                          </a:solidFill>
                          <a:latin typeface="Verdana" panose="020B0604030504040204" pitchFamily="34" charset="0"/>
                          <a:ea typeface="Verdana" panose="020B0604030504040204" pitchFamily="34" charset="0"/>
                          <a:cs typeface="Trebuchet MS"/>
                        </a:rPr>
                        <a:t>Yeni Yem Bitkilerinin Denenmesi ve Geliştirilmesi Projesi (2017)</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D.A.P</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60.000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41157704"/>
                  </a:ext>
                </a:extLst>
              </a:tr>
              <a:tr h="2241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lnSpc>
                          <a:spcPct val="107000"/>
                        </a:lnSpc>
                        <a:spcAft>
                          <a:spcPts val="800"/>
                        </a:spcAft>
                      </a:pPr>
                      <a:r>
                        <a:rPr lang="tr-TR" sz="1400" b="0" kern="1200" spc="-75" dirty="0">
                          <a:solidFill>
                            <a:srgbClr val="FFFFFF"/>
                          </a:solidFill>
                          <a:latin typeface="Verdana" panose="020B0604030504040204" pitchFamily="34" charset="0"/>
                          <a:ea typeface="Verdana" panose="020B0604030504040204" pitchFamily="34" charset="0"/>
                          <a:cs typeface="Trebuchet MS"/>
                        </a:rPr>
                        <a:t>Buzağı İshalleri Kaynaklı Kayıpların Önlenmesi Projesi (2018)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İl Özel İdaresi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100.000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2241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lnSpc>
                          <a:spcPct val="107000"/>
                        </a:lnSpc>
                        <a:spcAft>
                          <a:spcPts val="800"/>
                        </a:spcAft>
                      </a:pPr>
                      <a:r>
                        <a:rPr lang="tr-TR" sz="1400" b="0" kern="1200" spc="-75" dirty="0">
                          <a:solidFill>
                            <a:srgbClr val="FFFFFF"/>
                          </a:solidFill>
                          <a:latin typeface="Verdana" panose="020B0604030504040204" pitchFamily="34" charset="0"/>
                          <a:ea typeface="Verdana" panose="020B0604030504040204" pitchFamily="34" charset="0"/>
                          <a:cs typeface="Trebuchet MS"/>
                        </a:rPr>
                        <a:t>Süt Toplama Tankları Alımı Projesi (2018)</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İl Özel İdaresi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864.940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773251211"/>
                  </a:ext>
                </a:extLst>
              </a:tr>
              <a:tr h="210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Yem Bitkileri Üretimini Yaygınlaştırılması ve Geliştirilmesi (2017-18-19)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noProof="0" dirty="0">
                          <a:solidFill>
                            <a:schemeClr val="tx1"/>
                          </a:solidFill>
                          <a:latin typeface="Verdana" panose="020B0604030504040204" pitchFamily="34" charset="0"/>
                          <a:ea typeface="Verdana" panose="020B0604030504040204" pitchFamily="34" charset="0"/>
                          <a:cs typeface="Trebuchet MS"/>
                        </a:rPr>
                        <a:t>Genel Bütçe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370.453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70665896"/>
                  </a:ext>
                </a:extLst>
              </a:tr>
              <a:tr h="210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Süt Soğutma Tankı Alım Projesi (2019)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Merkez İlçe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433.000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89904104"/>
                  </a:ext>
                </a:extLst>
              </a:tr>
              <a:tr h="2101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Erzincan’da </a:t>
                      </a:r>
                      <a:r>
                        <a:rPr lang="tr-TR" sz="1400" b="0" kern="1200" spc="-75" dirty="0" err="1">
                          <a:solidFill>
                            <a:srgbClr val="FFFFFF"/>
                          </a:solidFill>
                          <a:latin typeface="Verdana" panose="020B0604030504040204" pitchFamily="34" charset="0"/>
                          <a:ea typeface="Verdana" panose="020B0604030504040204" pitchFamily="34" charset="0"/>
                          <a:cs typeface="Trebuchet MS"/>
                        </a:rPr>
                        <a:t>Varroa</a:t>
                      </a:r>
                      <a:r>
                        <a:rPr lang="tr-TR" sz="1400" b="0" kern="1200" spc="-75" dirty="0">
                          <a:solidFill>
                            <a:srgbClr val="FFFFFF"/>
                          </a:solidFill>
                          <a:latin typeface="Verdana" panose="020B0604030504040204" pitchFamily="34" charset="0"/>
                          <a:ea typeface="Verdana" panose="020B0604030504040204" pitchFamily="34" charset="0"/>
                          <a:cs typeface="Trebuchet MS"/>
                        </a:rPr>
                        <a:t> Paraziti İle Toplu Mücadele Projesi (2019)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İl Özel İdaresi</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195.000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84893963"/>
                  </a:ext>
                </a:extLst>
              </a:tr>
              <a:tr h="46999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Kuru Fasulye Yetiştiriciliği Yaygınlaştırılması Projesi (2019)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Genel Bütçe</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20.000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83407059"/>
                  </a:ext>
                </a:extLst>
              </a:tr>
              <a:tr h="652109">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Toplam</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2000" u="none" strike="noStrike" kern="1200" noProof="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FEA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rtl="0" fontAlgn="ctr"/>
                      <a:r>
                        <a:rPr lang="tr-TR" sz="2000" b="1" i="0" u="none" strike="noStrike" kern="1200" dirty="0">
                          <a:solidFill>
                            <a:srgbClr val="FF0000"/>
                          </a:solidFill>
                          <a:effectLst/>
                          <a:latin typeface="Akrobat" panose="00000600000000000000" pitchFamily="2" charset="-94"/>
                          <a:ea typeface="+mn-ea"/>
                          <a:cs typeface="+mn-cs"/>
                        </a:rPr>
                        <a:t>12.962.788</a:t>
                      </a:r>
                      <a:r>
                        <a:rPr lang="tr-TR" sz="1800" b="1" kern="1200" spc="-75" dirty="0">
                          <a:solidFill>
                            <a:srgbClr val="FF0000"/>
                          </a:solidFill>
                          <a:latin typeface="Verdana" panose="020B0604030504040204" pitchFamily="34" charset="0"/>
                          <a:ea typeface="Verdana" panose="020B0604030504040204" pitchFamily="34" charset="0"/>
                          <a:cs typeface="Trebuchet MS"/>
                        </a:rPr>
                        <a:t> </a:t>
                      </a:r>
                      <a:r>
                        <a:rPr lang="tr-TR" sz="2000" b="1" i="0" u="none" strike="noStrike" kern="1200" dirty="0">
                          <a:solidFill>
                            <a:srgbClr val="FF0000"/>
                          </a:solidFill>
                          <a:effectLst/>
                          <a:latin typeface="Akrobat" panose="00000600000000000000" pitchFamily="2" charset="-94"/>
                          <a:ea typeface="+mn-ea"/>
                          <a:cs typeface="+mn-cs"/>
                        </a:rPr>
                        <a:t>TL</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87219967"/>
                  </a:ext>
                </a:extLst>
              </a:tr>
            </a:tbl>
          </a:graphicData>
        </a:graphic>
      </p:graphicFrame>
    </p:spTree>
    <p:extLst>
      <p:ext uri="{BB962C8B-B14F-4D97-AF65-F5344CB8AC3E}">
        <p14:creationId xmlns:p14="http://schemas.microsoft.com/office/powerpoint/2010/main" val="304869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35383" y="1416040"/>
            <a:ext cx="11556617" cy="3477875"/>
          </a:xfrm>
          <a:prstGeom prst="rect">
            <a:avLst/>
          </a:prstGeom>
        </p:spPr>
        <p:txBody>
          <a:bodyPr wrap="square">
            <a:spAutoFit/>
          </a:bodyPr>
          <a:lstStyle/>
          <a:p>
            <a:r>
              <a:rPr lang="tr-TR" sz="2000" spc="69" dirty="0">
                <a:solidFill>
                  <a:srgbClr val="878787"/>
                </a:solidFill>
                <a:latin typeface="Verdana"/>
                <a:cs typeface="Verdana"/>
              </a:rPr>
              <a:t>1 - İl Müdürlüğü</a:t>
            </a:r>
          </a:p>
          <a:p>
            <a:r>
              <a:rPr lang="tr-TR" sz="2000" spc="69" dirty="0">
                <a:solidFill>
                  <a:srgbClr val="878787"/>
                </a:solidFill>
                <a:latin typeface="Verdana"/>
                <a:cs typeface="Verdana"/>
              </a:rPr>
              <a:t>2 - Bahçe Kültürleri Araştırma Enstitüsü Müdürlüğü</a:t>
            </a:r>
          </a:p>
          <a:p>
            <a:r>
              <a:rPr lang="tr-TR" sz="2000" spc="69" dirty="0">
                <a:solidFill>
                  <a:srgbClr val="878787"/>
                </a:solidFill>
                <a:latin typeface="Verdana"/>
                <a:cs typeface="Verdana"/>
              </a:rPr>
              <a:t>3 - Gıda Kontrol Laboratuvar Müdürlüğü</a:t>
            </a:r>
          </a:p>
          <a:p>
            <a:r>
              <a:rPr lang="tr-TR" sz="2000" spc="69" dirty="0">
                <a:solidFill>
                  <a:srgbClr val="878787"/>
                </a:solidFill>
                <a:latin typeface="Verdana"/>
                <a:cs typeface="Verdana"/>
              </a:rPr>
              <a:t>4 - Tarım ve Kırsal Kalkınmayı Destekleme Kurumu İl Koordinatörlüğü</a:t>
            </a:r>
          </a:p>
          <a:p>
            <a:r>
              <a:rPr lang="tr-TR" sz="2000" spc="69" dirty="0">
                <a:solidFill>
                  <a:srgbClr val="878787"/>
                </a:solidFill>
                <a:latin typeface="Verdana"/>
                <a:cs typeface="Verdana"/>
              </a:rPr>
              <a:t>5 - Toprak Mahsulleri Ofisi Ajans Müdürlüğü</a:t>
            </a:r>
          </a:p>
          <a:p>
            <a:r>
              <a:rPr lang="tr-TR" sz="2000" spc="69" dirty="0">
                <a:solidFill>
                  <a:srgbClr val="878787"/>
                </a:solidFill>
                <a:latin typeface="Verdana"/>
                <a:cs typeface="Verdana"/>
              </a:rPr>
              <a:t>6 - Tarım Kredi Kooperatifleri ( 8 Adet )</a:t>
            </a:r>
          </a:p>
          <a:p>
            <a:r>
              <a:rPr lang="tr-TR" sz="2000" spc="69" dirty="0">
                <a:solidFill>
                  <a:srgbClr val="878787"/>
                </a:solidFill>
                <a:latin typeface="Verdana"/>
                <a:cs typeface="Verdana"/>
              </a:rPr>
              <a:t>7 - Et ve Süt Kurumu Kanatlı Kombinası Koordinatörlüğü</a:t>
            </a:r>
          </a:p>
          <a:p>
            <a:r>
              <a:rPr lang="tr-TR" sz="2000" spc="69" dirty="0">
                <a:solidFill>
                  <a:srgbClr val="878787"/>
                </a:solidFill>
                <a:latin typeface="Verdana"/>
                <a:cs typeface="Verdana"/>
              </a:rPr>
              <a:t>8 - Erzincan Orman İşletme Müdürlüğü</a:t>
            </a:r>
          </a:p>
          <a:p>
            <a:r>
              <a:rPr lang="tr-TR" sz="2000" spc="69" dirty="0">
                <a:solidFill>
                  <a:srgbClr val="878787"/>
                </a:solidFill>
                <a:latin typeface="Verdana"/>
                <a:cs typeface="Verdana"/>
              </a:rPr>
              <a:t>9 - Devlet Su İşleri 82. Şube Müdürlüğü</a:t>
            </a:r>
          </a:p>
          <a:p>
            <a:r>
              <a:rPr lang="tr-TR" sz="2000" spc="69" dirty="0">
                <a:solidFill>
                  <a:srgbClr val="878787"/>
                </a:solidFill>
                <a:latin typeface="Verdana"/>
                <a:cs typeface="Verdana"/>
              </a:rPr>
              <a:t>10- Erzincan Doğa Koruma Ve Milli Parklar Şube Müdürlüğü</a:t>
            </a:r>
          </a:p>
          <a:p>
            <a:r>
              <a:rPr lang="tr-TR" sz="2000" spc="69" dirty="0">
                <a:solidFill>
                  <a:srgbClr val="878787"/>
                </a:solidFill>
                <a:latin typeface="Verdana"/>
                <a:cs typeface="Verdana"/>
              </a:rPr>
              <a:t>11- Tarım Kredi Süt Fabrikası</a:t>
            </a:r>
          </a:p>
        </p:txBody>
      </p:sp>
      <p:sp>
        <p:nvSpPr>
          <p:cNvPr id="8"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9"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11"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12" name="object 7"/>
          <p:cNvSpPr txBox="1"/>
          <p:nvPr/>
        </p:nvSpPr>
        <p:spPr>
          <a:xfrm>
            <a:off x="9256138" y="513154"/>
            <a:ext cx="2796162" cy="386363"/>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ERZİNCAN TARIMI GENEL BİLGİLER</a:t>
            </a:r>
          </a:p>
          <a:p>
            <a:pPr marL="7701">
              <a:spcBef>
                <a:spcPts val="76"/>
              </a:spcBef>
            </a:pPr>
            <a:r>
              <a:rPr lang="tr-TR" sz="1100" spc="70" dirty="0">
                <a:solidFill>
                  <a:srgbClr val="878787"/>
                </a:solidFill>
                <a:latin typeface="Verdana"/>
                <a:cs typeface="Verdana"/>
              </a:rPr>
              <a:t>BAKANLIĞA BAĞLI KURULUŞLAR</a:t>
            </a:r>
          </a:p>
        </p:txBody>
      </p:sp>
      <p:sp>
        <p:nvSpPr>
          <p:cNvPr id="13"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1 . 2</a:t>
            </a:r>
            <a:endParaRPr sz="1182" dirty="0">
              <a:latin typeface="Verdana"/>
              <a:cs typeface="Verdana"/>
            </a:endParaRPr>
          </a:p>
        </p:txBody>
      </p:sp>
    </p:spTree>
    <p:extLst>
      <p:ext uri="{BB962C8B-B14F-4D97-AF65-F5344CB8AC3E}">
        <p14:creationId xmlns:p14="http://schemas.microsoft.com/office/powerpoint/2010/main" val="1622269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55833"/>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2020 YILI UYGULANAN PROJELER</a:t>
            </a:r>
          </a:p>
          <a:p>
            <a:pPr marL="7701" lvl="0">
              <a:spcBef>
                <a:spcPts val="76"/>
              </a:spcBef>
            </a:pPr>
            <a:endParaRPr lang="tr-TR" sz="1100" spc="70" dirty="0">
              <a:solidFill>
                <a:srgbClr val="878787"/>
              </a:solidFill>
              <a:latin typeface="Verdana"/>
              <a:cs typeface="Verdana"/>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noProof="0" dirty="0">
                <a:solidFill>
                  <a:srgbClr val="DC0C18"/>
                </a:solidFill>
                <a:latin typeface="Verdana"/>
                <a:cs typeface="Verdana"/>
              </a:rPr>
              <a:t>7 . 11</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11" name="Tablo 10"/>
          <p:cNvGraphicFramePr>
            <a:graphicFrameLocks noGrp="1"/>
          </p:cNvGraphicFramePr>
          <p:nvPr>
            <p:extLst>
              <p:ext uri="{D42A27DB-BD31-4B8C-83A1-F6EECF244321}">
                <p14:modId xmlns:p14="http://schemas.microsoft.com/office/powerpoint/2010/main" val="1158154001"/>
              </p:ext>
            </p:extLst>
          </p:nvPr>
        </p:nvGraphicFramePr>
        <p:xfrm>
          <a:off x="648183" y="1095838"/>
          <a:ext cx="10938075" cy="5454961"/>
        </p:xfrm>
        <a:graphic>
          <a:graphicData uri="http://schemas.openxmlformats.org/drawingml/2006/table">
            <a:tbl>
              <a:tblPr firstRow="1" bandRow="1"/>
              <a:tblGrid>
                <a:gridCol w="5218027">
                  <a:extLst>
                    <a:ext uri="{9D8B030D-6E8A-4147-A177-3AD203B41FA5}">
                      <a16:colId xmlns:a16="http://schemas.microsoft.com/office/drawing/2014/main" val="20000"/>
                    </a:ext>
                  </a:extLst>
                </a:gridCol>
                <a:gridCol w="4211375">
                  <a:extLst>
                    <a:ext uri="{9D8B030D-6E8A-4147-A177-3AD203B41FA5}">
                      <a16:colId xmlns:a16="http://schemas.microsoft.com/office/drawing/2014/main" val="20001"/>
                    </a:ext>
                  </a:extLst>
                </a:gridCol>
                <a:gridCol w="1508673">
                  <a:extLst>
                    <a:ext uri="{9D8B030D-6E8A-4147-A177-3AD203B41FA5}">
                      <a16:colId xmlns:a16="http://schemas.microsoft.com/office/drawing/2014/main" val="20002"/>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Proje Adı</a:t>
                      </a:r>
                    </a:p>
                  </a:txBody>
                  <a:tcPr marL="9525" marR="9525" marT="952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Finans Kaynağı</a:t>
                      </a:r>
                    </a:p>
                  </a:txBody>
                  <a:tcPr marL="9525" marR="9525" marT="952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 Bütçe (TL)</a:t>
                      </a:r>
                    </a:p>
                  </a:txBody>
                  <a:tcPr marL="9525" marR="9525" marT="9526"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3650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Yem Bitkileri Üretimini Yaygınlaştırılması ve Geliştirilmesi (2020)</a:t>
                      </a:r>
                    </a:p>
                  </a:txBody>
                  <a:tcPr marL="5080" marR="5080" marT="508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200" b="0" kern="1200" spc="-75" dirty="0">
                          <a:solidFill>
                            <a:schemeClr val="tx1"/>
                          </a:solidFill>
                          <a:latin typeface="Verdana" panose="020B0604030504040204" pitchFamily="34" charset="0"/>
                          <a:ea typeface="Verdana" panose="020B0604030504040204" pitchFamily="34" charset="0"/>
                          <a:cs typeface="Trebuchet MS"/>
                        </a:rPr>
                        <a:t>İl Özel İdaresi</a:t>
                      </a:r>
                    </a:p>
                  </a:txBody>
                  <a:tcPr marL="4992" marR="4992" marT="49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580.750</a:t>
                      </a:r>
                    </a:p>
                  </a:txBody>
                  <a:tcPr marL="4992" marR="4992" marT="49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04991369"/>
                  </a:ext>
                </a:extLst>
              </a:tr>
              <a:tr h="48669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Yem Bitkileri Üretimini Yaygınlaştırılması ve Geliştirilmesi(2020)</a:t>
                      </a:r>
                    </a:p>
                  </a:txBody>
                  <a:tcPr marL="5080" marR="5080" marT="508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4992" marR="4992" marT="49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301.990</a:t>
                      </a:r>
                    </a:p>
                  </a:txBody>
                  <a:tcPr marL="4992" marR="4992" marT="49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35309908"/>
                  </a:ext>
                </a:extLst>
              </a:tr>
              <a:tr h="3650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Fasulye Üretimini Geliştirme ve Yaygınlaştırma Projesi (2020)</a:t>
                      </a:r>
                    </a:p>
                  </a:txBody>
                  <a:tcPr marL="5080" marR="5080" marT="508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4992" marR="4992" marT="49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24.000</a:t>
                      </a:r>
                    </a:p>
                  </a:txBody>
                  <a:tcPr marL="4992" marR="4992" marT="4992"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891192287"/>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 75 Hibeli Bitkisel Üretim Projesi Kuru Fasulye Tohumu (2020)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 363.600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25388729"/>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 75 Hibeli Bitkisel Üretim Projesi (Yazlık Buğday (2020)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728.979</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79506731"/>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Arı Otu (</a:t>
                      </a:r>
                      <a:r>
                        <a:rPr lang="tr-TR" sz="1400" b="0" kern="1200" spc="-75" dirty="0" err="1">
                          <a:solidFill>
                            <a:srgbClr val="FFFFFF"/>
                          </a:solidFill>
                          <a:latin typeface="Verdana" panose="020B0604030504040204" pitchFamily="34" charset="0"/>
                          <a:ea typeface="Verdana" panose="020B0604030504040204" pitchFamily="34" charset="0"/>
                          <a:cs typeface="Trebuchet MS"/>
                        </a:rPr>
                        <a:t>Faselya</a:t>
                      </a:r>
                      <a:r>
                        <a:rPr lang="tr-TR" sz="1400" b="0" kern="1200" spc="-75" dirty="0">
                          <a:solidFill>
                            <a:srgbClr val="FFFFFF"/>
                          </a:solidFill>
                          <a:latin typeface="Verdana" panose="020B0604030504040204" pitchFamily="34" charset="0"/>
                          <a:ea typeface="Verdana" panose="020B0604030504040204" pitchFamily="34" charset="0"/>
                          <a:cs typeface="Trebuchet MS"/>
                        </a:rPr>
                        <a:t>) Denemesi ve Geliştirilmesi Projesi(2020)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13.880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13611921"/>
                  </a:ext>
                </a:extLst>
              </a:tr>
              <a:tr h="3603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%50 Hibeli Yonca Tohumu Dağıtımı (2020)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882.740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635402147"/>
                  </a:ext>
                </a:extLst>
              </a:tr>
              <a:tr h="37923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Yem Bitkisi Yetiştiriciliğinde Basınçlı Sulama Sistemi Demonstrasyonu Projesi (2020)</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600" b="0" kern="1200" spc="-75" dirty="0">
                          <a:solidFill>
                            <a:schemeClr val="tx1"/>
                          </a:solidFill>
                          <a:latin typeface="Verdana" panose="020B0604030504040204" pitchFamily="34" charset="0"/>
                          <a:ea typeface="Verdana" panose="020B0604030504040204" pitchFamily="34" charset="0"/>
                          <a:cs typeface="Trebuchet MS"/>
                        </a:rPr>
                        <a:t>6.801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316136157"/>
                  </a:ext>
                </a:extLst>
              </a:tr>
              <a:tr h="379238">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tr-TR" sz="1400" b="0" kern="1200" spc="-75" dirty="0" err="1">
                          <a:solidFill>
                            <a:srgbClr val="FFFFFF"/>
                          </a:solidFill>
                          <a:latin typeface="Verdana" panose="020B0604030504040204" pitchFamily="34" charset="0"/>
                          <a:ea typeface="Verdana" panose="020B0604030504040204" pitchFamily="34" charset="0"/>
                          <a:cs typeface="Trebuchet MS"/>
                        </a:rPr>
                        <a:t>Örtüaltı</a:t>
                      </a:r>
                      <a:r>
                        <a:rPr lang="tr-TR" sz="1400" b="0" kern="1200" spc="-75" dirty="0">
                          <a:solidFill>
                            <a:srgbClr val="FFFFFF"/>
                          </a:solidFill>
                          <a:latin typeface="Verdana" panose="020B0604030504040204" pitchFamily="34" charset="0"/>
                          <a:ea typeface="Verdana" panose="020B0604030504040204" pitchFamily="34" charset="0"/>
                          <a:cs typeface="Trebuchet MS"/>
                        </a:rPr>
                        <a:t> Sebze Yetiştiriciliğinin Yaygınlaştırılması Projesi (2020)</a:t>
                      </a:r>
                    </a:p>
                    <a:p>
                      <a:pPr marL="0" algn="ctr" defTabSz="914400" rtl="0" eaLnBrk="1" fontAlgn="t" latinLnBrk="0" hangingPunct="1"/>
                      <a:endParaRPr lang="tr-TR" sz="1400" b="0" kern="1200" spc="-75" dirty="0">
                        <a:solidFill>
                          <a:srgbClr val="FFFFFF"/>
                        </a:solidFill>
                        <a:latin typeface="Verdana" panose="020B0604030504040204" pitchFamily="34" charset="0"/>
                        <a:ea typeface="Verdana" panose="020B0604030504040204" pitchFamily="34" charset="0"/>
                        <a:cs typeface="Trebuchet MS"/>
                      </a:endParaRP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t"/>
                      <a:r>
                        <a:rPr lang="tr-TR" sz="1200" b="0" kern="1200" spc="-75" dirty="0">
                          <a:solidFill>
                            <a:schemeClr val="tx1"/>
                          </a:solidFill>
                          <a:latin typeface="Verdana" panose="020B0604030504040204" pitchFamily="34" charset="0"/>
                          <a:ea typeface="Verdana" panose="020B0604030504040204" pitchFamily="34" charset="0"/>
                          <a:cs typeface="Trebuchet MS"/>
                        </a:rPr>
                        <a:t>Bitkisel Üretim Erzincan İl Özel İdaresi</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7.080.000</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81886789"/>
                  </a:ext>
                </a:extLst>
              </a:tr>
              <a:tr h="379238">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Havza Bazlı Meyvecilik Projesi (2020)</a:t>
                      </a:r>
                    </a:p>
                    <a:p>
                      <a:pPr marL="0" algn="ctr" defTabSz="914400" rtl="0" eaLnBrk="1" fontAlgn="t" latinLnBrk="0" hangingPunct="1"/>
                      <a:endParaRPr lang="tr-TR" sz="1400" b="0" kern="1200" spc="-75" dirty="0">
                        <a:solidFill>
                          <a:srgbClr val="FFFFFF"/>
                        </a:solidFill>
                        <a:latin typeface="Verdana" panose="020B0604030504040204" pitchFamily="34" charset="0"/>
                        <a:ea typeface="Verdana" panose="020B0604030504040204" pitchFamily="34" charset="0"/>
                        <a:cs typeface="Trebuchet MS"/>
                      </a:endParaRP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t"/>
                      <a:r>
                        <a:rPr lang="tr-TR" sz="1200" b="0" kern="1200" spc="-75" dirty="0">
                          <a:solidFill>
                            <a:schemeClr val="tx1"/>
                          </a:solidFill>
                          <a:latin typeface="Verdana" panose="020B0604030504040204" pitchFamily="34" charset="0"/>
                          <a:ea typeface="Verdana" panose="020B0604030504040204" pitchFamily="34" charset="0"/>
                          <a:cs typeface="Trebuchet MS"/>
                        </a:rPr>
                        <a:t>DAP</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tr-TR" sz="1400" b="0" kern="1200" spc="-75" dirty="0">
                          <a:solidFill>
                            <a:schemeClr val="tx1"/>
                          </a:solidFill>
                          <a:latin typeface="Verdana" panose="020B0604030504040204" pitchFamily="34" charset="0"/>
                          <a:ea typeface="Verdana" panose="020B0604030504040204" pitchFamily="34" charset="0"/>
                          <a:cs typeface="Trebuchet MS"/>
                        </a:rPr>
                        <a:t>462.560</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16864057"/>
                  </a:ext>
                </a:extLst>
              </a:tr>
              <a:tr h="379238">
                <a:tc>
                  <a:txBody>
                    <a:bodyPr/>
                    <a:lstStyle/>
                    <a:p>
                      <a:pPr marL="0" algn="ctr" defTabSz="914400" rtl="0" eaLnBrk="1" fontAlgn="t"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İyi Tarım Uygulamalarının Yaygınlaştırması ve Geliştirilmesi Projesi (2020)</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fontAlgn="ctr"/>
                      <a:r>
                        <a:rPr lang="tr-TR" sz="1400" b="0" kern="1200" spc="-75" dirty="0">
                          <a:solidFill>
                            <a:schemeClr val="tx1"/>
                          </a:solidFill>
                          <a:latin typeface="Verdana" panose="020B0604030504040204" pitchFamily="34" charset="0"/>
                          <a:ea typeface="Verdana" panose="020B0604030504040204" pitchFamily="34" charset="0"/>
                          <a:cs typeface="Trebuchet MS"/>
                        </a:rPr>
                        <a:t>                                 3.465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15297303"/>
                  </a:ext>
                </a:extLst>
              </a:tr>
              <a:tr h="379238">
                <a:tc>
                  <a:txBody>
                    <a:bodyPr/>
                    <a:lstStyle/>
                    <a:p>
                      <a:pPr marL="0" algn="ctr" defTabSz="914400" rtl="0" eaLnBrk="1" fontAlgn="t"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Kuru Fasulye Yetiştiriciliğinin </a:t>
                      </a:r>
                      <a:r>
                        <a:rPr lang="tr-TR" sz="1400" b="0" kern="1200" spc="-75" dirty="0" err="1">
                          <a:solidFill>
                            <a:srgbClr val="FFFFFF"/>
                          </a:solidFill>
                          <a:latin typeface="Verdana" panose="020B0604030504040204" pitchFamily="34" charset="0"/>
                          <a:ea typeface="Verdana" panose="020B0604030504040204" pitchFamily="34" charset="0"/>
                          <a:cs typeface="Trebuchet MS"/>
                        </a:rPr>
                        <a:t>YaygınlaştırılmasıProjesi</a:t>
                      </a:r>
                      <a:r>
                        <a:rPr lang="tr-TR" sz="1400" b="0" kern="1200" spc="-75" dirty="0">
                          <a:solidFill>
                            <a:srgbClr val="FFFFFF"/>
                          </a:solidFill>
                          <a:latin typeface="Verdana" panose="020B0604030504040204" pitchFamily="34" charset="0"/>
                          <a:ea typeface="Verdana" panose="020B0604030504040204" pitchFamily="34" charset="0"/>
                          <a:cs typeface="Trebuchet MS"/>
                        </a:rPr>
                        <a:t> (%75 Hibeli) (2020) </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tr-TR" sz="12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r" fontAlgn="ctr"/>
                      <a:r>
                        <a:rPr lang="tr-TR" sz="1400" b="0" kern="1200" spc="-75" dirty="0">
                          <a:solidFill>
                            <a:schemeClr val="tx1"/>
                          </a:solidFill>
                          <a:latin typeface="Verdana" panose="020B0604030504040204" pitchFamily="34" charset="0"/>
                          <a:ea typeface="Verdana" panose="020B0604030504040204" pitchFamily="34" charset="0"/>
                          <a:cs typeface="Trebuchet MS"/>
                        </a:rPr>
                        <a:t>                             105.600 </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13561069"/>
                  </a:ext>
                </a:extLst>
              </a:tr>
              <a:tr h="392879">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kern="1200" spc="-75" dirty="0">
                          <a:solidFill>
                            <a:srgbClr val="FFFFFF"/>
                          </a:solidFill>
                          <a:latin typeface="Verdana" panose="020B0604030504040204" pitchFamily="34" charset="0"/>
                          <a:ea typeface="Verdana" panose="020B0604030504040204" pitchFamily="34" charset="0"/>
                          <a:cs typeface="Trebuchet MS"/>
                        </a:rPr>
                        <a:t>Toplam</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2000" u="none" strike="noStrike" kern="1200" noProof="0" dirty="0">
                        <a:solidFill>
                          <a:schemeClr val="tx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FEA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2000" b="1" i="0" u="none" strike="noStrike" kern="1200" dirty="0">
                          <a:solidFill>
                            <a:srgbClr val="FF0000"/>
                          </a:solidFill>
                          <a:effectLst/>
                          <a:latin typeface="Akrobat" panose="00000600000000000000" pitchFamily="2" charset="-94"/>
                          <a:ea typeface="+mn-ea"/>
                          <a:cs typeface="+mn-cs"/>
                        </a:rPr>
                        <a:t>10.554.365</a:t>
                      </a:r>
                      <a:r>
                        <a:rPr lang="tr-TR" sz="1600" b="1" kern="1200" spc="-75" dirty="0">
                          <a:solidFill>
                            <a:srgbClr val="FF0000"/>
                          </a:solidFill>
                          <a:latin typeface="Verdana" panose="020B0604030504040204" pitchFamily="34" charset="0"/>
                          <a:ea typeface="Verdana" panose="020B0604030504040204" pitchFamily="34" charset="0"/>
                          <a:cs typeface="Trebuchet MS"/>
                        </a:rPr>
                        <a:t> </a:t>
                      </a:r>
                      <a:r>
                        <a:rPr lang="tr-TR" sz="2000" b="1" i="0" u="none" strike="noStrike" kern="1200" dirty="0">
                          <a:solidFill>
                            <a:srgbClr val="FF0000"/>
                          </a:solidFill>
                          <a:effectLst/>
                          <a:latin typeface="Akrobat" panose="00000600000000000000" pitchFamily="2" charset="-94"/>
                          <a:ea typeface="+mn-ea"/>
                          <a:cs typeface="+mn-cs"/>
                        </a:rPr>
                        <a:t>TL</a:t>
                      </a: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87219967"/>
                  </a:ext>
                </a:extLst>
              </a:tr>
            </a:tbl>
          </a:graphicData>
        </a:graphic>
      </p:graphicFrame>
    </p:spTree>
    <p:extLst>
      <p:ext uri="{BB962C8B-B14F-4D97-AF65-F5344CB8AC3E}">
        <p14:creationId xmlns:p14="http://schemas.microsoft.com/office/powerpoint/2010/main" val="9034709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55833"/>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2021 YILINDA UYGULANAN PROJELER</a:t>
            </a:r>
          </a:p>
          <a:p>
            <a:pPr marL="7701" lvl="0">
              <a:spcBef>
                <a:spcPts val="76"/>
              </a:spcBef>
            </a:pPr>
            <a:endParaRPr lang="tr-TR" sz="1100" spc="70" dirty="0">
              <a:solidFill>
                <a:srgbClr val="878787"/>
              </a:solidFill>
              <a:latin typeface="Verdana"/>
              <a:cs typeface="Verdana"/>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7 . 12</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2" name="Tablo 1"/>
          <p:cNvGraphicFramePr>
            <a:graphicFrameLocks noGrp="1"/>
          </p:cNvGraphicFramePr>
          <p:nvPr>
            <p:extLst>
              <p:ext uri="{D42A27DB-BD31-4B8C-83A1-F6EECF244321}">
                <p14:modId xmlns:p14="http://schemas.microsoft.com/office/powerpoint/2010/main" val="61489193"/>
              </p:ext>
            </p:extLst>
          </p:nvPr>
        </p:nvGraphicFramePr>
        <p:xfrm>
          <a:off x="635383" y="1119419"/>
          <a:ext cx="11112921" cy="5174113"/>
        </p:xfrm>
        <a:graphic>
          <a:graphicData uri="http://schemas.openxmlformats.org/drawingml/2006/table">
            <a:tbl>
              <a:tblPr/>
              <a:tblGrid>
                <a:gridCol w="6029123">
                  <a:extLst>
                    <a:ext uri="{9D8B030D-6E8A-4147-A177-3AD203B41FA5}">
                      <a16:colId xmlns:a16="http://schemas.microsoft.com/office/drawing/2014/main" val="1796029434"/>
                    </a:ext>
                  </a:extLst>
                </a:gridCol>
                <a:gridCol w="2740644">
                  <a:extLst>
                    <a:ext uri="{9D8B030D-6E8A-4147-A177-3AD203B41FA5}">
                      <a16:colId xmlns:a16="http://schemas.microsoft.com/office/drawing/2014/main" val="3647893364"/>
                    </a:ext>
                  </a:extLst>
                </a:gridCol>
                <a:gridCol w="2343154">
                  <a:extLst>
                    <a:ext uri="{9D8B030D-6E8A-4147-A177-3AD203B41FA5}">
                      <a16:colId xmlns:a16="http://schemas.microsoft.com/office/drawing/2014/main" val="3225447610"/>
                    </a:ext>
                  </a:extLst>
                </a:gridCol>
              </a:tblGrid>
              <a:tr h="259142">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Proje Adı</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Finans Kaynağı</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1400" b="0" kern="1200" spc="-75" dirty="0">
                          <a:solidFill>
                            <a:srgbClr val="FFFFFF"/>
                          </a:solidFill>
                          <a:latin typeface="Verdana" panose="020B0604030504040204" pitchFamily="34" charset="0"/>
                          <a:ea typeface="Verdana" panose="020B0604030504040204" pitchFamily="34" charset="0"/>
                          <a:cs typeface="Trebuchet MS"/>
                        </a:rPr>
                        <a:t> Bütçe (TL)</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1185259075"/>
                  </a:ext>
                </a:extLst>
              </a:tr>
              <a:tr h="530450">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 Buğday Yetiştiriciliğini Geliştirme ve Yaygınlaştırma Projesi (%75 Hibeli)</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(%50)Bitkisel Üretim Genel Müdürlüğü (%25)Özel İdare Katkısı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2.000.000 </a:t>
                      </a:r>
                    </a:p>
                  </a:txBody>
                  <a:tcPr marL="5522" marR="5522" marT="55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3167004"/>
                  </a:ext>
                </a:extLst>
              </a:tr>
              <a:tr h="621943">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 Güzlük Buğday Projesi (%75 Hibeli)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1.093.000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7237371"/>
                  </a:ext>
                </a:extLst>
              </a:tr>
              <a:tr h="621943">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Güzlük Arpa Projesi (%75 Hibeli)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400.000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15281771"/>
                  </a:ext>
                </a:extLst>
              </a:tr>
              <a:tr h="621943">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Yem Bitkilerin Yaygınlaştırılması Projesi(5 </a:t>
                      </a:r>
                      <a:r>
                        <a:rPr lang="tr-TR" sz="1400" b="0" kern="1200" spc="-75" dirty="0" err="1">
                          <a:solidFill>
                            <a:srgbClr val="FFFFFF"/>
                          </a:solidFill>
                          <a:latin typeface="Verdana" panose="020B0604030504040204" pitchFamily="34" charset="0"/>
                          <a:ea typeface="Verdana" panose="020B0604030504040204" pitchFamily="34" charset="0"/>
                          <a:cs typeface="Trebuchet MS"/>
                        </a:rPr>
                        <a:t>li</a:t>
                      </a:r>
                      <a:r>
                        <a:rPr lang="tr-TR" sz="1400" b="0" kern="1200" spc="-75" dirty="0">
                          <a:solidFill>
                            <a:srgbClr val="FFFFFF"/>
                          </a:solidFill>
                          <a:latin typeface="Verdana" panose="020B0604030504040204" pitchFamily="34" charset="0"/>
                          <a:ea typeface="Verdana" panose="020B0604030504040204" pitchFamily="34" charset="0"/>
                          <a:cs typeface="Trebuchet MS"/>
                        </a:rPr>
                        <a:t> karışım) (%75 Hibeli)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412.500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61437689"/>
                  </a:ext>
                </a:extLst>
              </a:tr>
              <a:tr h="621943">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 Meyveciliği Geliştirme Projesi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258.000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01300097"/>
                  </a:ext>
                </a:extLst>
              </a:tr>
              <a:tr h="259142">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 İlinde Göçerlerin Yaşam Şartlarının İyileştirilmesi Projesi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DAP</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421.000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90734616"/>
                  </a:ext>
                </a:extLst>
              </a:tr>
              <a:tr h="546278">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Üzümlü Bağların Modernizasyonu Projesi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285.715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7410890"/>
                  </a:ext>
                </a:extLst>
              </a:tr>
              <a:tr h="259142">
                <a:tc>
                  <a:txBody>
                    <a:bodyPr/>
                    <a:lstStyle/>
                    <a:p>
                      <a:pPr algn="ctr" fontAlgn="ctr"/>
                      <a:r>
                        <a:rPr lang="tr-TR" sz="1400" b="0" kern="1200" spc="-75" dirty="0" err="1">
                          <a:solidFill>
                            <a:srgbClr val="FFFFFF"/>
                          </a:solidFill>
                          <a:latin typeface="Verdana" panose="020B0604030504040204" pitchFamily="34" charset="0"/>
                          <a:ea typeface="Verdana" panose="020B0604030504040204" pitchFamily="34" charset="0"/>
                          <a:cs typeface="Trebuchet MS"/>
                        </a:rPr>
                        <a:t>Refahiyede</a:t>
                      </a:r>
                      <a:r>
                        <a:rPr lang="tr-TR" sz="1400" b="0" kern="1200" spc="-75" dirty="0">
                          <a:solidFill>
                            <a:srgbClr val="FFFFFF"/>
                          </a:solidFill>
                          <a:latin typeface="Verdana" panose="020B0604030504040204" pitchFamily="34" charset="0"/>
                          <a:ea typeface="Verdana" panose="020B0604030504040204" pitchFamily="34" charset="0"/>
                          <a:cs typeface="Trebuchet MS"/>
                        </a:rPr>
                        <a:t> Lavanta Bitkisi ile Balın Verim ve Kalitesini Arttırma</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KUDAKA</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279.985</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51388081"/>
                  </a:ext>
                </a:extLst>
              </a:tr>
              <a:tr h="259142">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Otlukbeli’ de Modern Hayvancılığın Geliştirilmesi Projesi</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DAP Bölge Kalk. </a:t>
                      </a:r>
                      <a:r>
                        <a:rPr kumimoji="0" lang="tr-TR" sz="1200" b="0" i="0" u="none" strike="noStrike" kern="1200" cap="none" spc="-75" normalizeH="0" baseline="0" dirty="0" err="1">
                          <a:ln>
                            <a:noFill/>
                          </a:ln>
                          <a:solidFill>
                            <a:prstClr val="black"/>
                          </a:solidFill>
                          <a:effectLst/>
                          <a:uLnTx/>
                          <a:uFillTx/>
                          <a:latin typeface="Verdana" panose="020B0604030504040204" pitchFamily="34" charset="0"/>
                          <a:ea typeface="Verdana" panose="020B0604030504040204" pitchFamily="34" charset="0"/>
                          <a:cs typeface="Trebuchet MS"/>
                        </a:rPr>
                        <a:t>İd.Başk</a:t>
                      </a: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305.856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33823773"/>
                  </a:ext>
                </a:extLst>
              </a:tr>
              <a:tr h="259142">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 Tarım Makineleri Parkı Projesi  (%70 Hibe)</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ctr"/>
                      <a:r>
                        <a:rPr kumimoji="0" lang="tr-TR" sz="1200" b="0" i="0" u="none" strike="noStrike" kern="1200" cap="none" spc="-75" normalizeH="0" baseline="0">
                          <a:ln>
                            <a:noFill/>
                          </a:ln>
                          <a:solidFill>
                            <a:prstClr val="black"/>
                          </a:solidFill>
                          <a:effectLst/>
                          <a:uLnTx/>
                          <a:uFillTx/>
                          <a:latin typeface="Verdana" panose="020B0604030504040204" pitchFamily="34" charset="0"/>
                          <a:ea typeface="Verdana" panose="020B0604030504040204" pitchFamily="34" charset="0"/>
                          <a:cs typeface="Trebuchet MS"/>
                        </a:rPr>
                        <a:t>DAP Bölge Kalk. İd.Başk.</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kumimoji="0" lang="tr-TR" sz="12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280.722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7065922"/>
                  </a:ext>
                </a:extLst>
              </a:tr>
              <a:tr h="290240">
                <a:tc gridSpan="2">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Toplam</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hMerge="1">
                  <a:txBody>
                    <a:bodyPr/>
                    <a:lstStyle/>
                    <a:p>
                      <a:endParaRPr lang="tr-TR"/>
                    </a:p>
                  </a:txBody>
                  <a:tcPr/>
                </a:tc>
                <a:tc>
                  <a:txBody>
                    <a:bodyPr/>
                    <a:lstStyle/>
                    <a:p>
                      <a:pPr algn="l" fontAlgn="ctr"/>
                      <a:r>
                        <a:rPr kumimoji="0" lang="tr-TR" sz="1600" b="1" i="0" u="none" strike="noStrike" kern="1200" cap="none" spc="-75" normalizeH="0" baseline="0" dirty="0">
                          <a:ln>
                            <a:noFill/>
                          </a:ln>
                          <a:solidFill>
                            <a:srgbClr val="FF0000"/>
                          </a:solidFill>
                          <a:effectLst/>
                          <a:uLnTx/>
                          <a:uFillTx/>
                          <a:latin typeface="Verdana" panose="020B0604030504040204" pitchFamily="34" charset="0"/>
                          <a:ea typeface="Verdana" panose="020B0604030504040204" pitchFamily="34" charset="0"/>
                          <a:cs typeface="Trebuchet MS"/>
                        </a:rPr>
                        <a:t>            </a:t>
                      </a:r>
                      <a:r>
                        <a:rPr lang="tr-TR" sz="2000" b="1" i="0" u="none" strike="noStrike" kern="1200" dirty="0">
                          <a:solidFill>
                            <a:srgbClr val="FF0000"/>
                          </a:solidFill>
                          <a:effectLst/>
                          <a:latin typeface="Akrobat" panose="00000600000000000000" pitchFamily="2" charset="-94"/>
                          <a:ea typeface="+mn-ea"/>
                          <a:cs typeface="+mn-cs"/>
                        </a:rPr>
                        <a:t>5.736.778</a:t>
                      </a:r>
                      <a:r>
                        <a:rPr kumimoji="0" lang="tr-TR" sz="1600" b="1" i="0" u="none" strike="noStrike" kern="1200" cap="none" spc="-75" normalizeH="0" baseline="0" dirty="0">
                          <a:ln>
                            <a:noFill/>
                          </a:ln>
                          <a:solidFill>
                            <a:srgbClr val="FF0000"/>
                          </a:solidFill>
                          <a:effectLst/>
                          <a:uLnTx/>
                          <a:uFillTx/>
                          <a:latin typeface="Verdana" panose="020B0604030504040204" pitchFamily="34" charset="0"/>
                          <a:ea typeface="Verdana" panose="020B0604030504040204" pitchFamily="34" charset="0"/>
                          <a:cs typeface="Trebuchet MS"/>
                        </a:rPr>
                        <a:t> </a:t>
                      </a:r>
                      <a:r>
                        <a:rPr lang="tr-TR" sz="2000" b="1" i="0" u="none" strike="noStrike" kern="1200" dirty="0">
                          <a:solidFill>
                            <a:srgbClr val="FF0000"/>
                          </a:solidFill>
                          <a:effectLst/>
                          <a:latin typeface="Akrobat" panose="00000600000000000000" pitchFamily="2" charset="-94"/>
                          <a:ea typeface="+mn-ea"/>
                          <a:cs typeface="+mn-cs"/>
                        </a:rPr>
                        <a:t>TL</a:t>
                      </a:r>
                      <a:r>
                        <a:rPr kumimoji="0" lang="tr-TR" sz="1600" b="1" i="0" u="none" strike="noStrike" kern="1200" cap="none" spc="-75" normalizeH="0" baseline="0" dirty="0">
                          <a:ln>
                            <a:noFill/>
                          </a:ln>
                          <a:solidFill>
                            <a:srgbClr val="FF0000"/>
                          </a:solidFill>
                          <a:effectLst/>
                          <a:uLnTx/>
                          <a:uFillTx/>
                          <a:latin typeface="Verdana" panose="020B0604030504040204" pitchFamily="34" charset="0"/>
                          <a:ea typeface="Verdana" panose="020B0604030504040204" pitchFamily="34" charset="0"/>
                          <a:cs typeface="Trebuchet MS"/>
                        </a:rPr>
                        <a:t> </a:t>
                      </a:r>
                    </a:p>
                  </a:txBody>
                  <a:tcPr marL="9103" marR="9103" marT="91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59111468"/>
                  </a:ext>
                </a:extLst>
              </a:tr>
            </a:tbl>
          </a:graphicData>
        </a:graphic>
      </p:graphicFrame>
    </p:spTree>
    <p:extLst>
      <p:ext uri="{BB962C8B-B14F-4D97-AF65-F5344CB8AC3E}">
        <p14:creationId xmlns:p14="http://schemas.microsoft.com/office/powerpoint/2010/main" val="2066833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55833"/>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2022 YILINDA UYGULANAN PROJELER</a:t>
            </a:r>
          </a:p>
          <a:p>
            <a:pPr marL="7701" lvl="0">
              <a:spcBef>
                <a:spcPts val="76"/>
              </a:spcBef>
            </a:pPr>
            <a:endParaRPr lang="tr-TR" sz="1100" spc="70" dirty="0">
              <a:solidFill>
                <a:srgbClr val="878787"/>
              </a:solidFill>
              <a:latin typeface="Verdana"/>
              <a:cs typeface="Verdana"/>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7. 13</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2" name="Tablo 1"/>
          <p:cNvGraphicFramePr>
            <a:graphicFrameLocks noGrp="1"/>
          </p:cNvGraphicFramePr>
          <p:nvPr>
            <p:extLst>
              <p:ext uri="{D42A27DB-BD31-4B8C-83A1-F6EECF244321}">
                <p14:modId xmlns:p14="http://schemas.microsoft.com/office/powerpoint/2010/main" val="479085436"/>
              </p:ext>
            </p:extLst>
          </p:nvPr>
        </p:nvGraphicFramePr>
        <p:xfrm>
          <a:off x="320842" y="993356"/>
          <a:ext cx="11733154" cy="5564524"/>
        </p:xfrm>
        <a:graphic>
          <a:graphicData uri="http://schemas.openxmlformats.org/drawingml/2006/table">
            <a:tbl>
              <a:tblPr>
                <a:tableStyleId>{5C22544A-7EE6-4342-B048-85BDC9FD1C3A}</a:tableStyleId>
              </a:tblPr>
              <a:tblGrid>
                <a:gridCol w="5913703">
                  <a:extLst>
                    <a:ext uri="{9D8B030D-6E8A-4147-A177-3AD203B41FA5}">
                      <a16:colId xmlns:a16="http://schemas.microsoft.com/office/drawing/2014/main" val="4057652674"/>
                    </a:ext>
                  </a:extLst>
                </a:gridCol>
                <a:gridCol w="4073237">
                  <a:extLst>
                    <a:ext uri="{9D8B030D-6E8A-4147-A177-3AD203B41FA5}">
                      <a16:colId xmlns:a16="http://schemas.microsoft.com/office/drawing/2014/main" val="1318080621"/>
                    </a:ext>
                  </a:extLst>
                </a:gridCol>
                <a:gridCol w="1746214">
                  <a:extLst>
                    <a:ext uri="{9D8B030D-6E8A-4147-A177-3AD203B41FA5}">
                      <a16:colId xmlns:a16="http://schemas.microsoft.com/office/drawing/2014/main" val="3688191001"/>
                    </a:ext>
                  </a:extLst>
                </a:gridCol>
              </a:tblGrid>
              <a:tr h="194758">
                <a:tc>
                  <a:txBody>
                    <a:bodyPr/>
                    <a:lstStyle/>
                    <a:p>
                      <a:pPr algn="ctr" fontAlgn="ctr"/>
                      <a:r>
                        <a:rPr lang="tr-TR" sz="1200" u="none" strike="noStrike" dirty="0">
                          <a:solidFill>
                            <a:schemeClr val="bg1"/>
                          </a:solidFill>
                          <a:effectLst/>
                          <a:latin typeface="Verdana" panose="020B0604030504040204" pitchFamily="34" charset="0"/>
                          <a:ea typeface="Verdana" panose="020B0604030504040204" pitchFamily="34" charset="0"/>
                        </a:rPr>
                        <a:t>Proje Adı</a:t>
                      </a:r>
                      <a:endParaRPr lang="tr-TR" sz="1200" b="0" i="0" u="none" strike="noStrike" dirty="0">
                        <a:solidFill>
                          <a:schemeClr val="bg1"/>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400" u="none" strike="noStrike" kern="1200" dirty="0">
                          <a:solidFill>
                            <a:schemeClr val="bg1"/>
                          </a:solidFill>
                          <a:effectLst/>
                          <a:latin typeface="Verdana" panose="020B0604030504040204" pitchFamily="34" charset="0"/>
                          <a:ea typeface="Verdana" panose="020B0604030504040204" pitchFamily="34" charset="0"/>
                          <a:cs typeface="+mn-cs"/>
                        </a:rPr>
                        <a:t>Finans Kaynağı</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400" u="none" strike="noStrike" kern="1200" dirty="0">
                          <a:solidFill>
                            <a:schemeClr val="bg1"/>
                          </a:solidFill>
                          <a:effectLst/>
                          <a:latin typeface="Verdana" panose="020B0604030504040204" pitchFamily="34" charset="0"/>
                          <a:ea typeface="Verdana" panose="020B0604030504040204" pitchFamily="34" charset="0"/>
                          <a:cs typeface="+mn-cs"/>
                        </a:rPr>
                        <a:t>  Bütçe (TL) </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758187745"/>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Buğday Yetiştiriciliğini Geliştirme ve Yaygınlaştırma  Projesi              </a:t>
                      </a:r>
                    </a:p>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(%75 Hibeli)(1.etap)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1.333.333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8715675"/>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Arpa Yetiştiriciliğini Geliştirme ve Yaygınlaştırma Projesi </a:t>
                      </a:r>
                    </a:p>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(%75 Hibeli)(1.etap)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666.666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3947233"/>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Güzlük </a:t>
                      </a:r>
                      <a:r>
                        <a:rPr lang="tr-TR" sz="1400" b="0" kern="1200" spc="-75" dirty="0" err="1">
                          <a:solidFill>
                            <a:srgbClr val="FFFFFF"/>
                          </a:solidFill>
                          <a:latin typeface="Verdana" panose="020B0604030504040204" pitchFamily="34" charset="0"/>
                          <a:ea typeface="Verdana" panose="020B0604030504040204" pitchFamily="34" charset="0"/>
                          <a:cs typeface="Trebuchet MS"/>
                        </a:rPr>
                        <a:t>Büğday</a:t>
                      </a:r>
                      <a:r>
                        <a:rPr lang="tr-TR" sz="1400" b="0" kern="1200" spc="-75" dirty="0">
                          <a:solidFill>
                            <a:srgbClr val="FFFFFF"/>
                          </a:solidFill>
                          <a:latin typeface="Verdana" panose="020B0604030504040204" pitchFamily="34" charset="0"/>
                          <a:ea typeface="Verdana" panose="020B0604030504040204" pitchFamily="34" charset="0"/>
                          <a:cs typeface="Trebuchet MS"/>
                        </a:rPr>
                        <a:t> Projesi (%75 Hibeli) (2.etap)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2.666.666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946919"/>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Güzlük Arpa Projesi (%75 Hibeli) (2.etap)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1.333.333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3873793"/>
                  </a:ext>
                </a:extLst>
              </a:tr>
              <a:tr h="90188">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Yerli </a:t>
                      </a:r>
                      <a:r>
                        <a:rPr lang="tr-TR" sz="1400" b="0" kern="1200" spc="-75" dirty="0" err="1">
                          <a:solidFill>
                            <a:srgbClr val="FFFFFF"/>
                          </a:solidFill>
                          <a:latin typeface="Verdana" panose="020B0604030504040204" pitchFamily="34" charset="0"/>
                          <a:ea typeface="Verdana" panose="020B0604030504040204" pitchFamily="34" charset="0"/>
                          <a:cs typeface="Trebuchet MS"/>
                        </a:rPr>
                        <a:t>Hibrit</a:t>
                      </a:r>
                      <a:r>
                        <a:rPr lang="tr-TR" sz="1400" b="0" kern="1200" spc="-75" dirty="0">
                          <a:solidFill>
                            <a:srgbClr val="FFFFFF"/>
                          </a:solidFill>
                          <a:latin typeface="Verdana" panose="020B0604030504040204" pitchFamily="34" charset="0"/>
                          <a:ea typeface="Verdana" panose="020B0604030504040204" pitchFamily="34" charset="0"/>
                          <a:cs typeface="Trebuchet MS"/>
                        </a:rPr>
                        <a:t> Çeşitlerinin Kullanımının Yaygınlaştırılması Projesi (Ayçiçeği) (%75 Hibeli)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450.000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4085070"/>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Üzümlü Buğday Tohumu Dağıtımı Projesi (%75 Hibeli)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150.000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6934663"/>
                  </a:ext>
                </a:extLst>
              </a:tr>
              <a:tr h="330361">
                <a:tc>
                  <a:txBody>
                    <a:bodyPr/>
                    <a:lstStyle/>
                    <a:p>
                      <a:pPr algn="ctr" fontAlgn="ctr"/>
                      <a:r>
                        <a:rPr lang="fi-FI" sz="1400" b="0" kern="1200" spc="-75" dirty="0">
                          <a:solidFill>
                            <a:srgbClr val="FFFFFF"/>
                          </a:solidFill>
                          <a:latin typeface="Verdana" panose="020B0604030504040204" pitchFamily="34" charset="0"/>
                          <a:ea typeface="Verdana" panose="020B0604030504040204" pitchFamily="34" charset="0"/>
                          <a:cs typeface="Trebuchet MS"/>
                        </a:rPr>
                        <a:t>Dut Bahçesi Tesisi Projesi (%75 Hibeli)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160.000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639165"/>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 Kadın Girişimcilerin Geliştirilmesi Projesi(Domates)  (%75 Hibeli)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150.000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2729829"/>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Üzümlü Küçük Aile İşletmelerine Sebze Fidesi Dağıtımı Projesi (Domates) (%75 Hibeli)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266.666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872996"/>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 İlinde Nohut Yetiştiriciliğini Geliştirme ve Yaygınlaştırma Projesi (%100 Hibe)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Erzincan İl Özel İdaresi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96.960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6426767"/>
                  </a:ext>
                </a:extLst>
              </a:tr>
              <a:tr h="33036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 İlinin Buzağı İshallerinden Korunması Projesi (%100 Hibe)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Erzincan İl Özel İdaresi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200.000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9214321"/>
                  </a:ext>
                </a:extLst>
              </a:tr>
              <a:tr h="20817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Erzincan’da </a:t>
                      </a:r>
                      <a:r>
                        <a:rPr lang="tr-TR" sz="1400" b="0" kern="1200" spc="-75" dirty="0" err="1">
                          <a:solidFill>
                            <a:srgbClr val="FFFFFF"/>
                          </a:solidFill>
                          <a:latin typeface="Verdana" panose="020B0604030504040204" pitchFamily="34" charset="0"/>
                          <a:ea typeface="Verdana" panose="020B0604030504040204" pitchFamily="34" charset="0"/>
                          <a:cs typeface="Trebuchet MS"/>
                        </a:rPr>
                        <a:t>Varroa</a:t>
                      </a:r>
                      <a:r>
                        <a:rPr lang="tr-TR" sz="1400" b="0" kern="1200" spc="-75" dirty="0">
                          <a:solidFill>
                            <a:srgbClr val="FFFFFF"/>
                          </a:solidFill>
                          <a:latin typeface="Verdana" panose="020B0604030504040204" pitchFamily="34" charset="0"/>
                          <a:ea typeface="Verdana" panose="020B0604030504040204" pitchFamily="34" charset="0"/>
                          <a:cs typeface="Trebuchet MS"/>
                        </a:rPr>
                        <a:t> Paraziti İle Toplu Mücadele Projesi (%100 Hibe)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Erzincan İl Özel İdaresi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199.000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9016644"/>
                  </a:ext>
                </a:extLst>
              </a:tr>
              <a:tr h="20817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Kıraç Topraklarda Sarı Dalgalar Projesi (Buğday)(%100 Hibe)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(Eğitim ve Yayın Dairesi Başkanlığı)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38.000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9491457"/>
                  </a:ext>
                </a:extLst>
              </a:tr>
              <a:tr h="208171">
                <a:tc>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Bağ Alanlarında Salkım Güvesine Karşı </a:t>
                      </a:r>
                      <a:r>
                        <a:rPr lang="tr-TR" sz="1400" b="0" kern="1200" spc="-75" dirty="0" err="1">
                          <a:solidFill>
                            <a:srgbClr val="FFFFFF"/>
                          </a:solidFill>
                          <a:latin typeface="Verdana" panose="020B0604030504040204" pitchFamily="34" charset="0"/>
                          <a:ea typeface="Verdana" panose="020B0604030504040204" pitchFamily="34" charset="0"/>
                          <a:cs typeface="Trebuchet MS"/>
                        </a:rPr>
                        <a:t>Biyoteknik</a:t>
                      </a:r>
                      <a:r>
                        <a:rPr lang="tr-TR" sz="1400" b="0" kern="1200" spc="-75" dirty="0">
                          <a:solidFill>
                            <a:srgbClr val="FFFFFF"/>
                          </a:solidFill>
                          <a:latin typeface="Verdana" panose="020B0604030504040204" pitchFamily="34" charset="0"/>
                          <a:ea typeface="Verdana" panose="020B0604030504040204" pitchFamily="34" charset="0"/>
                          <a:cs typeface="Trebuchet MS"/>
                        </a:rPr>
                        <a:t> mücadele Projesi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kumimoji="0" lang="tr-TR" sz="1100" b="0" i="0" u="none" strike="noStrike" kern="1200" cap="none" spc="-75" normalizeH="0" baseline="0" dirty="0">
                          <a:ln>
                            <a:noFill/>
                          </a:ln>
                          <a:solidFill>
                            <a:prstClr val="black"/>
                          </a:solidFill>
                          <a:effectLst/>
                          <a:uLnTx/>
                          <a:uFillTx/>
                          <a:latin typeface="Verdana" panose="020B0604030504040204" pitchFamily="34" charset="0"/>
                          <a:ea typeface="Verdana" panose="020B0604030504040204" pitchFamily="34" charset="0"/>
                          <a:cs typeface="Trebuchet MS"/>
                        </a:rPr>
                        <a:t>                              60.000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51461"/>
                  </a:ext>
                </a:extLst>
              </a:tr>
              <a:tr h="407712">
                <a:tc gridSpan="2">
                  <a:txBody>
                    <a:bodyPr/>
                    <a:lstStyle/>
                    <a:p>
                      <a:pPr algn="ctr" fontAlgn="ctr"/>
                      <a:r>
                        <a:rPr lang="tr-TR" sz="1400" b="0" kern="1200" spc="-75" dirty="0">
                          <a:solidFill>
                            <a:srgbClr val="FFFFFF"/>
                          </a:solidFill>
                          <a:latin typeface="Verdana" panose="020B0604030504040204" pitchFamily="34" charset="0"/>
                          <a:ea typeface="Verdana" panose="020B0604030504040204" pitchFamily="34" charset="0"/>
                          <a:cs typeface="Trebuchet MS"/>
                        </a:rPr>
                        <a:t>Toplam</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tr-TR"/>
                    </a:p>
                  </a:txBody>
                  <a:tcPr/>
                </a:tc>
                <a:tc>
                  <a:txBody>
                    <a:bodyPr/>
                    <a:lstStyle/>
                    <a:p>
                      <a:pPr algn="ctr" fontAlgn="ctr"/>
                      <a:r>
                        <a:rPr lang="tr-TR" sz="2000" b="1" i="0" u="none" strike="noStrike" kern="1200" dirty="0">
                          <a:solidFill>
                            <a:srgbClr val="FF0000"/>
                          </a:solidFill>
                          <a:effectLst/>
                          <a:latin typeface="Akrobat" panose="00000600000000000000" pitchFamily="2" charset="-94"/>
                          <a:ea typeface="+mn-ea"/>
                          <a:cs typeface="+mn-cs"/>
                        </a:rPr>
                        <a:t>7.770.642</a:t>
                      </a:r>
                      <a:r>
                        <a:rPr lang="tr-TR" sz="1600" b="1" u="none" strike="noStrike" dirty="0">
                          <a:solidFill>
                            <a:srgbClr val="FF0000"/>
                          </a:solidFill>
                          <a:effectLst/>
                          <a:latin typeface="Verdana" panose="020B0604030504040204" pitchFamily="34" charset="0"/>
                          <a:ea typeface="Verdana" panose="020B0604030504040204" pitchFamily="34" charset="0"/>
                        </a:rPr>
                        <a:t> </a:t>
                      </a:r>
                      <a:r>
                        <a:rPr lang="tr-TR" sz="2000" b="1" i="0" u="none" strike="noStrike" kern="1200" dirty="0">
                          <a:solidFill>
                            <a:srgbClr val="FF0000"/>
                          </a:solidFill>
                          <a:effectLst/>
                          <a:latin typeface="Akrobat" panose="00000600000000000000" pitchFamily="2" charset="-94"/>
                          <a:ea typeface="+mn-ea"/>
                          <a:cs typeface="+mn-cs"/>
                        </a:rPr>
                        <a:t>TL</a:t>
                      </a:r>
                      <a:r>
                        <a:rPr lang="tr-TR" sz="1600" b="1" u="none" strike="noStrike" dirty="0">
                          <a:solidFill>
                            <a:srgbClr val="FF0000"/>
                          </a:solidFill>
                          <a:effectLst/>
                          <a:latin typeface="Verdana" panose="020B0604030504040204" pitchFamily="34" charset="0"/>
                          <a:ea typeface="Verdana" panose="020B0604030504040204" pitchFamily="34" charset="0"/>
                        </a:rPr>
                        <a:t> </a:t>
                      </a:r>
                      <a:endParaRPr lang="tr-TR" sz="1600" b="1" i="0" u="none" strike="noStrike" dirty="0">
                        <a:solidFill>
                          <a:srgbClr val="FF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4415642"/>
                  </a:ext>
                </a:extLst>
              </a:tr>
            </a:tbl>
          </a:graphicData>
        </a:graphic>
      </p:graphicFrame>
    </p:spTree>
    <p:extLst>
      <p:ext uri="{BB962C8B-B14F-4D97-AF65-F5344CB8AC3E}">
        <p14:creationId xmlns:p14="http://schemas.microsoft.com/office/powerpoint/2010/main" val="9275865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55833"/>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2022 YILINDA UYGULANAN PROJELER</a:t>
            </a:r>
          </a:p>
          <a:p>
            <a:pPr marL="7701" lvl="0">
              <a:spcBef>
                <a:spcPts val="76"/>
              </a:spcBef>
            </a:pPr>
            <a:endParaRPr lang="tr-TR" sz="1100" spc="70" dirty="0">
              <a:solidFill>
                <a:srgbClr val="878787"/>
              </a:solidFill>
              <a:latin typeface="Verdana"/>
              <a:cs typeface="Verdana"/>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7. 14</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2" name="Tablo 1"/>
          <p:cNvGraphicFramePr>
            <a:graphicFrameLocks noGrp="1"/>
          </p:cNvGraphicFramePr>
          <p:nvPr>
            <p:extLst>
              <p:ext uri="{D42A27DB-BD31-4B8C-83A1-F6EECF244321}">
                <p14:modId xmlns:p14="http://schemas.microsoft.com/office/powerpoint/2010/main" val="2302010654"/>
              </p:ext>
            </p:extLst>
          </p:nvPr>
        </p:nvGraphicFramePr>
        <p:xfrm>
          <a:off x="139485" y="2016244"/>
          <a:ext cx="11856203" cy="2384078"/>
        </p:xfrm>
        <a:graphic>
          <a:graphicData uri="http://schemas.openxmlformats.org/drawingml/2006/table">
            <a:tbl>
              <a:tblPr>
                <a:tableStyleId>{5C22544A-7EE6-4342-B048-85BDC9FD1C3A}</a:tableStyleId>
              </a:tblPr>
              <a:tblGrid>
                <a:gridCol w="6132215">
                  <a:extLst>
                    <a:ext uri="{9D8B030D-6E8A-4147-A177-3AD203B41FA5}">
                      <a16:colId xmlns:a16="http://schemas.microsoft.com/office/drawing/2014/main" val="4057652674"/>
                    </a:ext>
                  </a:extLst>
                </a:gridCol>
                <a:gridCol w="4006419">
                  <a:extLst>
                    <a:ext uri="{9D8B030D-6E8A-4147-A177-3AD203B41FA5}">
                      <a16:colId xmlns:a16="http://schemas.microsoft.com/office/drawing/2014/main" val="1318080621"/>
                    </a:ext>
                  </a:extLst>
                </a:gridCol>
                <a:gridCol w="1717569">
                  <a:extLst>
                    <a:ext uri="{9D8B030D-6E8A-4147-A177-3AD203B41FA5}">
                      <a16:colId xmlns:a16="http://schemas.microsoft.com/office/drawing/2014/main" val="3688191001"/>
                    </a:ext>
                  </a:extLst>
                </a:gridCol>
              </a:tblGrid>
              <a:tr h="194758">
                <a:tc>
                  <a:txBody>
                    <a:bodyPr/>
                    <a:lstStyle/>
                    <a:p>
                      <a:pPr algn="ctr" fontAlgn="ctr"/>
                      <a:r>
                        <a:rPr lang="tr-TR" sz="1400" u="none" strike="noStrike" dirty="0">
                          <a:solidFill>
                            <a:schemeClr val="bg1"/>
                          </a:solidFill>
                          <a:effectLst/>
                          <a:latin typeface="Verdana" panose="020B0604030504040204" pitchFamily="34" charset="0"/>
                          <a:ea typeface="Verdana" panose="020B0604030504040204" pitchFamily="34" charset="0"/>
                        </a:rPr>
                        <a:t>Proje Adı</a:t>
                      </a:r>
                      <a:endParaRPr lang="tr-TR" sz="1400" b="0" i="0" u="none" strike="noStrike" dirty="0">
                        <a:solidFill>
                          <a:schemeClr val="bg1"/>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600" u="none" strike="noStrike" kern="1200" dirty="0">
                          <a:solidFill>
                            <a:schemeClr val="bg1"/>
                          </a:solidFill>
                          <a:effectLst/>
                          <a:latin typeface="Verdana" panose="020B0604030504040204" pitchFamily="34" charset="0"/>
                          <a:ea typeface="Verdana" panose="020B0604030504040204" pitchFamily="34" charset="0"/>
                          <a:cs typeface="+mn-cs"/>
                        </a:rPr>
                        <a:t>Finans Kaynağı</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600" u="none" strike="noStrike" kern="1200" dirty="0">
                          <a:solidFill>
                            <a:schemeClr val="bg1"/>
                          </a:solidFill>
                          <a:effectLst/>
                          <a:latin typeface="Verdana" panose="020B0604030504040204" pitchFamily="34" charset="0"/>
                          <a:ea typeface="Verdana" panose="020B0604030504040204" pitchFamily="34" charset="0"/>
                          <a:cs typeface="+mn-cs"/>
                        </a:rPr>
                        <a:t>  Bütçe (TL) </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758187745"/>
                  </a:ext>
                </a:extLst>
              </a:tr>
              <a:tr h="431260">
                <a:tc>
                  <a:txBody>
                    <a:bodyPr/>
                    <a:lstStyle/>
                    <a:p>
                      <a:pPr algn="ctr" fontAlgn="ctr"/>
                      <a:r>
                        <a:rPr lang="tr-TR" sz="1400" u="none" strike="noStrike" kern="1200" dirty="0">
                          <a:solidFill>
                            <a:schemeClr val="bg1"/>
                          </a:solidFill>
                          <a:effectLst/>
                          <a:latin typeface="Verdana" panose="020B0604030504040204" pitchFamily="34" charset="0"/>
                          <a:ea typeface="Verdana" panose="020B0604030504040204" pitchFamily="34" charset="0"/>
                          <a:cs typeface="+mn-cs"/>
                        </a:rPr>
                        <a:t>İyi Tarım Has Ürün(2022-2024)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050" u="none" strike="noStrike" kern="1200" dirty="0">
                          <a:solidFill>
                            <a:schemeClr val="dk1"/>
                          </a:solidFill>
                          <a:effectLst/>
                          <a:latin typeface="Verdana" panose="020B0604030504040204" pitchFamily="34" charset="0"/>
                          <a:ea typeface="Verdana" panose="020B0604030504040204" pitchFamily="34" charset="0"/>
                          <a:cs typeface="+mn-cs"/>
                        </a:rPr>
                        <a:t>Tarım ve Orman Bakanlığı (Bitkisel Üretim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290.000</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407843"/>
                  </a:ext>
                </a:extLst>
              </a:tr>
              <a:tr h="431260">
                <a:tc>
                  <a:txBody>
                    <a:bodyPr/>
                    <a:lstStyle/>
                    <a:p>
                      <a:pPr algn="ctr" fontAlgn="ctr"/>
                      <a:r>
                        <a:rPr lang="tr-TR" sz="1400" u="none" strike="noStrike" kern="1200" dirty="0">
                          <a:solidFill>
                            <a:schemeClr val="bg1"/>
                          </a:solidFill>
                          <a:effectLst/>
                          <a:latin typeface="Verdana" panose="020B0604030504040204" pitchFamily="34" charset="0"/>
                          <a:ea typeface="Verdana" panose="020B0604030504040204" pitchFamily="34" charset="0"/>
                          <a:cs typeface="+mn-cs"/>
                        </a:rPr>
                        <a:t>Üzümlerimiz İyi Tarımla Güçleniyor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050" u="none" strike="noStrike" dirty="0">
                          <a:effectLst/>
                          <a:latin typeface="Verdana" panose="020B0604030504040204" pitchFamily="34" charset="0"/>
                          <a:ea typeface="Verdana" panose="020B0604030504040204" pitchFamily="34" charset="0"/>
                        </a:rPr>
                        <a:t>Tarım ve Orman Bakanlığı (Bitkisel Üretim Genel Müdürlüğü)</a:t>
                      </a:r>
                      <a:endParaRPr lang="tr-TR" sz="105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dirty="0">
                          <a:effectLst/>
                          <a:latin typeface="Verdana" panose="020B0604030504040204" pitchFamily="34" charset="0"/>
                          <a:ea typeface="Verdana" panose="020B0604030504040204" pitchFamily="34" charset="0"/>
                        </a:rPr>
                        <a:t>                         30.000 </a:t>
                      </a:r>
                      <a:endParaRPr lang="tr-TR" sz="140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1260">
                <a:tc>
                  <a:txBody>
                    <a:bodyPr/>
                    <a:lstStyle/>
                    <a:p>
                      <a:pPr algn="ctr" fontAlgn="ctr"/>
                      <a:r>
                        <a:rPr lang="tr-TR" sz="1400" u="none" strike="noStrike" kern="1200" dirty="0">
                          <a:solidFill>
                            <a:schemeClr val="bg1"/>
                          </a:solidFill>
                          <a:effectLst/>
                          <a:latin typeface="Verdana" panose="020B0604030504040204" pitchFamily="34" charset="0"/>
                          <a:ea typeface="Verdana" panose="020B0604030504040204" pitchFamily="34" charset="0"/>
                          <a:cs typeface="+mn-cs"/>
                        </a:rPr>
                        <a:t>Erzincan İli Vişne Alanlarında Organik Tarım Projesi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050" u="none" strike="noStrike" dirty="0">
                          <a:effectLst/>
                          <a:latin typeface="Verdana" panose="020B0604030504040204" pitchFamily="34" charset="0"/>
                          <a:ea typeface="Verdana" panose="020B0604030504040204" pitchFamily="34" charset="0"/>
                        </a:rPr>
                        <a:t>Tarım ve Orman Bakanlığı (Bitkisel Üretim Genel Müdürlüğü)</a:t>
                      </a:r>
                      <a:endParaRPr lang="tr-TR" sz="105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dirty="0">
                          <a:effectLst/>
                          <a:latin typeface="Verdana" panose="020B0604030504040204" pitchFamily="34" charset="0"/>
                          <a:ea typeface="Verdana" panose="020B0604030504040204" pitchFamily="34" charset="0"/>
                        </a:rPr>
                        <a:t>235.300</a:t>
                      </a:r>
                      <a:endParaRPr lang="tr-TR" sz="140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0361">
                <a:tc>
                  <a:txBody>
                    <a:bodyPr/>
                    <a:lstStyle/>
                    <a:p>
                      <a:pPr algn="ctr" fontAlgn="ctr"/>
                      <a:r>
                        <a:rPr lang="tr-TR" sz="1400" u="none" strike="noStrike" dirty="0">
                          <a:solidFill>
                            <a:schemeClr val="bg1"/>
                          </a:solidFill>
                          <a:effectLst/>
                          <a:latin typeface="Verdana" panose="020B0604030504040204" pitchFamily="34" charset="0"/>
                          <a:ea typeface="Verdana" panose="020B0604030504040204" pitchFamily="34" charset="0"/>
                        </a:rPr>
                        <a:t>Otlukbeli’ de Modern Hayvancılığın Geliştirilmesi Projesi %65 Hibe 2 (55 </a:t>
                      </a:r>
                      <a:r>
                        <a:rPr lang="tr-TR" sz="1400" u="none" strike="noStrike" dirty="0" err="1">
                          <a:solidFill>
                            <a:schemeClr val="bg1"/>
                          </a:solidFill>
                          <a:effectLst/>
                          <a:latin typeface="Verdana" panose="020B0604030504040204" pitchFamily="34" charset="0"/>
                          <a:ea typeface="Verdana" panose="020B0604030504040204" pitchFamily="34" charset="0"/>
                        </a:rPr>
                        <a:t>ürt</a:t>
                      </a:r>
                      <a:r>
                        <a:rPr lang="tr-TR" sz="1400" u="none" strike="noStrike" dirty="0">
                          <a:solidFill>
                            <a:schemeClr val="bg1"/>
                          </a:solidFill>
                          <a:effectLst/>
                          <a:latin typeface="Verdana" panose="020B0604030504040204" pitchFamily="34" charset="0"/>
                          <a:ea typeface="Verdana" panose="020B0604030504040204" pitchFamily="34" charset="0"/>
                        </a:rPr>
                        <a:t>.)</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050" u="none" strike="noStrike" dirty="0">
                          <a:effectLst/>
                          <a:latin typeface="Verdana" panose="020B0604030504040204" pitchFamily="34" charset="0"/>
                          <a:ea typeface="Verdana" panose="020B0604030504040204" pitchFamily="34" charset="0"/>
                        </a:rPr>
                        <a:t>DAP</a:t>
                      </a:r>
                      <a:endParaRPr lang="tr-TR" sz="105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dirty="0">
                          <a:effectLst/>
                          <a:latin typeface="Verdana" panose="020B0604030504040204" pitchFamily="34" charset="0"/>
                          <a:ea typeface="Verdana" panose="020B0604030504040204" pitchFamily="34" charset="0"/>
                        </a:rPr>
                        <a:t>                            349.250 </a:t>
                      </a:r>
                      <a:endParaRPr lang="tr-TR" sz="140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946919"/>
                  </a:ext>
                </a:extLst>
              </a:tr>
              <a:tr h="407712">
                <a:tc gridSpan="2">
                  <a:txBody>
                    <a:bodyPr/>
                    <a:lstStyle/>
                    <a:p>
                      <a:pPr algn="ctr" fontAlgn="ctr"/>
                      <a:r>
                        <a:rPr lang="tr-TR" sz="1600" u="none" strike="noStrike" dirty="0">
                          <a:solidFill>
                            <a:schemeClr val="bg1"/>
                          </a:solidFill>
                          <a:effectLst/>
                          <a:latin typeface="Verdana" panose="020B0604030504040204" pitchFamily="34" charset="0"/>
                          <a:ea typeface="Verdana" panose="020B0604030504040204" pitchFamily="34" charset="0"/>
                        </a:rPr>
                        <a:t>Toplam</a:t>
                      </a:r>
                      <a:endParaRPr lang="tr-TR" sz="1400" b="0" i="0" u="none" strike="noStrike" dirty="0">
                        <a:solidFill>
                          <a:schemeClr val="bg1"/>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tr-TR"/>
                    </a:p>
                  </a:txBody>
                  <a:tcPr/>
                </a:tc>
                <a:tc>
                  <a:txBody>
                    <a:bodyPr/>
                    <a:lstStyle/>
                    <a:p>
                      <a:pPr algn="ctr" fontAlgn="ctr"/>
                      <a:r>
                        <a:rPr lang="tr-TR" sz="2400" b="1" i="0" u="none" strike="noStrike" kern="1200" dirty="0">
                          <a:solidFill>
                            <a:srgbClr val="FF0000"/>
                          </a:solidFill>
                          <a:effectLst/>
                          <a:latin typeface="Akrobat" panose="00000600000000000000" pitchFamily="2" charset="-94"/>
                          <a:ea typeface="+mn-ea"/>
                          <a:cs typeface="+mn-cs"/>
                        </a:rPr>
                        <a:t>904.550 TL </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4415642"/>
                  </a:ext>
                </a:extLst>
              </a:tr>
            </a:tbl>
          </a:graphicData>
        </a:graphic>
      </p:graphicFrame>
    </p:spTree>
    <p:extLst>
      <p:ext uri="{BB962C8B-B14F-4D97-AF65-F5344CB8AC3E}">
        <p14:creationId xmlns:p14="http://schemas.microsoft.com/office/powerpoint/2010/main" val="42558942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555833"/>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2022 YILINDA UYGULANAN PROJELER</a:t>
            </a:r>
          </a:p>
          <a:p>
            <a:pPr marL="7701" lvl="0">
              <a:spcBef>
                <a:spcPts val="76"/>
              </a:spcBef>
            </a:pPr>
            <a:endParaRPr lang="tr-TR" sz="1100" spc="70" dirty="0">
              <a:solidFill>
                <a:srgbClr val="878787"/>
              </a:solidFill>
              <a:latin typeface="Verdana"/>
              <a:cs typeface="Verdana"/>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7. 15</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2" name="Tablo 1"/>
          <p:cNvGraphicFramePr>
            <a:graphicFrameLocks noGrp="1"/>
          </p:cNvGraphicFramePr>
          <p:nvPr>
            <p:extLst>
              <p:ext uri="{D42A27DB-BD31-4B8C-83A1-F6EECF244321}">
                <p14:modId xmlns:p14="http://schemas.microsoft.com/office/powerpoint/2010/main" val="3363332407"/>
              </p:ext>
            </p:extLst>
          </p:nvPr>
        </p:nvGraphicFramePr>
        <p:xfrm>
          <a:off x="139485" y="2016244"/>
          <a:ext cx="11856203" cy="3544894"/>
        </p:xfrm>
        <a:graphic>
          <a:graphicData uri="http://schemas.openxmlformats.org/drawingml/2006/table">
            <a:tbl>
              <a:tblPr>
                <a:tableStyleId>{5C22544A-7EE6-4342-B048-85BDC9FD1C3A}</a:tableStyleId>
              </a:tblPr>
              <a:tblGrid>
                <a:gridCol w="6132215">
                  <a:extLst>
                    <a:ext uri="{9D8B030D-6E8A-4147-A177-3AD203B41FA5}">
                      <a16:colId xmlns:a16="http://schemas.microsoft.com/office/drawing/2014/main" val="4057652674"/>
                    </a:ext>
                  </a:extLst>
                </a:gridCol>
                <a:gridCol w="4006419">
                  <a:extLst>
                    <a:ext uri="{9D8B030D-6E8A-4147-A177-3AD203B41FA5}">
                      <a16:colId xmlns:a16="http://schemas.microsoft.com/office/drawing/2014/main" val="1318080621"/>
                    </a:ext>
                  </a:extLst>
                </a:gridCol>
                <a:gridCol w="1717569">
                  <a:extLst>
                    <a:ext uri="{9D8B030D-6E8A-4147-A177-3AD203B41FA5}">
                      <a16:colId xmlns:a16="http://schemas.microsoft.com/office/drawing/2014/main" val="3688191001"/>
                    </a:ext>
                  </a:extLst>
                </a:gridCol>
              </a:tblGrid>
              <a:tr h="194758">
                <a:tc>
                  <a:txBody>
                    <a:bodyPr/>
                    <a:lstStyle/>
                    <a:p>
                      <a:pPr algn="ctr" fontAlgn="ctr"/>
                      <a:r>
                        <a:rPr lang="tr-TR" sz="1400" u="none" strike="noStrike" dirty="0">
                          <a:solidFill>
                            <a:schemeClr val="bg1"/>
                          </a:solidFill>
                          <a:effectLst/>
                          <a:latin typeface="Verdana" panose="020B0604030504040204" pitchFamily="34" charset="0"/>
                          <a:ea typeface="Verdana" panose="020B0604030504040204" pitchFamily="34" charset="0"/>
                        </a:rPr>
                        <a:t>Proje Adı</a:t>
                      </a:r>
                      <a:endParaRPr lang="tr-TR" sz="1400" b="0" i="0" u="none" strike="noStrike" dirty="0">
                        <a:solidFill>
                          <a:schemeClr val="bg1"/>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600" u="none" strike="noStrike" kern="1200" dirty="0">
                          <a:solidFill>
                            <a:schemeClr val="bg1"/>
                          </a:solidFill>
                          <a:effectLst/>
                          <a:latin typeface="Verdana" panose="020B0604030504040204" pitchFamily="34" charset="0"/>
                          <a:ea typeface="Verdana" panose="020B0604030504040204" pitchFamily="34" charset="0"/>
                          <a:cs typeface="+mn-cs"/>
                        </a:rPr>
                        <a:t>Finans Kaynağı</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600" u="none" strike="noStrike" kern="1200" dirty="0">
                          <a:solidFill>
                            <a:schemeClr val="bg1"/>
                          </a:solidFill>
                          <a:effectLst/>
                          <a:latin typeface="Verdana" panose="020B0604030504040204" pitchFamily="34" charset="0"/>
                          <a:ea typeface="Verdana" panose="020B0604030504040204" pitchFamily="34" charset="0"/>
                          <a:cs typeface="+mn-cs"/>
                        </a:rPr>
                        <a:t>  Bütçe (TL) </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758187745"/>
                  </a:ext>
                </a:extLst>
              </a:tr>
              <a:tr h="499649">
                <a:tc>
                  <a:txBody>
                    <a:bodyPr/>
                    <a:lstStyle/>
                    <a:p>
                      <a:pPr algn="ctr" fontAlgn="ctr"/>
                      <a:r>
                        <a:rPr lang="tr-TR" sz="1400" u="none" strike="noStrike" dirty="0">
                          <a:solidFill>
                            <a:schemeClr val="bg1"/>
                          </a:solidFill>
                          <a:effectLst/>
                          <a:latin typeface="Verdana" panose="020B0604030504040204" pitchFamily="34" charset="0"/>
                          <a:ea typeface="Verdana" panose="020B0604030504040204" pitchFamily="34" charset="0"/>
                        </a:rPr>
                        <a:t>Erzincan’da Kaba Yem Açığının Azaltılması Projesi (%50 Hibeli)(Yonca) (2022)</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DAP</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2.600.000</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8107172"/>
                  </a:ext>
                </a:extLst>
              </a:tr>
              <a:tr h="33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Erzincan İlinde Polen Üretiminin Artırılması Projesi (%50 Hibeli) </a:t>
                      </a:r>
                      <a:r>
                        <a:rPr lang="tr-TR" sz="1400" u="none" strike="noStrike" dirty="0">
                          <a:solidFill>
                            <a:schemeClr val="bg1"/>
                          </a:solidFill>
                          <a:effectLst/>
                          <a:latin typeface="Verdana" panose="020B0604030504040204" pitchFamily="34" charset="0"/>
                          <a:ea typeface="Verdana" panose="020B0604030504040204" pitchFamily="34" charset="0"/>
                        </a:rPr>
                        <a:t>(2022)</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50" u="none" strike="noStrike" dirty="0">
                          <a:effectLst/>
                          <a:latin typeface="Verdana" panose="020B0604030504040204" pitchFamily="34" charset="0"/>
                          <a:ea typeface="Verdana" panose="020B0604030504040204" pitchFamily="34" charset="0"/>
                        </a:rPr>
                        <a:t>DAP</a:t>
                      </a:r>
                      <a:endParaRPr lang="tr-TR" sz="1050" b="0" i="0" u="none" strike="noStrike" dirty="0">
                        <a:solidFill>
                          <a:srgbClr val="000000"/>
                        </a:solidFill>
                        <a:effectLst/>
                        <a:latin typeface="Verdana" panose="020B0604030504040204" pitchFamily="34" charset="0"/>
                        <a:ea typeface="Verdana" panose="020B0604030504040204" pitchFamily="34" charset="0"/>
                      </a:endParaRPr>
                    </a:p>
                    <a:p>
                      <a:pPr algn="ctr" fontAlgn="ctr"/>
                      <a:endParaRPr lang="tr-TR" sz="105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780.000</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9734804"/>
                  </a:ext>
                </a:extLst>
              </a:tr>
              <a:tr h="33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Yem Karma Makinesi Projesi (%50 Hibeli) </a:t>
                      </a:r>
                      <a:r>
                        <a:rPr lang="tr-TR" sz="1400" u="none" strike="noStrike" dirty="0">
                          <a:solidFill>
                            <a:schemeClr val="bg1"/>
                          </a:solidFill>
                          <a:effectLst/>
                          <a:latin typeface="Verdana" panose="020B0604030504040204" pitchFamily="34" charset="0"/>
                          <a:ea typeface="Verdana" panose="020B0604030504040204" pitchFamily="34" charset="0"/>
                        </a:rPr>
                        <a:t>(2022)</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14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50" u="none" strike="noStrike" dirty="0">
                          <a:effectLst/>
                          <a:latin typeface="Verdana" panose="020B0604030504040204" pitchFamily="34" charset="0"/>
                          <a:ea typeface="Verdana" panose="020B0604030504040204" pitchFamily="34" charset="0"/>
                        </a:rPr>
                        <a:t>DAP</a:t>
                      </a:r>
                      <a:endParaRPr lang="tr-TR" sz="1050" b="0" i="0" u="none" strike="noStrike" dirty="0">
                        <a:solidFill>
                          <a:srgbClr val="000000"/>
                        </a:solidFill>
                        <a:effectLst/>
                        <a:latin typeface="Verdana" panose="020B0604030504040204" pitchFamily="34" charset="0"/>
                        <a:ea typeface="Verdana" panose="020B0604030504040204" pitchFamily="34" charset="0"/>
                      </a:endParaRPr>
                    </a:p>
                    <a:p>
                      <a:pPr algn="ctr" fontAlgn="ctr"/>
                      <a:endParaRPr lang="tr-TR" sz="105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2.600.000</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7989731"/>
                  </a:ext>
                </a:extLst>
              </a:tr>
              <a:tr h="33036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cs typeface="+mn-cs"/>
                        </a:rPr>
                        <a:t>Salep Yetiştiriciliğinin Yaygınlaştırılması Projesi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050" u="none" strike="noStrike" kern="1200" dirty="0">
                          <a:solidFill>
                            <a:schemeClr val="dk1"/>
                          </a:solidFill>
                          <a:effectLst/>
                          <a:latin typeface="Verdana" panose="020B0604030504040204" pitchFamily="34" charset="0"/>
                          <a:ea typeface="Verdana" panose="020B0604030504040204" pitchFamily="34" charset="0"/>
                          <a:cs typeface="+mn-cs"/>
                        </a:rPr>
                        <a:t>İliç Kaymakamlığı Köylere Hizmet Götürme Birliği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25.699</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7114219"/>
                  </a:ext>
                </a:extLst>
              </a:tr>
              <a:tr h="330361">
                <a:tc>
                  <a:txBody>
                    <a:bodyPr/>
                    <a:lstStyle/>
                    <a:p>
                      <a:pPr algn="ctr" fontAlgn="ctr"/>
                      <a:r>
                        <a:rPr kumimoji="0" lang="tr-TR" sz="1400" b="0"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cs typeface="+mn-cs"/>
                        </a:rPr>
                        <a:t>Antep Fıstığı Yetiştiriciliğinin Yaygınlaştırılması Projesi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50" u="none" strike="noStrike" kern="1200" dirty="0">
                          <a:solidFill>
                            <a:schemeClr val="dk1"/>
                          </a:solidFill>
                          <a:effectLst/>
                          <a:latin typeface="Verdana" panose="020B0604030504040204" pitchFamily="34" charset="0"/>
                          <a:ea typeface="Verdana" panose="020B0604030504040204" pitchFamily="34" charset="0"/>
                          <a:cs typeface="+mn-cs"/>
                        </a:rPr>
                        <a:t>İliç Kaymakamlığı Köylere Hizmet Götürme Birliği</a:t>
                      </a:r>
                    </a:p>
                    <a:p>
                      <a:pPr algn="ctr" fontAlgn="ctr"/>
                      <a:endParaRPr lang="tr-TR" sz="1050" b="0" i="0" u="none" strike="noStrike" dirty="0">
                        <a:solidFill>
                          <a:srgbClr val="00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32.000</a:t>
                      </a: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5837812"/>
                  </a:ext>
                </a:extLst>
              </a:tr>
              <a:tr h="33036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0" lang="tr-TR" sz="1400" b="0"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cs typeface="+mn-cs"/>
                        </a:rPr>
                        <a:t>Erzincan İlindeki Damızlık Büyükbaş Hayvanlarda Kızgınlığın Tespiti İle Verimliliği Artırma Projesi (2022)</a:t>
                      </a:r>
                    </a:p>
                    <a:p>
                      <a:pPr algn="ctr" fontAlgn="ctr"/>
                      <a:endParaRPr kumimoji="0" lang="tr-TR" sz="1400" b="0" i="0" u="none" strike="noStrike" kern="1200" cap="none" spc="0" normalizeH="0" baseline="0" dirty="0">
                        <a:ln>
                          <a:noFill/>
                        </a:ln>
                        <a:solidFill>
                          <a:prstClr val="white"/>
                        </a:solidFill>
                        <a:effectLst/>
                        <a:uLnTx/>
                        <a:uFillTx/>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tr-TR" sz="1050" u="none" strike="noStrike" kern="1200" dirty="0">
                          <a:solidFill>
                            <a:schemeClr val="dk1"/>
                          </a:solidFill>
                          <a:effectLst/>
                          <a:latin typeface="Verdana" panose="020B0604030504040204" pitchFamily="34" charset="0"/>
                          <a:ea typeface="Verdana" panose="020B0604030504040204" pitchFamily="34" charset="0"/>
                          <a:cs typeface="+mn-cs"/>
                        </a:rPr>
                        <a:t>Tarım ve Orman Bakanlığı (Hayvancılık Genel Müdürlüğü)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1.075.000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058502"/>
                  </a:ext>
                </a:extLst>
              </a:tr>
              <a:tr h="407712">
                <a:tc gridSpan="2">
                  <a:txBody>
                    <a:bodyPr/>
                    <a:lstStyle/>
                    <a:p>
                      <a:pPr algn="ctr" fontAlgn="ctr"/>
                      <a:r>
                        <a:rPr lang="tr-TR" sz="1600" u="none" strike="noStrike" dirty="0">
                          <a:solidFill>
                            <a:schemeClr val="bg1"/>
                          </a:solidFill>
                          <a:effectLst/>
                          <a:latin typeface="Verdana" panose="020B0604030504040204" pitchFamily="34" charset="0"/>
                          <a:ea typeface="Verdana" panose="020B0604030504040204" pitchFamily="34" charset="0"/>
                        </a:rPr>
                        <a:t>Toplam</a:t>
                      </a:r>
                      <a:endParaRPr lang="tr-TR" sz="1400" b="0" i="0" u="none" strike="noStrike" dirty="0">
                        <a:solidFill>
                          <a:schemeClr val="bg1"/>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lang="tr-TR"/>
                    </a:p>
                  </a:txBody>
                  <a:tcPr/>
                </a:tc>
                <a:tc>
                  <a:txBody>
                    <a:bodyPr/>
                    <a:lstStyle/>
                    <a:p>
                      <a:pPr algn="ctr" fontAlgn="ctr"/>
                      <a:r>
                        <a:rPr lang="tr-TR" sz="2400" b="1" i="0" u="none" strike="noStrike" kern="1200" dirty="0">
                          <a:solidFill>
                            <a:srgbClr val="FF0000"/>
                          </a:solidFill>
                          <a:effectLst/>
                          <a:latin typeface="Akrobat" panose="00000600000000000000" pitchFamily="2" charset="-94"/>
                          <a:ea typeface="+mn-ea"/>
                          <a:cs typeface="+mn-cs"/>
                        </a:rPr>
                        <a:t>7.112.699</a:t>
                      </a:r>
                      <a:r>
                        <a:rPr lang="tr-TR" sz="1800" b="1" u="none" strike="noStrike" dirty="0">
                          <a:solidFill>
                            <a:srgbClr val="FF0000"/>
                          </a:solidFill>
                          <a:effectLst/>
                          <a:latin typeface="Verdana" panose="020B0604030504040204" pitchFamily="34" charset="0"/>
                          <a:ea typeface="Verdana" panose="020B0604030504040204" pitchFamily="34" charset="0"/>
                        </a:rPr>
                        <a:t> </a:t>
                      </a:r>
                      <a:r>
                        <a:rPr lang="tr-TR" sz="2400" b="1" i="0" u="none" strike="noStrike" kern="1200" dirty="0">
                          <a:solidFill>
                            <a:srgbClr val="FF0000"/>
                          </a:solidFill>
                          <a:effectLst/>
                          <a:latin typeface="Akrobat" panose="00000600000000000000" pitchFamily="2" charset="-94"/>
                          <a:ea typeface="+mn-ea"/>
                          <a:cs typeface="+mn-cs"/>
                        </a:rPr>
                        <a:t>TL</a:t>
                      </a:r>
                      <a:r>
                        <a:rPr lang="tr-TR" sz="1800" b="1" u="none" strike="noStrike" dirty="0">
                          <a:solidFill>
                            <a:srgbClr val="FF0000"/>
                          </a:solidFill>
                          <a:effectLst/>
                          <a:latin typeface="Verdana" panose="020B0604030504040204" pitchFamily="34" charset="0"/>
                          <a:ea typeface="Verdana" panose="020B0604030504040204" pitchFamily="34" charset="0"/>
                        </a:rPr>
                        <a:t> </a:t>
                      </a:r>
                      <a:endParaRPr lang="tr-TR" sz="1800" b="1" i="0" u="none" strike="noStrike" dirty="0">
                        <a:solidFill>
                          <a:srgbClr val="FF0000"/>
                        </a:solidFill>
                        <a:effectLst/>
                        <a:latin typeface="Verdana" panose="020B0604030504040204" pitchFamily="34" charset="0"/>
                        <a:ea typeface="Verdana" panose="020B0604030504040204" pitchFamily="34" charset="0"/>
                      </a:endParaRPr>
                    </a:p>
                  </a:txBody>
                  <a:tcPr marL="5522" marR="5522" marT="55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4415642"/>
                  </a:ext>
                </a:extLst>
              </a:tr>
            </a:tbl>
          </a:graphicData>
        </a:graphic>
      </p:graphicFrame>
    </p:spTree>
    <p:extLst>
      <p:ext uri="{BB962C8B-B14F-4D97-AF65-F5344CB8AC3E}">
        <p14:creationId xmlns:p14="http://schemas.microsoft.com/office/powerpoint/2010/main" val="2616677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2023 YILINDA UYGULANAN PROJELER</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7. 16</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3" name="Tablo 2"/>
          <p:cNvGraphicFramePr>
            <a:graphicFrameLocks noGrp="1"/>
          </p:cNvGraphicFramePr>
          <p:nvPr>
            <p:extLst>
              <p:ext uri="{D42A27DB-BD31-4B8C-83A1-F6EECF244321}">
                <p14:modId xmlns:p14="http://schemas.microsoft.com/office/powerpoint/2010/main" val="1777930264"/>
              </p:ext>
            </p:extLst>
          </p:nvPr>
        </p:nvGraphicFramePr>
        <p:xfrm>
          <a:off x="220133" y="1625600"/>
          <a:ext cx="11734799" cy="4317999"/>
        </p:xfrm>
        <a:graphic>
          <a:graphicData uri="http://schemas.openxmlformats.org/drawingml/2006/table">
            <a:tbl>
              <a:tblPr/>
              <a:tblGrid>
                <a:gridCol w="6226005">
                  <a:extLst>
                    <a:ext uri="{9D8B030D-6E8A-4147-A177-3AD203B41FA5}">
                      <a16:colId xmlns:a16="http://schemas.microsoft.com/office/drawing/2014/main" val="3153720485"/>
                    </a:ext>
                  </a:extLst>
                </a:gridCol>
                <a:gridCol w="3311380">
                  <a:extLst>
                    <a:ext uri="{9D8B030D-6E8A-4147-A177-3AD203B41FA5}">
                      <a16:colId xmlns:a16="http://schemas.microsoft.com/office/drawing/2014/main" val="3482652137"/>
                    </a:ext>
                  </a:extLst>
                </a:gridCol>
                <a:gridCol w="2197414">
                  <a:extLst>
                    <a:ext uri="{9D8B030D-6E8A-4147-A177-3AD203B41FA5}">
                      <a16:colId xmlns:a16="http://schemas.microsoft.com/office/drawing/2014/main" val="3185786097"/>
                    </a:ext>
                  </a:extLst>
                </a:gridCol>
              </a:tblGrid>
              <a:tr h="311995">
                <a:tc>
                  <a:txBody>
                    <a:bodyPr/>
                    <a:lstStyle/>
                    <a:p>
                      <a:pPr algn="ctr" rtl="0" fontAlgn="ctr"/>
                      <a:r>
                        <a:rPr lang="tr-TR" sz="1400" b="0" i="0" u="none" strike="noStrike" dirty="0">
                          <a:solidFill>
                            <a:srgbClr val="FFFFFF"/>
                          </a:solidFill>
                          <a:effectLst/>
                          <a:latin typeface="Verdana" panose="020B0604030504040204" pitchFamily="34" charset="0"/>
                        </a:rPr>
                        <a:t>Proje Adı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Finans Kaynağı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  Bütçe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7727241"/>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TAKE Kapsamında %75 Hibeli  Yazlık Buğday Yetiştiriciliğini Geliştirme ve Yaygınlaştırma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a:solidFill>
                            <a:srgbClr val="000000"/>
                          </a:solidFill>
                          <a:effectLst/>
                          <a:latin typeface="Verdana" panose="020B0604030504040204" pitchFamily="34" charset="0"/>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3.333.333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1966669"/>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TAKE Kapsamında %75 Hibeli Erzincan İli Tarım Alanlarında Kışlık Sebze Üretimine Destek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a:solidFill>
                            <a:srgbClr val="000000"/>
                          </a:solidFill>
                          <a:effectLst/>
                          <a:latin typeface="Verdana" panose="020B0604030504040204" pitchFamily="34" charset="0"/>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608.081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3581463"/>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TAKE Kapsamında %75 Hibeli Erzincan Patates Yetiştiriciliğini Geliştirme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600.000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901206"/>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TAKE Kapsamında %75 Hibeli Erzincan Üretiyor Bölgemiz Doyuyor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2.666.666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7931735"/>
                  </a:ext>
                </a:extLst>
              </a:tr>
              <a:tr h="648948">
                <a:tc>
                  <a:txBody>
                    <a:bodyPr/>
                    <a:lstStyle/>
                    <a:p>
                      <a:pPr algn="ctr" rtl="0" fontAlgn="ctr"/>
                      <a:r>
                        <a:rPr lang="tr-TR" sz="1400" b="0" i="0" u="none" strike="noStrike">
                          <a:solidFill>
                            <a:srgbClr val="FFFFFF"/>
                          </a:solidFill>
                          <a:effectLst/>
                          <a:latin typeface="Verdana" panose="020B0604030504040204" pitchFamily="34" charset="0"/>
                        </a:rPr>
                        <a:t>TAKE Kapsamında %75 Hibeli Erzincan'da Atıl Kalmış Örtü Altı Tesislerin Üretime Kazandırılması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(Bitkisel Üretim Genel Müdürlüğü)  ve         Erzincan İl Özel İdaresi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3.498.088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2165930"/>
                  </a:ext>
                </a:extLst>
              </a:tr>
              <a:tr h="648948">
                <a:tc>
                  <a:txBody>
                    <a:bodyPr/>
                    <a:lstStyle/>
                    <a:p>
                      <a:pPr algn="ctr" rtl="0" fontAlgn="ctr"/>
                      <a:r>
                        <a:rPr lang="tr-TR" sz="1400" b="0" i="0" u="none" strike="noStrike">
                          <a:solidFill>
                            <a:srgbClr val="FFFFFF"/>
                          </a:solidFill>
                          <a:effectLst/>
                          <a:latin typeface="Verdana" panose="020B0604030504040204" pitchFamily="34" charset="0"/>
                        </a:rPr>
                        <a:t>TAKE Kapsamında %75 Hibeli Nohut Yetiştiriciliği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(Bitkisel Üretim Genel Müdürlüğü)  ve         Erzincan İl Özel İdaresi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400.000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1164182"/>
                  </a:ext>
                </a:extLst>
              </a:tr>
              <a:tr h="661428">
                <a:tc gridSpan="2">
                  <a:txBody>
                    <a:bodyPr/>
                    <a:lstStyle/>
                    <a:p>
                      <a:pPr algn="ctr" rtl="0" fontAlgn="ctr"/>
                      <a:r>
                        <a:rPr lang="tr-TR" sz="1600" b="0" i="0" u="none" strike="noStrike">
                          <a:solidFill>
                            <a:srgbClr val="FFFFFF"/>
                          </a:solidFill>
                          <a:effectLst/>
                          <a:latin typeface="Verdana" panose="020B060403050404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tr-TR"/>
                    </a:p>
                  </a:txBody>
                  <a:tcPr/>
                </a:tc>
                <a:tc>
                  <a:txBody>
                    <a:bodyPr/>
                    <a:lstStyle/>
                    <a:p>
                      <a:pPr algn="ctr" rtl="0" fontAlgn="ctr"/>
                      <a:r>
                        <a:rPr lang="tr-TR" sz="2400" b="1" i="0" u="none" strike="noStrike" kern="1200" dirty="0">
                          <a:solidFill>
                            <a:srgbClr val="FF0000"/>
                          </a:solidFill>
                          <a:effectLst/>
                          <a:latin typeface="Akrobat" panose="00000600000000000000" pitchFamily="2" charset="-94"/>
                          <a:ea typeface="+mn-ea"/>
                          <a:cs typeface="+mn-cs"/>
                        </a:rPr>
                        <a:t>11.106.168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34186"/>
                  </a:ext>
                </a:extLst>
              </a:tr>
            </a:tbl>
          </a:graphicData>
        </a:graphic>
      </p:graphicFrame>
    </p:spTree>
    <p:extLst>
      <p:ext uri="{BB962C8B-B14F-4D97-AF65-F5344CB8AC3E}">
        <p14:creationId xmlns:p14="http://schemas.microsoft.com/office/powerpoint/2010/main" val="517803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2023 YILINDA UYGULANAN PROJELER</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7. 17</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3" name="Tablo 2"/>
          <p:cNvGraphicFramePr>
            <a:graphicFrameLocks noGrp="1"/>
          </p:cNvGraphicFramePr>
          <p:nvPr>
            <p:extLst>
              <p:ext uri="{D42A27DB-BD31-4B8C-83A1-F6EECF244321}">
                <p14:modId xmlns:p14="http://schemas.microsoft.com/office/powerpoint/2010/main" val="3754973322"/>
              </p:ext>
            </p:extLst>
          </p:nvPr>
        </p:nvGraphicFramePr>
        <p:xfrm>
          <a:off x="202963" y="1288696"/>
          <a:ext cx="11734799" cy="4968918"/>
        </p:xfrm>
        <a:graphic>
          <a:graphicData uri="http://schemas.openxmlformats.org/drawingml/2006/table">
            <a:tbl>
              <a:tblPr/>
              <a:tblGrid>
                <a:gridCol w="6226005">
                  <a:extLst>
                    <a:ext uri="{9D8B030D-6E8A-4147-A177-3AD203B41FA5}">
                      <a16:colId xmlns:a16="http://schemas.microsoft.com/office/drawing/2014/main" val="3153720485"/>
                    </a:ext>
                  </a:extLst>
                </a:gridCol>
                <a:gridCol w="3311380">
                  <a:extLst>
                    <a:ext uri="{9D8B030D-6E8A-4147-A177-3AD203B41FA5}">
                      <a16:colId xmlns:a16="http://schemas.microsoft.com/office/drawing/2014/main" val="3482652137"/>
                    </a:ext>
                  </a:extLst>
                </a:gridCol>
                <a:gridCol w="2197414">
                  <a:extLst>
                    <a:ext uri="{9D8B030D-6E8A-4147-A177-3AD203B41FA5}">
                      <a16:colId xmlns:a16="http://schemas.microsoft.com/office/drawing/2014/main" val="3185786097"/>
                    </a:ext>
                  </a:extLst>
                </a:gridCol>
              </a:tblGrid>
              <a:tr h="311995">
                <a:tc>
                  <a:txBody>
                    <a:bodyPr/>
                    <a:lstStyle/>
                    <a:p>
                      <a:pPr algn="ctr" rtl="0" fontAlgn="ctr"/>
                      <a:r>
                        <a:rPr lang="tr-TR" sz="1400" b="0" i="0" u="none" strike="noStrike" dirty="0">
                          <a:solidFill>
                            <a:srgbClr val="FFFFFF"/>
                          </a:solidFill>
                          <a:effectLst/>
                          <a:latin typeface="Verdana" panose="020B0604030504040204" pitchFamily="34" charset="0"/>
                        </a:rPr>
                        <a:t>Proje Adı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Finans Kaynağı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  Bütçe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7727241"/>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Bağ Alanlarında Salkım Güvesine Karşı </a:t>
                      </a:r>
                      <a:r>
                        <a:rPr lang="tr-TR" sz="1400" b="0" i="0" u="none" strike="noStrike" dirty="0" err="1">
                          <a:solidFill>
                            <a:srgbClr val="FFFFFF"/>
                          </a:solidFill>
                          <a:effectLst/>
                          <a:latin typeface="Verdana" panose="020B0604030504040204" pitchFamily="34" charset="0"/>
                        </a:rPr>
                        <a:t>Biyoteknik</a:t>
                      </a:r>
                      <a:r>
                        <a:rPr lang="tr-TR" sz="1400" b="0" i="0" u="none" strike="noStrike" dirty="0">
                          <a:solidFill>
                            <a:srgbClr val="FFFFFF"/>
                          </a:solidFill>
                          <a:effectLst/>
                          <a:latin typeface="Verdana" panose="020B0604030504040204" pitchFamily="34" charset="0"/>
                        </a:rPr>
                        <a:t> Mücadele Projesi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 Tarım ve Orman Bakanlığı (Bitkisel Üretim Genel Müdürlüğü)  ve  Erzincan İl Özel İdaresi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100.000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1966669"/>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İyi Tarım Has Ürün(sertifikalandırma) (2022-2024)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a:solidFill>
                            <a:srgbClr val="000000"/>
                          </a:solidFill>
                          <a:effectLst/>
                          <a:latin typeface="Verdana" panose="020B0604030504040204" pitchFamily="34" charset="0"/>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250.000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3581463"/>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Erzincan İli Vişne Alanlarında Organik Tarım Projesi ve Tıbbi Aromatik Bitkilerde Organik Tarım Projesi (sertifikalandırma) (2023)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100.000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901206"/>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Erzincan İlinde Polen Üretiminin Artırılması Projesi (%50 Hibeli) (2022)</a:t>
                      </a:r>
                    </a:p>
                    <a:p>
                      <a:pPr algn="ctr" rtl="0" fontAlgn="ctr"/>
                      <a:endParaRPr lang="tr-TR" sz="1400" b="0" i="0" u="none" strike="noStrike" dirty="0">
                        <a:solidFill>
                          <a:srgbClr val="FFFFFF"/>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algn="ctr" defTabSz="914400" rtl="0" eaLnBrk="1" fontAlgn="ctr" latinLnBrk="0" hangingPunct="1"/>
                      <a:r>
                        <a:rPr lang="tr-TR" sz="1050" b="0" i="0" u="none" strike="noStrike" kern="1200" dirty="0">
                          <a:solidFill>
                            <a:srgbClr val="000000"/>
                          </a:solidFill>
                          <a:effectLst/>
                          <a:latin typeface="Verdana" panose="020B0604030504040204" pitchFamily="34" charset="0"/>
                          <a:ea typeface="+mn-ea"/>
                          <a:cs typeface="+mn-cs"/>
                        </a:rPr>
                        <a:t>DAP</a:t>
                      </a:r>
                    </a:p>
                    <a:p>
                      <a:pPr marL="0" algn="ctr" defTabSz="914400" rtl="0" eaLnBrk="1" fontAlgn="ctr" latinLnBrk="0" hangingPunct="1"/>
                      <a:endParaRPr lang="tr-TR" sz="1050" b="0" i="0" u="none" strike="noStrike" kern="1200" dirty="0">
                        <a:solidFill>
                          <a:srgbClr val="000000"/>
                        </a:solidFill>
                        <a:effectLst/>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 780.000 </a:t>
                      </a:r>
                    </a:p>
                    <a:p>
                      <a:pPr algn="r" rtl="0" fontAlgn="ctr"/>
                      <a:endParaRPr lang="tr-TR" sz="14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636574"/>
                  </a:ext>
                </a:extLst>
              </a:tr>
              <a:tr h="511670">
                <a:tc>
                  <a:txBody>
                    <a:bodyPr/>
                    <a:lstStyle/>
                    <a:p>
                      <a:pPr algn="ctr" rtl="0" fontAlgn="ctr"/>
                      <a:r>
                        <a:rPr lang="fi-FI" sz="1400" b="0" i="0" u="none" strike="noStrike" dirty="0">
                          <a:solidFill>
                            <a:srgbClr val="FFFFFF"/>
                          </a:solidFill>
                          <a:effectLst/>
                          <a:latin typeface="Verdana" panose="020B0604030504040204" pitchFamily="34" charset="0"/>
                        </a:rPr>
                        <a:t>Yem Karma Makinesi Projesi (%50 Hibeli) (2022)</a:t>
                      </a:r>
                    </a:p>
                    <a:p>
                      <a:pPr algn="ctr" rtl="0" fontAlgn="ctr"/>
                      <a:endParaRPr lang="tr-TR" sz="1400" b="0" i="0" u="none" strike="noStrike" dirty="0">
                        <a:solidFill>
                          <a:srgbClr val="FFFFFF"/>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algn="ctr" defTabSz="914400" rtl="0" eaLnBrk="1" fontAlgn="ctr" latinLnBrk="0" hangingPunct="1"/>
                      <a:r>
                        <a:rPr lang="tr-TR" sz="1050" b="0" i="0" u="none" strike="noStrike" kern="1200" dirty="0">
                          <a:solidFill>
                            <a:srgbClr val="000000"/>
                          </a:solidFill>
                          <a:effectLst/>
                          <a:latin typeface="Verdana" panose="020B0604030504040204" pitchFamily="34" charset="0"/>
                          <a:ea typeface="+mn-ea"/>
                          <a:cs typeface="+mn-cs"/>
                        </a:rPr>
                        <a:t>DAP</a:t>
                      </a:r>
                    </a:p>
                    <a:p>
                      <a:pPr marL="0" algn="ctr" defTabSz="914400" rtl="0" eaLnBrk="1" fontAlgn="ctr" latinLnBrk="0" hangingPunct="1"/>
                      <a:endParaRPr lang="tr-TR" sz="1050" b="0" i="0" u="none" strike="noStrike" kern="1200" dirty="0">
                        <a:solidFill>
                          <a:srgbClr val="000000"/>
                        </a:solidFill>
                        <a:effectLst/>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 2.600.000 </a:t>
                      </a:r>
                    </a:p>
                    <a:p>
                      <a:pPr algn="r" rtl="0" fontAlgn="ctr"/>
                      <a:endParaRPr lang="tr-TR" sz="14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31128108"/>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Erzincan İlindeki Damızlık Büyükbaş Hayvanlarda Kızgınlığın Tespiti İle Verimliliği Artırma Projesi (2022)</a:t>
                      </a:r>
                    </a:p>
                    <a:p>
                      <a:pPr algn="ctr" rtl="0" fontAlgn="ctr"/>
                      <a:endParaRPr lang="tr-TR" sz="1400" b="0" i="0" u="none" strike="noStrike" dirty="0">
                        <a:solidFill>
                          <a:srgbClr val="FFFFFF"/>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(Hayvancılık Genel Müdürlüğü)  Erzincan İl Özel İdaresi</a:t>
                      </a:r>
                    </a:p>
                    <a:p>
                      <a:pPr algn="ctr" rtl="0" fontAlgn="ctr"/>
                      <a:endParaRPr lang="tr-TR" sz="105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 1.075.000 </a:t>
                      </a:r>
                    </a:p>
                    <a:p>
                      <a:pPr algn="r" rtl="0" fontAlgn="ctr"/>
                      <a:endParaRPr lang="tr-TR" sz="14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0289235"/>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TAKE Kapsamında %50 Hibeli  Güzlük Buğday Yetiştiriciliğini Geliştirme ve Yaygınlaştırma Projesi  (2023)</a:t>
                      </a:r>
                    </a:p>
                    <a:p>
                      <a:pPr algn="ctr" rtl="0" fontAlgn="ctr"/>
                      <a:endParaRPr lang="tr-TR" sz="1400" b="0" i="0" u="none" strike="noStrike" dirty="0">
                        <a:solidFill>
                          <a:srgbClr val="FFFFFF"/>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(Hayvancılık Genel Müdürlüğü)  Erzincan İl Özel İdaresi</a:t>
                      </a:r>
                    </a:p>
                    <a:p>
                      <a:pPr algn="ctr" rtl="0" fontAlgn="ctr"/>
                      <a:endParaRPr lang="tr-TR" sz="105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 6.000.000 </a:t>
                      </a:r>
                    </a:p>
                    <a:p>
                      <a:pPr algn="r" rtl="0" fontAlgn="ctr"/>
                      <a:endParaRPr lang="tr-TR" sz="14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2762713"/>
                  </a:ext>
                </a:extLst>
              </a:tr>
              <a:tr h="661428">
                <a:tc gridSpan="2">
                  <a:txBody>
                    <a:bodyPr/>
                    <a:lstStyle/>
                    <a:p>
                      <a:pPr algn="ctr" rtl="0" fontAlgn="ctr"/>
                      <a:r>
                        <a:rPr lang="tr-TR" sz="1600" b="0" i="0" u="none" strike="noStrike" dirty="0">
                          <a:solidFill>
                            <a:srgbClr val="FFFFFF"/>
                          </a:solidFill>
                          <a:effectLst/>
                          <a:latin typeface="Verdana" panose="020B060403050404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tr-TR"/>
                    </a:p>
                  </a:txBody>
                  <a:tcPr/>
                </a:tc>
                <a:tc>
                  <a:txBody>
                    <a:bodyPr/>
                    <a:lstStyle/>
                    <a:p>
                      <a:pPr algn="ctr" rtl="0" fontAlgn="ctr"/>
                      <a:r>
                        <a:rPr lang="tr-TR" sz="2400" b="1" i="0" u="none" strike="noStrike" kern="1200" dirty="0">
                          <a:solidFill>
                            <a:srgbClr val="FF0000"/>
                          </a:solidFill>
                          <a:effectLst/>
                          <a:latin typeface="Akrobat" panose="00000600000000000000" pitchFamily="2" charset="-94"/>
                          <a:ea typeface="+mn-ea"/>
                          <a:cs typeface="+mn-cs"/>
                        </a:rPr>
                        <a:t>10.905.000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34186"/>
                  </a:ext>
                </a:extLst>
              </a:tr>
            </a:tbl>
          </a:graphicData>
        </a:graphic>
      </p:graphicFrame>
    </p:spTree>
    <p:extLst>
      <p:ext uri="{BB962C8B-B14F-4D97-AF65-F5344CB8AC3E}">
        <p14:creationId xmlns:p14="http://schemas.microsoft.com/office/powerpoint/2010/main" val="21870617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2023 YILINDA UYGULANAN PROJELER</a:t>
            </a: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7. 18</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3" name="Tablo 2"/>
          <p:cNvGraphicFramePr>
            <a:graphicFrameLocks noGrp="1"/>
          </p:cNvGraphicFramePr>
          <p:nvPr>
            <p:extLst>
              <p:ext uri="{D42A27DB-BD31-4B8C-83A1-F6EECF244321}">
                <p14:modId xmlns:p14="http://schemas.microsoft.com/office/powerpoint/2010/main" val="1667181075"/>
              </p:ext>
            </p:extLst>
          </p:nvPr>
        </p:nvGraphicFramePr>
        <p:xfrm>
          <a:off x="185379" y="1446957"/>
          <a:ext cx="11734799" cy="2508433"/>
        </p:xfrm>
        <a:graphic>
          <a:graphicData uri="http://schemas.openxmlformats.org/drawingml/2006/table">
            <a:tbl>
              <a:tblPr/>
              <a:tblGrid>
                <a:gridCol w="6226005">
                  <a:extLst>
                    <a:ext uri="{9D8B030D-6E8A-4147-A177-3AD203B41FA5}">
                      <a16:colId xmlns:a16="http://schemas.microsoft.com/office/drawing/2014/main" val="3153720485"/>
                    </a:ext>
                  </a:extLst>
                </a:gridCol>
                <a:gridCol w="3311380">
                  <a:extLst>
                    <a:ext uri="{9D8B030D-6E8A-4147-A177-3AD203B41FA5}">
                      <a16:colId xmlns:a16="http://schemas.microsoft.com/office/drawing/2014/main" val="3482652137"/>
                    </a:ext>
                  </a:extLst>
                </a:gridCol>
                <a:gridCol w="2197414">
                  <a:extLst>
                    <a:ext uri="{9D8B030D-6E8A-4147-A177-3AD203B41FA5}">
                      <a16:colId xmlns:a16="http://schemas.microsoft.com/office/drawing/2014/main" val="3185786097"/>
                    </a:ext>
                  </a:extLst>
                </a:gridCol>
              </a:tblGrid>
              <a:tr h="311995">
                <a:tc>
                  <a:txBody>
                    <a:bodyPr/>
                    <a:lstStyle/>
                    <a:p>
                      <a:pPr algn="ctr" rtl="0" fontAlgn="ctr"/>
                      <a:r>
                        <a:rPr lang="tr-TR" sz="1400" b="0" i="0" u="none" strike="noStrike" dirty="0">
                          <a:solidFill>
                            <a:srgbClr val="FFFFFF"/>
                          </a:solidFill>
                          <a:effectLst/>
                          <a:latin typeface="Verdana" panose="020B0604030504040204" pitchFamily="34" charset="0"/>
                        </a:rPr>
                        <a:t>Proje Adı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Finans Kaynağı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  Bütçe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7727241"/>
                  </a:ext>
                </a:extLst>
              </a:tr>
              <a:tr h="511670">
                <a:tc>
                  <a:txBody>
                    <a:bodyPr/>
                    <a:lstStyle/>
                    <a:p>
                      <a:pPr algn="ctr" rtl="0" fontAlgn="ctr"/>
                      <a:r>
                        <a:rPr lang="tr-TR" sz="1400" b="0" i="0" u="none" strike="noStrike" dirty="0" err="1">
                          <a:solidFill>
                            <a:srgbClr val="FFFFFF"/>
                          </a:solidFill>
                          <a:effectLst/>
                          <a:latin typeface="Verdana" panose="020B0604030504040204" pitchFamily="34" charset="0"/>
                        </a:rPr>
                        <a:t>Varroa</a:t>
                      </a:r>
                      <a:r>
                        <a:rPr lang="tr-TR" sz="1400" b="0" i="0" u="none" strike="noStrike" dirty="0">
                          <a:solidFill>
                            <a:srgbClr val="FFFFFF"/>
                          </a:solidFill>
                          <a:effectLst/>
                          <a:latin typeface="Verdana" panose="020B0604030504040204" pitchFamily="34" charset="0"/>
                        </a:rPr>
                        <a:t> Paraziti İle Toplu Mücadele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Erzincan İl Özel İdaresi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600.000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3581463"/>
                  </a:ext>
                </a:extLst>
              </a:tr>
              <a:tr h="511670">
                <a:tc>
                  <a:txBody>
                    <a:bodyPr/>
                    <a:lstStyle/>
                    <a:p>
                      <a:pPr algn="ctr" rtl="0" fontAlgn="ctr"/>
                      <a:r>
                        <a:rPr lang="tr-TR" sz="1400" b="0" i="0" u="none" strike="noStrike" dirty="0">
                          <a:solidFill>
                            <a:srgbClr val="FFFFFF"/>
                          </a:solidFill>
                          <a:effectLst/>
                          <a:latin typeface="Verdana" panose="020B0604030504040204" pitchFamily="34" charset="0"/>
                        </a:rPr>
                        <a:t> </a:t>
                      </a:r>
                      <a:r>
                        <a:rPr lang="tr-TR" sz="1400" b="0" i="0" u="none" strike="noStrike" dirty="0" err="1">
                          <a:solidFill>
                            <a:srgbClr val="FFFFFF"/>
                          </a:solidFill>
                          <a:effectLst/>
                          <a:latin typeface="Verdana" panose="020B0604030504040204" pitchFamily="34" charset="0"/>
                        </a:rPr>
                        <a:t>Mastitis</a:t>
                      </a:r>
                      <a:r>
                        <a:rPr lang="tr-TR" sz="1400" b="0" i="0" u="none" strike="noStrike" dirty="0">
                          <a:solidFill>
                            <a:srgbClr val="FFFFFF"/>
                          </a:solidFill>
                          <a:effectLst/>
                          <a:latin typeface="Verdana" panose="020B0604030504040204" pitchFamily="34" charset="0"/>
                        </a:rPr>
                        <a:t> </a:t>
                      </a:r>
                      <a:r>
                        <a:rPr lang="tr-TR" sz="1400" b="0" i="0" u="none" strike="noStrike" dirty="0" err="1">
                          <a:solidFill>
                            <a:srgbClr val="FFFFFF"/>
                          </a:solidFill>
                          <a:effectLst/>
                          <a:latin typeface="Verdana" panose="020B0604030504040204" pitchFamily="34" charset="0"/>
                        </a:rPr>
                        <a:t>Teskiti</a:t>
                      </a:r>
                      <a:r>
                        <a:rPr lang="tr-TR" sz="1400" b="0" i="0" u="none" strike="noStrike" dirty="0">
                          <a:solidFill>
                            <a:srgbClr val="FFFFFF"/>
                          </a:solidFill>
                          <a:effectLst/>
                          <a:latin typeface="Verdana" panose="020B0604030504040204" pitchFamily="34" charset="0"/>
                        </a:rPr>
                        <a:t> Projesi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050" b="0" i="0" u="none" strike="noStrike" dirty="0">
                          <a:solidFill>
                            <a:srgbClr val="000000"/>
                          </a:solidFill>
                          <a:effectLst/>
                          <a:latin typeface="Verdana" panose="020B0604030504040204" pitchFamily="34" charset="0"/>
                        </a:rPr>
                        <a:t>Tarım ve Orman Bakanlığı (Hayvancılık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480.000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901206"/>
                  </a:ext>
                </a:extLst>
              </a:tr>
              <a:tr h="511670">
                <a:tc>
                  <a:txBody>
                    <a:bodyPr/>
                    <a:lstStyle/>
                    <a:p>
                      <a:pPr algn="ctr" rtl="0" fontAlgn="ctr"/>
                      <a:r>
                        <a:rPr lang="tr-TR" sz="1400" b="0" i="0" u="none" strike="noStrike" dirty="0" err="1">
                          <a:solidFill>
                            <a:srgbClr val="FFFFFF"/>
                          </a:solidFill>
                          <a:effectLst/>
                          <a:latin typeface="Verdana" panose="020B0604030504040204" pitchFamily="34" charset="0"/>
                        </a:rPr>
                        <a:t>Colibinin</a:t>
                      </a:r>
                      <a:r>
                        <a:rPr lang="tr-TR" sz="1400" b="0" i="0" u="none" strike="noStrike" dirty="0">
                          <a:solidFill>
                            <a:srgbClr val="FFFFFF"/>
                          </a:solidFill>
                          <a:effectLst/>
                          <a:latin typeface="Verdana" panose="020B0604030504040204" pitchFamily="34" charset="0"/>
                        </a:rPr>
                        <a:t> Projesi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50" b="0" i="0" u="none" strike="noStrike" dirty="0">
                          <a:solidFill>
                            <a:srgbClr val="000000"/>
                          </a:solidFill>
                          <a:effectLst/>
                          <a:latin typeface="Verdana" panose="020B0604030504040204" pitchFamily="34" charset="0"/>
                        </a:rPr>
                        <a:t>Erzincan İl Özel İdaresi</a:t>
                      </a:r>
                    </a:p>
                    <a:p>
                      <a:pPr marL="0" algn="ctr" defTabSz="914400" rtl="0" eaLnBrk="1" fontAlgn="ctr" latinLnBrk="0" hangingPunct="1"/>
                      <a:endParaRPr lang="tr-TR" sz="1050" b="0" i="0" u="none" strike="noStrike" kern="1200" dirty="0">
                        <a:solidFill>
                          <a:srgbClr val="000000"/>
                        </a:solidFill>
                        <a:effectLst/>
                        <a:latin typeface="Verdana" panose="020B0604030504040204" pitchFamily="34" charset="0"/>
                        <a:ea typeface="+mn-ea"/>
                        <a:cs typeface="+mn-cs"/>
                      </a:endParaRPr>
                    </a:p>
                    <a:p>
                      <a:pPr marL="0" algn="ctr" defTabSz="914400" rtl="0" eaLnBrk="1" fontAlgn="ctr" latinLnBrk="0" hangingPunct="1"/>
                      <a:endParaRPr lang="tr-TR" sz="1050" b="0" i="0" u="none" strike="noStrike" kern="1200" dirty="0">
                        <a:solidFill>
                          <a:srgbClr val="000000"/>
                        </a:solidFill>
                        <a:effectLst/>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tr-TR" sz="1400" b="0" i="0" u="none" strike="noStrike" dirty="0">
                          <a:solidFill>
                            <a:srgbClr val="000000"/>
                          </a:solidFill>
                          <a:effectLst/>
                          <a:latin typeface="Verdana" panose="020B0604030504040204" pitchFamily="34" charset="0"/>
                        </a:rPr>
                        <a:t>150.000</a:t>
                      </a:r>
                    </a:p>
                    <a:p>
                      <a:pPr algn="r" rtl="0" fontAlgn="ctr"/>
                      <a:endParaRPr lang="tr-TR" sz="1400" b="0" i="0" u="none" strike="noStrike" dirty="0">
                        <a:solidFill>
                          <a:srgbClr val="000000"/>
                        </a:solidFill>
                        <a:effectLst/>
                        <a:latin typeface="Verdan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636574"/>
                  </a:ext>
                </a:extLst>
              </a:tr>
              <a:tr h="661428">
                <a:tc gridSpan="2">
                  <a:txBody>
                    <a:bodyPr/>
                    <a:lstStyle/>
                    <a:p>
                      <a:pPr algn="ctr" rtl="0" fontAlgn="ctr"/>
                      <a:r>
                        <a:rPr lang="tr-TR" sz="1600" b="0" i="0" u="none" strike="noStrike" dirty="0">
                          <a:solidFill>
                            <a:srgbClr val="FFFFFF"/>
                          </a:solidFill>
                          <a:effectLst/>
                          <a:latin typeface="Verdana" panose="020B060403050404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tr-TR"/>
                    </a:p>
                  </a:txBody>
                  <a:tcPr/>
                </a:tc>
                <a:tc>
                  <a:txBody>
                    <a:bodyPr/>
                    <a:lstStyle/>
                    <a:p>
                      <a:pPr algn="ctr" rtl="0" fontAlgn="ctr"/>
                      <a:r>
                        <a:rPr lang="tr-TR" sz="2400" b="1" i="0" u="none" strike="noStrike" kern="1200" dirty="0">
                          <a:solidFill>
                            <a:srgbClr val="FF0000"/>
                          </a:solidFill>
                          <a:effectLst/>
                          <a:latin typeface="Akrobat" panose="00000600000000000000" pitchFamily="2" charset="-94"/>
                          <a:ea typeface="+mn-ea"/>
                          <a:cs typeface="+mn-cs"/>
                        </a:rPr>
                        <a:t>1.230.000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34186"/>
                  </a:ext>
                </a:extLst>
              </a:tr>
            </a:tbl>
          </a:graphicData>
        </a:graphic>
      </p:graphicFrame>
    </p:spTree>
    <p:extLst>
      <p:ext uri="{BB962C8B-B14F-4D97-AF65-F5344CB8AC3E}">
        <p14:creationId xmlns:p14="http://schemas.microsoft.com/office/powerpoint/2010/main" val="18712495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7. 19</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3" name="Tablo 2"/>
          <p:cNvGraphicFramePr>
            <a:graphicFrameLocks noGrp="1"/>
          </p:cNvGraphicFramePr>
          <p:nvPr>
            <p:extLst>
              <p:ext uri="{D42A27DB-BD31-4B8C-83A1-F6EECF244321}">
                <p14:modId xmlns:p14="http://schemas.microsoft.com/office/powerpoint/2010/main" val="3131150246"/>
              </p:ext>
            </p:extLst>
          </p:nvPr>
        </p:nvGraphicFramePr>
        <p:xfrm>
          <a:off x="117140" y="1088981"/>
          <a:ext cx="11734799" cy="5342653"/>
        </p:xfrm>
        <a:graphic>
          <a:graphicData uri="http://schemas.openxmlformats.org/drawingml/2006/table">
            <a:tbl>
              <a:tblPr/>
              <a:tblGrid>
                <a:gridCol w="6226005">
                  <a:extLst>
                    <a:ext uri="{9D8B030D-6E8A-4147-A177-3AD203B41FA5}">
                      <a16:colId xmlns:a16="http://schemas.microsoft.com/office/drawing/2014/main" val="3153720485"/>
                    </a:ext>
                  </a:extLst>
                </a:gridCol>
                <a:gridCol w="3311380">
                  <a:extLst>
                    <a:ext uri="{9D8B030D-6E8A-4147-A177-3AD203B41FA5}">
                      <a16:colId xmlns:a16="http://schemas.microsoft.com/office/drawing/2014/main" val="3482652137"/>
                    </a:ext>
                  </a:extLst>
                </a:gridCol>
                <a:gridCol w="2197414">
                  <a:extLst>
                    <a:ext uri="{9D8B030D-6E8A-4147-A177-3AD203B41FA5}">
                      <a16:colId xmlns:a16="http://schemas.microsoft.com/office/drawing/2014/main" val="3185786097"/>
                    </a:ext>
                  </a:extLst>
                </a:gridCol>
              </a:tblGrid>
              <a:tr h="311995">
                <a:tc>
                  <a:txBody>
                    <a:bodyPr/>
                    <a:lstStyle/>
                    <a:p>
                      <a:pPr algn="ctr" rtl="0" fontAlgn="ctr"/>
                      <a:r>
                        <a:rPr lang="tr-TR" sz="1400" b="0" i="0" u="none" strike="noStrike" dirty="0">
                          <a:solidFill>
                            <a:srgbClr val="FFFFFF"/>
                          </a:solidFill>
                          <a:effectLst/>
                          <a:latin typeface="Verdana" panose="020B0604030504040204" pitchFamily="34" charset="0"/>
                        </a:rPr>
                        <a:t>Proje Adı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Finans Kaynağı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  Bütçe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7727241"/>
                  </a:ext>
                </a:extLst>
              </a:tr>
              <a:tr h="647364">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Tarımsal Yeniliklerin Yaygınlaştırılması </a:t>
                      </a:r>
                      <a:r>
                        <a:rPr lang="tr-TR" sz="1400" b="0" i="0" u="none" strike="noStrike" kern="1200" dirty="0" err="1">
                          <a:solidFill>
                            <a:srgbClr val="FFFFFF"/>
                          </a:solidFill>
                          <a:effectLst/>
                          <a:latin typeface="Verdana" panose="020B0604030504040204" pitchFamily="34" charset="0"/>
                          <a:ea typeface="+mn-ea"/>
                          <a:cs typeface="+mn-cs"/>
                        </a:rPr>
                        <a:t>Porjesi</a:t>
                      </a:r>
                      <a:r>
                        <a:rPr lang="tr-TR" sz="1400" b="0" i="0" u="none" strike="noStrike" kern="1200" dirty="0">
                          <a:solidFill>
                            <a:srgbClr val="FFFFFF"/>
                          </a:solidFill>
                          <a:effectLst/>
                          <a:latin typeface="Verdana" panose="020B0604030504040204" pitchFamily="34" charset="0"/>
                          <a:ea typeface="+mn-ea"/>
                          <a:cs typeface="+mn-cs"/>
                        </a:rPr>
                        <a:t> kapsamında "Ümranhanım-2 </a:t>
                      </a:r>
                      <a:r>
                        <a:rPr lang="tr-TR" sz="1400" b="0" i="0" u="none" strike="noStrike" kern="1200" dirty="0" err="1">
                          <a:solidFill>
                            <a:srgbClr val="FFFFFF"/>
                          </a:solidFill>
                          <a:effectLst/>
                          <a:latin typeface="Verdana" panose="020B0604030504040204" pitchFamily="34" charset="0"/>
                          <a:ea typeface="+mn-ea"/>
                          <a:cs typeface="+mn-cs"/>
                        </a:rPr>
                        <a:t>Tritikale</a:t>
                      </a:r>
                      <a:r>
                        <a:rPr lang="tr-TR" sz="1400" b="0" i="0" u="none" strike="noStrike" kern="1200" dirty="0">
                          <a:solidFill>
                            <a:srgbClr val="FFFFFF"/>
                          </a:solidFill>
                          <a:effectLst/>
                          <a:latin typeface="Verdana" panose="020B0604030504040204" pitchFamily="34" charset="0"/>
                          <a:ea typeface="+mn-ea"/>
                          <a:cs typeface="+mn-cs"/>
                        </a:rPr>
                        <a:t> Çeşidinin Yaygınlaştırılması (Toprağa Düşen İnciler) Projesi " 2024-2025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Tarım ve Orman Bakanlığı (Eğitim Yayım Dairesi Başkanlığı)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68.488,00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901206"/>
                  </a:ext>
                </a:extLst>
              </a:tr>
              <a:tr h="51167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Kadın </a:t>
                      </a:r>
                      <a:r>
                        <a:rPr lang="tr-TR" sz="1400" b="0" i="0" u="none" strike="noStrike" kern="1200" dirty="0" err="1">
                          <a:solidFill>
                            <a:srgbClr val="FFFFFF"/>
                          </a:solidFill>
                          <a:effectLst/>
                          <a:latin typeface="Verdana" panose="020B0604030504040204" pitchFamily="34" charset="0"/>
                          <a:ea typeface="+mn-ea"/>
                          <a:cs typeface="+mn-cs"/>
                        </a:rPr>
                        <a:t>Çifçiler</a:t>
                      </a:r>
                      <a:r>
                        <a:rPr lang="tr-TR" sz="1400" b="0" i="0" u="none" strike="noStrike" kern="1200" dirty="0">
                          <a:solidFill>
                            <a:srgbClr val="FFFFFF"/>
                          </a:solidFill>
                          <a:effectLst/>
                          <a:latin typeface="Verdana" panose="020B0604030504040204" pitchFamily="34" charset="0"/>
                          <a:ea typeface="+mn-ea"/>
                          <a:cs typeface="+mn-cs"/>
                        </a:rPr>
                        <a:t> Tarımsal Yayım Projesi kapsamında "Kadın Eli ile Arı Sütü" Projesi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a:solidFill>
                            <a:srgbClr val="000000"/>
                          </a:solidFill>
                          <a:effectLst/>
                          <a:latin typeface="Verdana" panose="020B0604030504040204" pitchFamily="34" charset="0"/>
                          <a:ea typeface="+mn-ea"/>
                          <a:cs typeface="+mn-cs"/>
                        </a:rPr>
                        <a:t>  Tarım ve Orman Bakanlığı (Eğitim Yayım Dairesi Başkanlığı)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76.500,00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636574"/>
                  </a:ext>
                </a:extLst>
              </a:tr>
              <a:tr h="51167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Domates ve Biber Üretim Alanlarının Arttırılması Projesi(%50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2.000.000,00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7051898"/>
                  </a:ext>
                </a:extLst>
              </a:tr>
              <a:tr h="51167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Kuru Fasulye Yetiştiriciliğini Geliştirme Projesi(%50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1.285.700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8570766"/>
                  </a:ext>
                </a:extLst>
              </a:tr>
              <a:tr h="51167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Nohut Yetiştiriciliğini Yaygınlaştırma Projesi(%50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2.279.750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8927769"/>
                  </a:ext>
                </a:extLst>
              </a:tr>
              <a:tr h="511670">
                <a:tc>
                  <a:txBody>
                    <a:bodyPr/>
                    <a:lstStyle/>
                    <a:p>
                      <a:pPr algn="ctr" fontAlgn="t"/>
                      <a:r>
                        <a:rPr lang="fi-FI" sz="1400" b="0" i="0" u="none" strike="noStrike" kern="1200" dirty="0">
                          <a:solidFill>
                            <a:srgbClr val="FFFFFF"/>
                          </a:solidFill>
                          <a:effectLst/>
                          <a:latin typeface="Verdana" panose="020B0604030504040204" pitchFamily="34" charset="0"/>
                          <a:ea typeface="+mn-ea"/>
                          <a:cs typeface="+mn-cs"/>
                        </a:rPr>
                        <a:t>Tuz Çalısı Bitkisi Projesi (2024)</a:t>
                      </a:r>
                      <a:endParaRPr lang="tr-TR" sz="1400" b="0" i="0" u="none" strike="noStrike" kern="1200" dirty="0">
                        <a:solidFill>
                          <a:srgbClr val="FFFFFF"/>
                        </a:solidFill>
                        <a:effectLst/>
                        <a:latin typeface="Verdana" panose="020B060403050404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50" b="0" i="0" u="none" strike="noStrike" kern="1200" dirty="0">
                          <a:solidFill>
                            <a:srgbClr val="000000"/>
                          </a:solidFill>
                          <a:effectLst/>
                          <a:latin typeface="Verdana" panose="020B0604030504040204" pitchFamily="34" charset="0"/>
                          <a:ea typeface="+mn-ea"/>
                          <a:cs typeface="+mn-cs"/>
                        </a:rPr>
                        <a:t> Tarım ve Orman Bakanlığı (Bitkisel Üretim Genel Müdürlüğü) </a:t>
                      </a:r>
                    </a:p>
                    <a:p>
                      <a:pPr algn="ctr" fontAlgn="ctr"/>
                      <a:endParaRPr lang="tr-TR" sz="1050" b="0" i="0" u="none" strike="noStrike" kern="1200" dirty="0">
                        <a:solidFill>
                          <a:srgbClr val="000000"/>
                        </a:solidFill>
                        <a:effectLst/>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2.175.000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2893897"/>
                  </a:ext>
                </a:extLst>
              </a:tr>
              <a:tr h="51167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Kuru Fasulye Yetiştiriciliğini Yaygınlaştırma Projesi (%75 hibeli) (2024) </a:t>
                      </a:r>
                    </a:p>
                    <a:p>
                      <a:pPr algn="ctr" fontAlgn="t"/>
                      <a:endParaRPr lang="tr-TR" sz="1400" b="0" i="0" u="none" strike="noStrike" kern="1200" dirty="0">
                        <a:solidFill>
                          <a:srgbClr val="FFFFFF"/>
                        </a:solidFill>
                        <a:effectLst/>
                        <a:latin typeface="Verdana" panose="020B060403050404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Tarım ve Orman Bakanlığı (Bitkisel Üretim Genel Müdürlüğü) </a:t>
                      </a:r>
                    </a:p>
                    <a:p>
                      <a:pPr algn="ctr" fontAlgn="ctr"/>
                      <a:endParaRPr lang="tr-TR" sz="1050" b="0" i="0" u="none" strike="noStrike" kern="1200" dirty="0">
                        <a:solidFill>
                          <a:srgbClr val="000000"/>
                        </a:solidFill>
                        <a:effectLst/>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450.000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5220703"/>
                  </a:ext>
                </a:extLst>
              </a:tr>
              <a:tr h="51167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a:t>
                      </a:r>
                      <a:r>
                        <a:rPr lang="tr-TR" sz="1400" b="0" i="0" u="none" strike="noStrike" kern="1200" dirty="0" err="1">
                          <a:solidFill>
                            <a:srgbClr val="FFFFFF"/>
                          </a:solidFill>
                          <a:effectLst/>
                          <a:latin typeface="Verdana" panose="020B0604030504040204" pitchFamily="34" charset="0"/>
                          <a:ea typeface="+mn-ea"/>
                          <a:cs typeface="+mn-cs"/>
                        </a:rPr>
                        <a:t>Örtüaltı</a:t>
                      </a:r>
                      <a:r>
                        <a:rPr lang="tr-TR" sz="1400" b="0" i="0" u="none" strike="noStrike" kern="1200" dirty="0">
                          <a:solidFill>
                            <a:srgbClr val="FFFFFF"/>
                          </a:solidFill>
                          <a:effectLst/>
                          <a:latin typeface="Verdana" panose="020B0604030504040204" pitchFamily="34" charset="0"/>
                          <a:ea typeface="+mn-ea"/>
                          <a:cs typeface="+mn-cs"/>
                        </a:rPr>
                        <a:t> Tesislerinin Üretime Kazandırılması Projesi(%100 Hibe)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Üzümlü Merkez ve Köylere Hizmet Götürme Birliği </a:t>
                      </a:r>
                    </a:p>
                    <a:p>
                      <a:pPr algn="ctr" fontAlgn="ctr"/>
                      <a:endParaRPr lang="tr-TR" sz="1050" b="0" i="0" u="none" strike="noStrike" kern="1200" dirty="0">
                        <a:solidFill>
                          <a:srgbClr val="000000"/>
                        </a:solidFill>
                        <a:effectLst/>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378.836,64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3417647"/>
                  </a:ext>
                </a:extLst>
              </a:tr>
              <a:tr h="661428">
                <a:tc gridSpan="2">
                  <a:txBody>
                    <a:bodyPr/>
                    <a:lstStyle/>
                    <a:p>
                      <a:pPr algn="ctr" rtl="0" fontAlgn="ctr"/>
                      <a:r>
                        <a:rPr lang="tr-TR" sz="1600" b="0" i="0" u="none" strike="noStrike" dirty="0">
                          <a:solidFill>
                            <a:srgbClr val="FFFFFF"/>
                          </a:solidFill>
                          <a:effectLst/>
                          <a:latin typeface="Verdana" panose="020B060403050404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tr-TR"/>
                    </a:p>
                  </a:txBody>
                  <a:tcPr/>
                </a:tc>
                <a:tc>
                  <a:txBody>
                    <a:bodyPr/>
                    <a:lstStyle/>
                    <a:p>
                      <a:pPr algn="ctr" rtl="0" fontAlgn="ctr"/>
                      <a:r>
                        <a:rPr lang="tr-TR" sz="2400" b="1" i="0" u="none" strike="noStrike" kern="1200" dirty="0">
                          <a:solidFill>
                            <a:srgbClr val="FF0000"/>
                          </a:solidFill>
                          <a:effectLst/>
                          <a:latin typeface="Akrobat" panose="00000600000000000000" pitchFamily="2" charset="-94"/>
                          <a:ea typeface="+mn-ea"/>
                          <a:cs typeface="+mn-cs"/>
                        </a:rPr>
                        <a:t>8.714.274,64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34186"/>
                  </a:ext>
                </a:extLst>
              </a:tr>
            </a:tbl>
          </a:graphicData>
        </a:graphic>
      </p:graphicFrame>
      <p:sp>
        <p:nvSpPr>
          <p:cNvPr id="8"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2024 YILINDA UYGULANAN PROJELER</a:t>
            </a:r>
          </a:p>
        </p:txBody>
      </p:sp>
    </p:spTree>
    <p:extLst>
      <p:ext uri="{BB962C8B-B14F-4D97-AF65-F5344CB8AC3E}">
        <p14:creationId xmlns:p14="http://schemas.microsoft.com/office/powerpoint/2010/main" val="25631998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7. 20</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3" name="Tablo 2"/>
          <p:cNvGraphicFramePr>
            <a:graphicFrameLocks noGrp="1"/>
          </p:cNvGraphicFramePr>
          <p:nvPr>
            <p:extLst>
              <p:ext uri="{D42A27DB-BD31-4B8C-83A1-F6EECF244321}">
                <p14:modId xmlns:p14="http://schemas.microsoft.com/office/powerpoint/2010/main" val="496614413"/>
              </p:ext>
            </p:extLst>
          </p:nvPr>
        </p:nvGraphicFramePr>
        <p:xfrm>
          <a:off x="343563" y="1261404"/>
          <a:ext cx="11504873" cy="3482126"/>
        </p:xfrm>
        <a:graphic>
          <a:graphicData uri="http://schemas.openxmlformats.org/drawingml/2006/table">
            <a:tbl>
              <a:tblPr/>
              <a:tblGrid>
                <a:gridCol w="6104016">
                  <a:extLst>
                    <a:ext uri="{9D8B030D-6E8A-4147-A177-3AD203B41FA5}">
                      <a16:colId xmlns:a16="http://schemas.microsoft.com/office/drawing/2014/main" val="3153720485"/>
                    </a:ext>
                  </a:extLst>
                </a:gridCol>
                <a:gridCol w="3246498">
                  <a:extLst>
                    <a:ext uri="{9D8B030D-6E8A-4147-A177-3AD203B41FA5}">
                      <a16:colId xmlns:a16="http://schemas.microsoft.com/office/drawing/2014/main" val="3482652137"/>
                    </a:ext>
                  </a:extLst>
                </a:gridCol>
                <a:gridCol w="2154359">
                  <a:extLst>
                    <a:ext uri="{9D8B030D-6E8A-4147-A177-3AD203B41FA5}">
                      <a16:colId xmlns:a16="http://schemas.microsoft.com/office/drawing/2014/main" val="3185786097"/>
                    </a:ext>
                  </a:extLst>
                </a:gridCol>
              </a:tblGrid>
              <a:tr h="245637">
                <a:tc>
                  <a:txBody>
                    <a:bodyPr/>
                    <a:lstStyle/>
                    <a:p>
                      <a:pPr algn="ctr" rtl="0" fontAlgn="ctr"/>
                      <a:r>
                        <a:rPr lang="tr-TR" sz="1400" b="0" i="0" u="none" strike="noStrike" dirty="0">
                          <a:solidFill>
                            <a:srgbClr val="FFFFFF"/>
                          </a:solidFill>
                          <a:effectLst/>
                          <a:latin typeface="Verdana" panose="020B0604030504040204" pitchFamily="34" charset="0"/>
                        </a:rPr>
                        <a:t>Proje Adı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Finans Kaynağı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  Bütçe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7727241"/>
                  </a:ext>
                </a:extLst>
              </a:tr>
              <a:tr h="422938">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Büyükbaş Hayvanlarda Ayak ve Tırnak Bakım ve Tedavisi Projesi (DSYB)(2025)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Erzincan İl Özel İdaresi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435.000,00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3901206"/>
                  </a:ext>
                </a:extLst>
              </a:tr>
              <a:tr h="374598">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Antibiyotikli Süt Tespit Projesi (DSYB)(2025)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 Erzincan İl Özel İdaresi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245.000,00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636574"/>
                  </a:ext>
                </a:extLst>
              </a:tr>
              <a:tr h="333856">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(TAKE)  Biber Yetiştiriciliğini Geliştirme Projesi       (%50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Tarım ve Orman Bakanlığı (Bitkisel Üretim Genel Müdürlüğü) </a:t>
                      </a: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2.252.000,00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7051898"/>
                  </a:ext>
                </a:extLst>
              </a:tr>
              <a:tr h="422938">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(TAKE)  Domates Yetiştiriciliğini Yaygınlaştırma Projesi  (%50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Tarım ve Orman Bakanlığı (Bitkisel Üretim Genel Müdürlüğü) </a:t>
                      </a: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1.748.000,00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8570766"/>
                  </a:ext>
                </a:extLst>
              </a:tr>
              <a:tr h="319512">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(TAKE)  Kuru Fasulye Yetiştiriciliğini Geliştirme Projesi (%75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Tarım ve Orman Bakanlığı (Bitkisel Üretim Genel Müdürlüğü) </a:t>
                      </a: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3.000.000,00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8927769"/>
                  </a:ext>
                </a:extLst>
              </a:tr>
              <a:tr h="35843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(TAKE)  Nohut Yetiştiriciliğini Yaygınlaştırma Projesi (%75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Tarım ve Orman Bakanlığı (Bitkisel Üretim Genel Müdürlüğü) </a:t>
                      </a: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1.250.000,00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2893897"/>
                  </a:ext>
                </a:extLst>
              </a:tr>
              <a:tr h="475583">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(TAKE)  Erzincan Meyveciliğinde Alternatif Ürün: Trabzon Hurması Yetiştiriciliği Projesi  (%75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50.000,00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5220703"/>
                  </a:ext>
                </a:extLst>
              </a:tr>
              <a:tr h="484239">
                <a:tc gridSpan="2">
                  <a:txBody>
                    <a:bodyPr/>
                    <a:lstStyle/>
                    <a:p>
                      <a:pPr algn="ctr" rtl="0" fontAlgn="ctr"/>
                      <a:r>
                        <a:rPr lang="tr-TR" sz="1600" b="0" i="0" u="none" strike="noStrike" dirty="0">
                          <a:solidFill>
                            <a:srgbClr val="FFFFFF"/>
                          </a:solidFill>
                          <a:effectLst/>
                          <a:latin typeface="Verdana" panose="020B060403050404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tr-TR"/>
                    </a:p>
                  </a:txBody>
                  <a:tcPr/>
                </a:tc>
                <a:tc>
                  <a:txBody>
                    <a:bodyPr/>
                    <a:lstStyle/>
                    <a:p>
                      <a:pPr algn="ctr" rtl="0" fontAlgn="ctr"/>
                      <a:r>
                        <a:rPr lang="tr-TR" sz="2400" b="1" i="0" u="none" strike="noStrike" kern="1200" dirty="0">
                          <a:solidFill>
                            <a:srgbClr val="FF0000"/>
                          </a:solidFill>
                          <a:effectLst/>
                          <a:latin typeface="Akrobat" panose="00000600000000000000" pitchFamily="2" charset="-94"/>
                          <a:ea typeface="+mn-ea"/>
                          <a:cs typeface="+mn-cs"/>
                        </a:rPr>
                        <a:t>8.980.000,00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34186"/>
                  </a:ext>
                </a:extLst>
              </a:tr>
            </a:tbl>
          </a:graphicData>
        </a:graphic>
      </p:graphicFrame>
      <p:sp>
        <p:nvSpPr>
          <p:cNvPr id="8"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2025 YILINDA UYGULANAN PROJELER</a:t>
            </a:r>
          </a:p>
        </p:txBody>
      </p:sp>
    </p:spTree>
    <p:extLst>
      <p:ext uri="{BB962C8B-B14F-4D97-AF65-F5344CB8AC3E}">
        <p14:creationId xmlns:p14="http://schemas.microsoft.com/office/powerpoint/2010/main" val="184829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6"/>
          <p:cNvSpPr txBox="1"/>
          <p:nvPr/>
        </p:nvSpPr>
        <p:spPr>
          <a:xfrm>
            <a:off x="607337" y="1797707"/>
            <a:ext cx="4747788" cy="339195"/>
          </a:xfrm>
          <a:prstGeom prst="rect">
            <a:avLst/>
          </a:prstGeom>
          <a:solidFill>
            <a:srgbClr val="4471C4"/>
          </a:solidFill>
        </p:spPr>
        <p:txBody>
          <a:bodyPr vert="horz" wrap="square" lIns="0" tIns="122555" rIns="0" bIns="0" rtlCol="0">
            <a:spAutoFit/>
          </a:bodyPr>
          <a:lstStyle/>
          <a:p>
            <a:pPr marL="217170">
              <a:lnSpc>
                <a:spcPct val="100000"/>
              </a:lnSpc>
              <a:spcBef>
                <a:spcPts val="965"/>
              </a:spcBef>
            </a:pPr>
            <a:endParaRPr sz="1400" dirty="0">
              <a:latin typeface="Verdana" panose="020B0604030504040204" pitchFamily="34" charset="0"/>
              <a:ea typeface="Verdana" panose="020B0604030504040204" pitchFamily="34" charset="0"/>
              <a:cs typeface="Trebuchet MS"/>
            </a:endParaRPr>
          </a:p>
        </p:txBody>
      </p:sp>
      <p:sp>
        <p:nvSpPr>
          <p:cNvPr id="9" name="object 17"/>
          <p:cNvSpPr/>
          <p:nvPr/>
        </p:nvSpPr>
        <p:spPr>
          <a:xfrm>
            <a:off x="607337" y="1173290"/>
            <a:ext cx="4749165" cy="598455"/>
          </a:xfrm>
          <a:custGeom>
            <a:avLst/>
            <a:gdLst/>
            <a:ahLst/>
            <a:cxnLst/>
            <a:rect l="l" t="t" r="r" b="b"/>
            <a:pathLst>
              <a:path w="4749165" h="881380">
                <a:moveTo>
                  <a:pt x="2594610" y="660653"/>
                </a:moveTo>
                <a:lnTo>
                  <a:pt x="2154174" y="660653"/>
                </a:lnTo>
                <a:lnTo>
                  <a:pt x="2374392" y="880872"/>
                </a:lnTo>
                <a:lnTo>
                  <a:pt x="2594610" y="660653"/>
                </a:lnTo>
                <a:close/>
              </a:path>
              <a:path w="4749165" h="881380">
                <a:moveTo>
                  <a:pt x="2484501" y="572388"/>
                </a:moveTo>
                <a:lnTo>
                  <a:pt x="2264283" y="572388"/>
                </a:lnTo>
                <a:lnTo>
                  <a:pt x="2264283" y="660653"/>
                </a:lnTo>
                <a:lnTo>
                  <a:pt x="2484501" y="660653"/>
                </a:lnTo>
                <a:lnTo>
                  <a:pt x="2484501" y="572388"/>
                </a:lnTo>
                <a:close/>
              </a:path>
              <a:path w="4749165" h="881380">
                <a:moveTo>
                  <a:pt x="4748784" y="0"/>
                </a:moveTo>
                <a:lnTo>
                  <a:pt x="0" y="0"/>
                </a:lnTo>
                <a:lnTo>
                  <a:pt x="0" y="572388"/>
                </a:lnTo>
                <a:lnTo>
                  <a:pt x="4748784" y="572388"/>
                </a:lnTo>
                <a:lnTo>
                  <a:pt x="4748784" y="0"/>
                </a:lnTo>
                <a:close/>
              </a:path>
            </a:pathLst>
          </a:custGeom>
          <a:solidFill>
            <a:schemeClr val="accent5"/>
          </a:solidFill>
        </p:spPr>
        <p:txBody>
          <a:bodyPr wrap="square" lIns="0" tIns="0" rIns="0" bIns="0" rtlCol="0"/>
          <a:lstStyle/>
          <a:p>
            <a:endParaRPr/>
          </a:p>
        </p:txBody>
      </p:sp>
      <p:sp>
        <p:nvSpPr>
          <p:cNvPr id="2" name="Dikdörtgen 1"/>
          <p:cNvSpPr/>
          <p:nvPr/>
        </p:nvSpPr>
        <p:spPr>
          <a:xfrm>
            <a:off x="1342659" y="1224654"/>
            <a:ext cx="3172792" cy="276999"/>
          </a:xfrm>
          <a:prstGeom prst="rect">
            <a:avLst/>
          </a:prstGeom>
        </p:spPr>
        <p:txBody>
          <a:bodyPr wrap="none">
            <a:spAutoFit/>
          </a:bodyPr>
          <a:lstStyle/>
          <a:p>
            <a:pPr algn="ctr" fontAlgn="ctr">
              <a:spcBef>
                <a:spcPts val="315"/>
              </a:spcBef>
            </a:pPr>
            <a:r>
              <a:rPr lang="tr-TR" sz="1200" spc="-75" dirty="0">
                <a:solidFill>
                  <a:srgbClr val="FFFFFF"/>
                </a:solidFill>
                <a:latin typeface="Verdana" panose="020B0604030504040204" pitchFamily="34" charset="0"/>
                <a:ea typeface="Verdana" panose="020B0604030504040204" pitchFamily="34" charset="0"/>
                <a:cs typeface="Trebuchet MS"/>
              </a:rPr>
              <a:t>8 ŞUBE MÜDÜRLÜĞÜ, 8 İLÇE MÜDÜRLÜĞÜ</a:t>
            </a:r>
          </a:p>
        </p:txBody>
      </p:sp>
      <p:graphicFrame>
        <p:nvGraphicFramePr>
          <p:cNvPr id="11" name="İçerik Yer Tutucusu 4">
            <a:extLst>
              <a:ext uri="{FF2B5EF4-FFF2-40B4-BE49-F238E27FC236}">
                <a16:creationId xmlns:a16="http://schemas.microsoft.com/office/drawing/2014/main" id="{DC3B364C-89F1-4F55-9718-90401DE7AD85}"/>
              </a:ext>
            </a:extLst>
          </p:cNvPr>
          <p:cNvGraphicFramePr>
            <a:graphicFrameLocks/>
          </p:cNvGraphicFramePr>
          <p:nvPr>
            <p:extLst>
              <p:ext uri="{D42A27DB-BD31-4B8C-83A1-F6EECF244321}">
                <p14:modId xmlns:p14="http://schemas.microsoft.com/office/powerpoint/2010/main" val="701193306"/>
              </p:ext>
            </p:extLst>
          </p:nvPr>
        </p:nvGraphicFramePr>
        <p:xfrm>
          <a:off x="607337" y="2136902"/>
          <a:ext cx="4749165" cy="4051658"/>
        </p:xfrm>
        <a:graphic>
          <a:graphicData uri="http://schemas.openxmlformats.org/drawingml/2006/table">
            <a:tbl>
              <a:tblPr firstRow="1" firstCol="1" bandRow="1">
                <a:tableStyleId>{5C22544A-7EE6-4342-B048-85BDC9FD1C3A}</a:tableStyleId>
              </a:tblPr>
              <a:tblGrid>
                <a:gridCol w="3720379">
                  <a:extLst>
                    <a:ext uri="{9D8B030D-6E8A-4147-A177-3AD203B41FA5}">
                      <a16:colId xmlns:a16="http://schemas.microsoft.com/office/drawing/2014/main" val="20000"/>
                    </a:ext>
                  </a:extLst>
                </a:gridCol>
                <a:gridCol w="1028786">
                  <a:extLst>
                    <a:ext uri="{9D8B030D-6E8A-4147-A177-3AD203B41FA5}">
                      <a16:colId xmlns:a16="http://schemas.microsoft.com/office/drawing/2014/main" val="20001"/>
                    </a:ext>
                  </a:extLst>
                </a:gridCol>
              </a:tblGrid>
              <a:tr h="251973">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Görev </a:t>
                      </a:r>
                      <a:r>
                        <a:rPr lang="tr-TR" sz="1200" kern="1200" spc="-75" dirty="0" err="1">
                          <a:solidFill>
                            <a:srgbClr val="FFFFFF"/>
                          </a:solidFill>
                          <a:latin typeface="Verdana" panose="020B0604030504040204" pitchFamily="34" charset="0"/>
                          <a:ea typeface="Verdana" panose="020B0604030504040204" pitchFamily="34" charset="0"/>
                          <a:cs typeface="Trebuchet MS"/>
                        </a:rPr>
                        <a:t>Ünvanı</a:t>
                      </a:r>
                      <a:endParaRPr lang="tr-TR" sz="1200" kern="1200" spc="-75" dirty="0">
                        <a:solidFill>
                          <a:srgbClr val="FFFFFF"/>
                        </a:solidFill>
                        <a:latin typeface="Verdana" panose="020B0604030504040204" pitchFamily="34" charset="0"/>
                        <a:ea typeface="Verdana" panose="020B0604030504040204" pitchFamily="34" charset="0"/>
                        <a:cs typeface="Trebuchet MS"/>
                      </a:endParaRP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rgbClr val="FFFFFF"/>
                          </a:solidFill>
                          <a:latin typeface="Verdana" panose="020B0604030504040204" pitchFamily="34" charset="0"/>
                          <a:ea typeface="Verdana" panose="020B0604030504040204" pitchFamily="34" charset="0"/>
                          <a:cs typeface="Trebuchet MS"/>
                        </a:rPr>
                        <a:t>Sayı</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İl Müdürü</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İl Müdür Yardımcısı</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Şube Müdürü</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İlçe Müdürü</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5"/>
                  </a:ext>
                </a:extLst>
              </a:tr>
              <a:tr h="24162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Veteriner Hekim</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Ziraat Mühendisi</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Mühendis Diğer</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Avukat</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Veteriner Sağlık Teknikeri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Veteriner Sağlık Teknisyeni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9"/>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Ziraat Teknikeri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0"/>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Ziraat Teknisyeni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1"/>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Tekniker ve Teknisyen Diğer</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2"/>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Memur</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3"/>
                  </a:ext>
                </a:extLst>
              </a:tr>
              <a:tr h="254147">
                <a:tc>
                  <a:txBody>
                    <a:bodyPr/>
                    <a:lstStyle/>
                    <a:p>
                      <a:pPr algn="ctr" rtl="0" fontAlgn="ctr"/>
                      <a:r>
                        <a:rPr lang="tr-TR" sz="1200" kern="1200" spc="-75" dirty="0">
                          <a:solidFill>
                            <a:srgbClr val="FFFFFF"/>
                          </a:solidFill>
                          <a:latin typeface="Verdana" panose="020B0604030504040204" pitchFamily="34" charset="0"/>
                          <a:ea typeface="Verdana" panose="020B0604030504040204" pitchFamily="34" charset="0"/>
                          <a:cs typeface="Trebuchet MS"/>
                        </a:rPr>
                        <a:t>İşçi - Hizmetli</a:t>
                      </a:r>
                    </a:p>
                  </a:txBody>
                  <a:tcPr marL="6835" marR="6835" marT="683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rtl="0" fontAlgn="ctr"/>
                      <a:r>
                        <a:rPr lang="tr-TR" sz="1200" b="0" kern="1200" spc="-75" dirty="0">
                          <a:solidFill>
                            <a:schemeClr val="tx1"/>
                          </a:solidFill>
                          <a:latin typeface="Verdana" panose="020B0604030504040204" pitchFamily="34" charset="0"/>
                          <a:ea typeface="Verdana" panose="020B0604030504040204" pitchFamily="34" charset="0"/>
                          <a:cs typeface="Trebuchet M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4"/>
                  </a:ext>
                </a:extLst>
              </a:tr>
            </a:tbl>
          </a:graphicData>
        </a:graphic>
      </p:graphicFrame>
      <p:sp>
        <p:nvSpPr>
          <p:cNvPr id="12" name="Dikdörtgen 11"/>
          <p:cNvSpPr/>
          <p:nvPr/>
        </p:nvSpPr>
        <p:spPr>
          <a:xfrm>
            <a:off x="920396" y="1813415"/>
            <a:ext cx="3517117" cy="276999"/>
          </a:xfrm>
          <a:prstGeom prst="rect">
            <a:avLst/>
          </a:prstGeom>
        </p:spPr>
        <p:txBody>
          <a:bodyPr wrap="none">
            <a:spAutoFit/>
          </a:bodyPr>
          <a:lstStyle/>
          <a:p>
            <a:pPr marL="217170">
              <a:lnSpc>
                <a:spcPct val="100000"/>
              </a:lnSpc>
              <a:spcBef>
                <a:spcPts val="965"/>
              </a:spcBef>
            </a:pPr>
            <a:r>
              <a:rPr lang="tr-TR" sz="1200" spc="-75" dirty="0">
                <a:solidFill>
                  <a:srgbClr val="FFFFFF"/>
                </a:solidFill>
                <a:latin typeface="Verdana" panose="020B0604030504040204" pitchFamily="34" charset="0"/>
                <a:ea typeface="Verdana" panose="020B0604030504040204" pitchFamily="34" charset="0"/>
                <a:cs typeface="Trebuchet MS"/>
              </a:rPr>
              <a:t>295 PERSONELİMİZ İLE HİZMET VERİYORUZ</a:t>
            </a:r>
          </a:p>
        </p:txBody>
      </p:sp>
      <p:graphicFrame>
        <p:nvGraphicFramePr>
          <p:cNvPr id="13" name="object 21"/>
          <p:cNvGraphicFramePr>
            <a:graphicFrameLocks noGrp="1"/>
          </p:cNvGraphicFramePr>
          <p:nvPr>
            <p:extLst>
              <p:ext uri="{D42A27DB-BD31-4B8C-83A1-F6EECF244321}">
                <p14:modId xmlns:p14="http://schemas.microsoft.com/office/powerpoint/2010/main" val="3370744387"/>
              </p:ext>
            </p:extLst>
          </p:nvPr>
        </p:nvGraphicFramePr>
        <p:xfrm>
          <a:off x="5610983" y="3372232"/>
          <a:ext cx="6390301" cy="2365993"/>
        </p:xfrm>
        <a:graphic>
          <a:graphicData uri="http://schemas.openxmlformats.org/drawingml/2006/table">
            <a:tbl>
              <a:tblPr firstRow="1" bandRow="1">
                <a:tableStyleId>{2D5ABB26-0587-4C30-8999-92F81FD0307C}</a:tableStyleId>
              </a:tblPr>
              <a:tblGrid>
                <a:gridCol w="3754730">
                  <a:extLst>
                    <a:ext uri="{9D8B030D-6E8A-4147-A177-3AD203B41FA5}">
                      <a16:colId xmlns:a16="http://schemas.microsoft.com/office/drawing/2014/main" val="20000"/>
                    </a:ext>
                  </a:extLst>
                </a:gridCol>
                <a:gridCol w="2635571">
                  <a:extLst>
                    <a:ext uri="{9D8B030D-6E8A-4147-A177-3AD203B41FA5}">
                      <a16:colId xmlns:a16="http://schemas.microsoft.com/office/drawing/2014/main" val="20001"/>
                    </a:ext>
                  </a:extLst>
                </a:gridCol>
              </a:tblGrid>
              <a:tr h="349978">
                <a:tc>
                  <a:txBody>
                    <a:bodyPr/>
                    <a:lstStyle/>
                    <a:p>
                      <a:pPr marL="0" algn="ctr" defTabSz="914400" rtl="0" eaLnBrk="1" fontAlgn="ctr" latinLnBrk="0" hangingPunct="1">
                        <a:lnSpc>
                          <a:spcPct val="100000"/>
                        </a:lnSpc>
                        <a:spcBef>
                          <a:spcPts val="315"/>
                        </a:spcBef>
                      </a:pPr>
                      <a:r>
                        <a:rPr sz="1200" b="0" kern="1200" spc="-75" dirty="0">
                          <a:solidFill>
                            <a:srgbClr val="FFFFFF"/>
                          </a:solidFill>
                          <a:latin typeface="Verdana" panose="020B0604030504040204" pitchFamily="34" charset="0"/>
                          <a:ea typeface="Verdana" panose="020B0604030504040204" pitchFamily="34" charset="0"/>
                          <a:cs typeface="Trebuchet MS"/>
                        </a:rPr>
                        <a:t>Araç Varlığı</a:t>
                      </a: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5"/>
                    </a:solidFill>
                  </a:tcPr>
                </a:tc>
                <a:tc>
                  <a:txBody>
                    <a:bodyPr/>
                    <a:lstStyle/>
                    <a:p>
                      <a:pPr marL="0" algn="ctr" defTabSz="914400" rtl="0" eaLnBrk="1" fontAlgn="ctr" latinLnBrk="0" hangingPunct="1">
                        <a:lnSpc>
                          <a:spcPct val="100000"/>
                        </a:lnSpc>
                        <a:spcBef>
                          <a:spcPts val="315"/>
                        </a:spcBef>
                      </a:pPr>
                      <a:r>
                        <a:rPr sz="1200" b="0" kern="1200" spc="-75" dirty="0">
                          <a:solidFill>
                            <a:srgbClr val="FFFFFF"/>
                          </a:solidFill>
                          <a:latin typeface="Verdana" panose="020B0604030504040204" pitchFamily="34" charset="0"/>
                          <a:ea typeface="Verdana" panose="020B0604030504040204" pitchFamily="34" charset="0"/>
                          <a:cs typeface="Trebuchet MS"/>
                        </a:rPr>
                        <a:t>Hizmet Binası</a:t>
                      </a: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accent5"/>
                    </a:solidFill>
                  </a:tcPr>
                </a:tc>
                <a:extLst>
                  <a:ext uri="{0D108BD9-81ED-4DB2-BD59-A6C34878D82A}">
                    <a16:rowId xmlns:a16="http://schemas.microsoft.com/office/drawing/2014/main" val="10000"/>
                  </a:ext>
                </a:extLst>
              </a:tr>
              <a:tr h="2016015">
                <a:tc>
                  <a:txBody>
                    <a:bodyPr/>
                    <a:lstStyle/>
                    <a:p>
                      <a:pPr marL="0" indent="0" algn="ctr" defTabSz="914400" rtl="0" eaLnBrk="1" fontAlgn="ctr" latinLnBrk="0" hangingPunct="1"/>
                      <a:r>
                        <a:rPr lang="tr-TR" sz="1200" b="0" kern="1200" spc="-75" dirty="0">
                          <a:solidFill>
                            <a:schemeClr val="tx1"/>
                          </a:solidFill>
                          <a:latin typeface="Verdana" panose="020B0604030504040204" pitchFamily="34" charset="0"/>
                          <a:ea typeface="Verdana" panose="020B0604030504040204" pitchFamily="34" charset="0"/>
                          <a:cs typeface="Trebuchet MS"/>
                        </a:rPr>
                        <a:t>İlçeler dahil </a:t>
                      </a:r>
                      <a:r>
                        <a:rPr lang="tr-TR" sz="1200" b="0" kern="1200" spc="-75">
                          <a:solidFill>
                            <a:schemeClr val="tx1"/>
                          </a:solidFill>
                          <a:latin typeface="Verdana" panose="020B0604030504040204" pitchFamily="34" charset="0"/>
                          <a:ea typeface="Verdana" panose="020B0604030504040204" pitchFamily="34" charset="0"/>
                          <a:cs typeface="Trebuchet MS"/>
                        </a:rPr>
                        <a:t>toplam 33 </a:t>
                      </a:r>
                      <a:r>
                        <a:rPr lang="tr-TR" sz="1200" b="0" kern="1200" spc="-75" dirty="0">
                          <a:solidFill>
                            <a:schemeClr val="tx1"/>
                          </a:solidFill>
                          <a:latin typeface="Verdana" panose="020B0604030504040204" pitchFamily="34" charset="0"/>
                          <a:ea typeface="Verdana" panose="020B0604030504040204" pitchFamily="34" charset="0"/>
                          <a:cs typeface="Trebuchet MS"/>
                        </a:rPr>
                        <a:t>adet hizmet aracımız </a:t>
                      </a:r>
                      <a:r>
                        <a:rPr lang="tr-TR" sz="1200" b="0" kern="1200" spc="-75">
                          <a:solidFill>
                            <a:schemeClr val="tx1"/>
                          </a:solidFill>
                          <a:latin typeface="Verdana" panose="020B0604030504040204" pitchFamily="34" charset="0"/>
                          <a:ea typeface="Verdana" panose="020B0604030504040204" pitchFamily="34" charset="0"/>
                          <a:cs typeface="Trebuchet MS"/>
                        </a:rPr>
                        <a:t>ve 14 </a:t>
                      </a:r>
                      <a:r>
                        <a:rPr lang="tr-TR" sz="1200" b="0" kern="1200" spc="-75" dirty="0">
                          <a:solidFill>
                            <a:schemeClr val="tx1"/>
                          </a:solidFill>
                          <a:latin typeface="Verdana" panose="020B0604030504040204" pitchFamily="34" charset="0"/>
                          <a:ea typeface="Verdana" panose="020B0604030504040204" pitchFamily="34" charset="0"/>
                          <a:cs typeface="Trebuchet MS"/>
                        </a:rPr>
                        <a:t>adet kiralık hizmet aracımız mevcuttur.</a:t>
                      </a:r>
                    </a:p>
                  </a:txBody>
                  <a:tcPr marL="0" marR="0" marT="317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bg1">
                        <a:lumMod val="95000"/>
                      </a:schemeClr>
                    </a:solidFill>
                  </a:tcPr>
                </a:tc>
                <a:tc>
                  <a:txBody>
                    <a:bodyPr/>
                    <a:lstStyle/>
                    <a:p>
                      <a:pPr marL="0" algn="ctr" defTabSz="914400" rtl="0" eaLnBrk="1" fontAlgn="ctr" latinLnBrk="0" hangingPunct="1"/>
                      <a:r>
                        <a:rPr lang="tr-TR" sz="1200" b="0" kern="1200" spc="-75" dirty="0">
                          <a:solidFill>
                            <a:schemeClr val="tx1"/>
                          </a:solidFill>
                          <a:latin typeface="Verdana" panose="020B0604030504040204" pitchFamily="34" charset="0"/>
                          <a:ea typeface="Verdana" panose="020B0604030504040204" pitchFamily="34" charset="0"/>
                          <a:cs typeface="Trebuchet MS"/>
                        </a:rPr>
                        <a:t>Otlukbeli, Tercan ve Üzümlü İlçe Müdürlüklerimiz hükümet binalarında, Diğer İlçe Müdürlüklerimiz kendi binalarında hizmet vermektedir. </a:t>
                      </a:r>
                    </a:p>
                    <a:p>
                      <a:pPr marL="0" algn="ctr" defTabSz="914400" rtl="0" eaLnBrk="1" fontAlgn="ctr" latinLnBrk="0" hangingPunct="1"/>
                      <a:r>
                        <a:rPr lang="tr-TR" sz="1200" b="0" kern="1200" spc="-75" dirty="0">
                          <a:solidFill>
                            <a:schemeClr val="tx1"/>
                          </a:solidFill>
                          <a:latin typeface="Verdana" panose="020B0604030504040204" pitchFamily="34" charset="0"/>
                          <a:ea typeface="Verdana" panose="020B0604030504040204" pitchFamily="34" charset="0"/>
                          <a:cs typeface="Trebuchet MS"/>
                        </a:rPr>
                        <a:t>İl Müdürlüğümüz ise 2 ayrı binada hizmet vermektedir. Hizmet binalarının birisi Müdürlüğümüze ait olup diğer binamız kiradır. </a:t>
                      </a:r>
                    </a:p>
                  </a:txBody>
                  <a:tcPr marL="0" marR="0" marT="9271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bg1">
                        <a:lumMod val="95000"/>
                      </a:schemeClr>
                    </a:solidFill>
                  </a:tcPr>
                </a:tc>
                <a:extLst>
                  <a:ext uri="{0D108BD9-81ED-4DB2-BD59-A6C34878D82A}">
                    <a16:rowId xmlns:a16="http://schemas.microsoft.com/office/drawing/2014/main" val="10001"/>
                  </a:ext>
                </a:extLst>
              </a:tr>
            </a:tbl>
          </a:graphicData>
        </a:graphic>
      </p:graphicFrame>
      <p:sp>
        <p:nvSpPr>
          <p:cNvPr id="14" name="Dikdörtgen 13"/>
          <p:cNvSpPr/>
          <p:nvPr/>
        </p:nvSpPr>
        <p:spPr>
          <a:xfrm>
            <a:off x="6517845" y="1485165"/>
            <a:ext cx="4576575" cy="1384995"/>
          </a:xfrm>
          <a:prstGeom prst="rect">
            <a:avLst/>
          </a:prstGeom>
        </p:spPr>
        <p:txBody>
          <a:bodyPr wrap="square">
            <a:spAutoFit/>
          </a:bodyPr>
          <a:lstStyle/>
          <a:p>
            <a:pPr marL="12700" marR="74295" algn="ctr">
              <a:lnSpc>
                <a:spcPct val="104600"/>
              </a:lnSpc>
              <a:spcBef>
                <a:spcPts val="5"/>
              </a:spcBef>
            </a:pPr>
            <a:r>
              <a:rPr lang="tr-TR" sz="1600" b="1" i="1" spc="-10" dirty="0">
                <a:latin typeface="Times New Roman"/>
                <a:cs typeface="Times New Roman"/>
              </a:rPr>
              <a:t>MİSYONUMUZ</a:t>
            </a:r>
            <a:endParaRPr lang="tr-TR" sz="1600" dirty="0">
              <a:latin typeface="Times New Roman"/>
              <a:cs typeface="Times New Roman"/>
            </a:endParaRPr>
          </a:p>
          <a:p>
            <a:pPr marL="12700" marR="74295" lvl="0" indent="0" algn="ctr" defTabSz="914400" eaLnBrk="1" fontAlgn="auto" latinLnBrk="0" hangingPunct="1">
              <a:lnSpc>
                <a:spcPct val="104600"/>
              </a:lnSpc>
              <a:spcBef>
                <a:spcPts val="5"/>
              </a:spcBef>
              <a:spcAft>
                <a:spcPts val="0"/>
              </a:spcAft>
              <a:buClrTx/>
              <a:buSzTx/>
              <a:buFontTx/>
              <a:buNone/>
              <a:tabLst/>
              <a:defRPr/>
            </a:pPr>
            <a:endParaRPr lang="tr-TR" sz="1600" spc="-75" dirty="0">
              <a:latin typeface="Verdana" panose="020B0604030504040204" pitchFamily="34" charset="0"/>
              <a:ea typeface="Verdana" panose="020B0604030504040204" pitchFamily="34" charset="0"/>
              <a:cs typeface="Trebuchet MS"/>
            </a:endParaRPr>
          </a:p>
          <a:p>
            <a:pPr marL="12700" marR="74295" lvl="0" indent="0" algn="ctr" defTabSz="914400" eaLnBrk="1" fontAlgn="auto" latinLnBrk="0" hangingPunct="1">
              <a:lnSpc>
                <a:spcPct val="104600"/>
              </a:lnSpc>
              <a:spcBef>
                <a:spcPts val="5"/>
              </a:spcBef>
              <a:spcAft>
                <a:spcPts val="0"/>
              </a:spcAft>
              <a:buClrTx/>
              <a:buSzTx/>
              <a:buFontTx/>
              <a:buNone/>
              <a:tabLst/>
              <a:defRPr/>
            </a:pPr>
            <a:r>
              <a:rPr lang="tr-TR" sz="1600" spc="-75" dirty="0">
                <a:latin typeface="Verdana" panose="020B0604030504040204" pitchFamily="34" charset="0"/>
                <a:ea typeface="Verdana" panose="020B0604030504040204" pitchFamily="34" charset="0"/>
                <a:cs typeface="Trebuchet MS"/>
              </a:rPr>
              <a:t>Sürdürülebilir tarımsal üretimi,  yeterli ve güvenilir gıdaya  erişimi, kırsal kalkınmayı ve  rekabet edilebilirliği sağlamak</a:t>
            </a:r>
          </a:p>
        </p:txBody>
      </p:sp>
      <p:sp>
        <p:nvSpPr>
          <p:cNvPr id="15"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16"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17"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18" name="object 7"/>
          <p:cNvSpPr txBox="1"/>
          <p:nvPr/>
        </p:nvSpPr>
        <p:spPr>
          <a:xfrm>
            <a:off x="9256138" y="513154"/>
            <a:ext cx="2796162" cy="386363"/>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ERZİNCAN TARIMI GENEL BİLGİLER</a:t>
            </a:r>
          </a:p>
          <a:p>
            <a:pPr marL="7701">
              <a:spcBef>
                <a:spcPts val="76"/>
              </a:spcBef>
            </a:pPr>
            <a:r>
              <a:rPr lang="tr-TR" sz="1100" spc="70" dirty="0">
                <a:solidFill>
                  <a:srgbClr val="878787"/>
                </a:solidFill>
                <a:latin typeface="Verdana"/>
                <a:cs typeface="Verdana"/>
              </a:rPr>
              <a:t>İDARİ YAPI</a:t>
            </a:r>
          </a:p>
        </p:txBody>
      </p:sp>
      <p:sp>
        <p:nvSpPr>
          <p:cNvPr id="19"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1 . 3</a:t>
            </a:r>
            <a:endParaRPr sz="1182" dirty="0">
              <a:latin typeface="Verdana"/>
              <a:cs typeface="Verdana"/>
            </a:endParaRPr>
          </a:p>
        </p:txBody>
      </p:sp>
    </p:spTree>
    <p:extLst>
      <p:ext uri="{BB962C8B-B14F-4D97-AF65-F5344CB8AC3E}">
        <p14:creationId xmlns:p14="http://schemas.microsoft.com/office/powerpoint/2010/main" val="6707666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7. 21</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3" name="Tablo 2"/>
          <p:cNvGraphicFramePr>
            <a:graphicFrameLocks noGrp="1"/>
          </p:cNvGraphicFramePr>
          <p:nvPr>
            <p:extLst>
              <p:ext uri="{D42A27DB-BD31-4B8C-83A1-F6EECF244321}">
                <p14:modId xmlns:p14="http://schemas.microsoft.com/office/powerpoint/2010/main" val="343724758"/>
              </p:ext>
            </p:extLst>
          </p:nvPr>
        </p:nvGraphicFramePr>
        <p:xfrm>
          <a:off x="317926" y="1151276"/>
          <a:ext cx="11504873" cy="4475729"/>
        </p:xfrm>
        <a:graphic>
          <a:graphicData uri="http://schemas.openxmlformats.org/drawingml/2006/table">
            <a:tbl>
              <a:tblPr/>
              <a:tblGrid>
                <a:gridCol w="6422997">
                  <a:extLst>
                    <a:ext uri="{9D8B030D-6E8A-4147-A177-3AD203B41FA5}">
                      <a16:colId xmlns:a16="http://schemas.microsoft.com/office/drawing/2014/main" val="3153720485"/>
                    </a:ext>
                  </a:extLst>
                </a:gridCol>
                <a:gridCol w="2927517">
                  <a:extLst>
                    <a:ext uri="{9D8B030D-6E8A-4147-A177-3AD203B41FA5}">
                      <a16:colId xmlns:a16="http://schemas.microsoft.com/office/drawing/2014/main" val="3482652137"/>
                    </a:ext>
                  </a:extLst>
                </a:gridCol>
                <a:gridCol w="2154359">
                  <a:extLst>
                    <a:ext uri="{9D8B030D-6E8A-4147-A177-3AD203B41FA5}">
                      <a16:colId xmlns:a16="http://schemas.microsoft.com/office/drawing/2014/main" val="3185786097"/>
                    </a:ext>
                  </a:extLst>
                </a:gridCol>
              </a:tblGrid>
              <a:tr h="232620">
                <a:tc>
                  <a:txBody>
                    <a:bodyPr/>
                    <a:lstStyle/>
                    <a:p>
                      <a:pPr algn="ctr" rtl="0" fontAlgn="ctr"/>
                      <a:r>
                        <a:rPr lang="tr-TR" sz="1400" b="0" i="0" u="none" strike="noStrike" dirty="0">
                          <a:solidFill>
                            <a:srgbClr val="FFFFFF"/>
                          </a:solidFill>
                          <a:effectLst/>
                          <a:latin typeface="Verdana" panose="020B0604030504040204" pitchFamily="34" charset="0"/>
                        </a:rPr>
                        <a:t>Proje Adı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Finans Kaynağı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  Bütçe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7727241"/>
                  </a:ext>
                </a:extLst>
              </a:tr>
              <a:tr h="302581">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Domates  Güvesi  İle </a:t>
                      </a:r>
                      <a:r>
                        <a:rPr lang="tr-TR" sz="1400" b="0" i="0" u="none" strike="noStrike" kern="1200" dirty="0" err="1">
                          <a:solidFill>
                            <a:srgbClr val="FFFFFF"/>
                          </a:solidFill>
                          <a:effectLst/>
                          <a:latin typeface="Verdana" panose="020B0604030504040204" pitchFamily="34" charset="0"/>
                          <a:ea typeface="+mn-ea"/>
                          <a:cs typeface="+mn-cs"/>
                        </a:rPr>
                        <a:t>Biyoteknik</a:t>
                      </a:r>
                      <a:r>
                        <a:rPr lang="tr-TR" sz="1400" b="0" i="0" u="none" strike="noStrike" kern="1200" dirty="0">
                          <a:solidFill>
                            <a:srgbClr val="FFFFFF"/>
                          </a:solidFill>
                          <a:effectLst/>
                          <a:latin typeface="Verdana" panose="020B0604030504040204" pitchFamily="34" charset="0"/>
                          <a:ea typeface="+mn-ea"/>
                          <a:cs typeface="+mn-cs"/>
                        </a:rPr>
                        <a:t> Mücadele Projesi (%50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600.000,00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8345257"/>
                  </a:ext>
                </a:extLst>
              </a:tr>
              <a:tr h="400526">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Erzincan'da  </a:t>
                      </a:r>
                      <a:r>
                        <a:rPr lang="tr-TR" sz="1400" b="0" i="0" u="none" strike="noStrike" kern="1200" dirty="0" err="1">
                          <a:solidFill>
                            <a:srgbClr val="FFFFFF"/>
                          </a:solidFill>
                          <a:effectLst/>
                          <a:latin typeface="Verdana" panose="020B0604030504040204" pitchFamily="34" charset="0"/>
                          <a:ea typeface="+mn-ea"/>
                          <a:cs typeface="+mn-cs"/>
                        </a:rPr>
                        <a:t>Örtüaltı</a:t>
                      </a:r>
                      <a:r>
                        <a:rPr lang="tr-TR" sz="1400" b="0" i="0" u="none" strike="noStrike" kern="1200" dirty="0">
                          <a:solidFill>
                            <a:srgbClr val="FFFFFF"/>
                          </a:solidFill>
                          <a:effectLst/>
                          <a:latin typeface="Verdana" panose="020B0604030504040204" pitchFamily="34" charset="0"/>
                          <a:ea typeface="+mn-ea"/>
                          <a:cs typeface="+mn-cs"/>
                        </a:rPr>
                        <a:t>  </a:t>
                      </a:r>
                      <a:r>
                        <a:rPr lang="tr-TR" sz="1400" b="0" i="0" u="none" strike="noStrike" kern="1200" dirty="0" err="1">
                          <a:solidFill>
                            <a:srgbClr val="FFFFFF"/>
                          </a:solidFill>
                          <a:effectLst/>
                          <a:latin typeface="Verdana" panose="020B0604030504040204" pitchFamily="34" charset="0"/>
                          <a:ea typeface="+mn-ea"/>
                          <a:cs typeface="+mn-cs"/>
                        </a:rPr>
                        <a:t>Tesisilerin</a:t>
                      </a:r>
                      <a:r>
                        <a:rPr lang="tr-TR" sz="1400" b="0" i="0" u="none" strike="noStrike" kern="1200" dirty="0">
                          <a:solidFill>
                            <a:srgbClr val="FFFFFF"/>
                          </a:solidFill>
                          <a:effectLst/>
                          <a:latin typeface="Verdana" panose="020B0604030504040204" pitchFamily="34" charset="0"/>
                          <a:ea typeface="+mn-ea"/>
                          <a:cs typeface="+mn-cs"/>
                        </a:rPr>
                        <a:t> Naylonlarının Yenilenmesi Projesi (%50 Hibeli)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3.600.000,00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1148610"/>
                  </a:ext>
                </a:extLst>
              </a:tr>
              <a:tr h="449499">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"Parlayan Taneler" Yayım Projesi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Tarım ve Orman Bakanlığı (Bitkisel Üretim Genel Müdürlüğü) </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73.600,00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3343426"/>
                  </a:ext>
                </a:extLst>
              </a:tr>
              <a:tr h="449499">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"Kadınlarla Bir İçim Salep" Projesi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Tarım ve Orman Bakanlığı (Bitkisel Üretim Genel Müdürlüğü) </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88.200,00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5344544"/>
                  </a:ext>
                </a:extLst>
              </a:tr>
              <a:tr h="290225">
                <a:tc>
                  <a:txBody>
                    <a:bodyPr/>
                    <a:lstStyle/>
                    <a:p>
                      <a:pPr algn="ctr" fontAlgn="t"/>
                      <a:r>
                        <a:rPr lang="nl-NL" sz="1400" b="0" i="0" u="none" strike="noStrike" kern="1200" dirty="0">
                          <a:solidFill>
                            <a:srgbClr val="FFFFFF"/>
                          </a:solidFill>
                          <a:effectLst/>
                          <a:latin typeface="Verdana" panose="020B0604030504040204" pitchFamily="34" charset="0"/>
                          <a:ea typeface="+mn-ea"/>
                          <a:cs typeface="+mn-cs"/>
                        </a:rPr>
                        <a:t>Erzincan Geven Balı Projesi (%100)</a:t>
                      </a:r>
                      <a:endParaRPr lang="tr-TR" sz="1400" b="0" i="0" u="none" strike="noStrike" kern="1200" dirty="0">
                        <a:solidFill>
                          <a:srgbClr val="FFFFFF"/>
                        </a:solidFill>
                        <a:effectLst/>
                        <a:latin typeface="Verdana" panose="020B060403050404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KUDAKA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147.000,00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5846393"/>
                  </a:ext>
                </a:extLst>
              </a:tr>
              <a:tr h="449499">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Emekle Sıkılan Lezzet, Yenilikle Buluşuyor Projesi </a:t>
                      </a:r>
                    </a:p>
                    <a:p>
                      <a:pPr algn="ctr" fontAlgn="t"/>
                      <a:r>
                        <a:rPr lang="tr-TR" sz="1400" b="0" i="0" u="none" strike="noStrike" kern="1200" dirty="0">
                          <a:solidFill>
                            <a:srgbClr val="FFFFFF"/>
                          </a:solidFill>
                          <a:effectLst/>
                          <a:latin typeface="Verdana" panose="020B0604030504040204" pitchFamily="34" charset="0"/>
                          <a:ea typeface="+mn-ea"/>
                          <a:cs typeface="+mn-cs"/>
                        </a:rPr>
                        <a:t>(%75)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 Tarım ve Orman Bakanlığı (Bitkisel Üretim Genel Müdürlüğü) </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a:t>
                      </a:r>
                    </a:p>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646.020,00 </a:t>
                      </a:r>
                    </a:p>
                    <a:p>
                      <a:pPr algn="r" fontAlgn="ctr"/>
                      <a:endParaRPr lang="tr-TR" sz="1400" u="none" strike="noStrike" kern="1200" dirty="0">
                        <a:solidFill>
                          <a:schemeClr val="dk1"/>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082982"/>
                  </a:ext>
                </a:extLst>
              </a:tr>
              <a:tr h="330452">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Erzincan Koyun Güzellik Merkezleri (%75)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dirty="0">
                          <a:ln>
                            <a:noFill/>
                          </a:ln>
                          <a:solidFill>
                            <a:srgbClr val="000000"/>
                          </a:solidFill>
                          <a:effectLst/>
                          <a:uLnTx/>
                          <a:uFillTx/>
                          <a:latin typeface="Verdana" panose="020B0604030504040204" pitchFamily="34" charset="0"/>
                          <a:ea typeface="+mn-ea"/>
                          <a:cs typeface="+mn-cs"/>
                        </a:rPr>
                        <a:t>Tarım ve Orman Bakanlığı (Hayvancılık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813.725,00  </a:t>
                      </a:r>
                    </a:p>
                    <a:p>
                      <a:pPr marL="0" marR="0" lvl="0" indent="0" algn="r" defTabSz="914400" rtl="0" eaLnBrk="1" fontAlgn="ctr" latinLnBrk="0" hangingPunct="1">
                        <a:lnSpc>
                          <a:spcPct val="100000"/>
                        </a:lnSpc>
                        <a:spcBef>
                          <a:spcPts val="0"/>
                        </a:spcBef>
                        <a:spcAft>
                          <a:spcPts val="0"/>
                        </a:spcAft>
                        <a:buClrTx/>
                        <a:buSzTx/>
                        <a:buFontTx/>
                        <a:buNone/>
                        <a:tabLst/>
                        <a:defRPr/>
                      </a:pPr>
                      <a:endParaRPr lang="tr-TR" sz="1400" u="none" strike="noStrike" kern="1200" dirty="0">
                        <a:solidFill>
                          <a:schemeClr val="dk1"/>
                        </a:solidFill>
                        <a:effectLst/>
                        <a:latin typeface="Verdana" panose="020B0604030504040204" pitchFamily="34" charset="0"/>
                        <a:ea typeface="Verdana" panose="020B0604030504040204" pitchFamily="34" charset="0"/>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1014884"/>
                  </a:ext>
                </a:extLst>
              </a:tr>
              <a:tr h="431505">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 (TAKE) Kırmızı Mercimek Yetiştiriciliğini Geliştirme Projesi (%75 Hibeli) </a:t>
                      </a:r>
                    </a:p>
                    <a:p>
                      <a:pPr algn="ctr" fontAlgn="t"/>
                      <a:endParaRPr lang="tr-TR" sz="1400" b="0" i="0" u="none" strike="noStrike" kern="1200" dirty="0">
                        <a:solidFill>
                          <a:srgbClr val="FFFFFF"/>
                        </a:solidFill>
                        <a:effectLst/>
                        <a:latin typeface="Verdana" panose="020B060403050404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dirty="0">
                          <a:ln>
                            <a:noFill/>
                          </a:ln>
                          <a:solidFill>
                            <a:srgbClr val="000000"/>
                          </a:solidFill>
                          <a:effectLst/>
                          <a:uLnTx/>
                          <a:uFillTx/>
                          <a:latin typeface="Verdana" panose="020B0604030504040204" pitchFamily="34" charset="0"/>
                          <a:ea typeface="+mn-ea"/>
                          <a:cs typeface="+mn-cs"/>
                        </a:rPr>
                        <a:t> Tarım ve Orman Bakanlığı (Bitkisel Üretim Genel Müdürlüğü)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768.400,00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4917222"/>
                  </a:ext>
                </a:extLst>
              </a:tr>
              <a:tr h="289779">
                <a:tc>
                  <a:txBody>
                    <a:bodyPr/>
                    <a:lstStyle/>
                    <a:p>
                      <a:pPr algn="ctr" fontAlgn="ctr"/>
                      <a:r>
                        <a:rPr lang="tr-TR" sz="1400" b="0" i="0" u="none" strike="noStrike" dirty="0">
                          <a:solidFill>
                            <a:schemeClr val="bg1"/>
                          </a:solidFill>
                          <a:effectLst/>
                          <a:latin typeface="Verdana" panose="020B0604030504040204" pitchFamily="34" charset="0"/>
                          <a:ea typeface="Verdana" panose="020B0604030504040204" pitchFamily="34" charset="0"/>
                        </a:rPr>
                        <a:t> Coğrafi İşaretli Refahiye Balının Üretiminin Artırılması  (%70 Hibeli)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5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DAP</a:t>
                      </a:r>
                      <a:endParaRPr kumimoji="0" lang="tr-TR" sz="1050" b="0" i="0" u="none" strike="noStrike" kern="1200" cap="none" spc="0" normalizeH="0" baseline="0" dirty="0">
                        <a:ln>
                          <a:noFill/>
                        </a:ln>
                        <a:solidFill>
                          <a:srgbClr val="000000"/>
                        </a:solidFill>
                        <a:effectLst/>
                        <a:uLnTx/>
                        <a:uFillTx/>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4.732.497,14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292437"/>
                  </a:ext>
                </a:extLst>
              </a:tr>
              <a:tr h="344558">
                <a:tc gridSpan="2">
                  <a:txBody>
                    <a:bodyPr/>
                    <a:lstStyle/>
                    <a:p>
                      <a:pPr algn="ctr" rtl="0" fontAlgn="ctr"/>
                      <a:r>
                        <a:rPr lang="tr-TR" sz="1600" b="0" i="0" u="none" strike="noStrike" dirty="0">
                          <a:solidFill>
                            <a:srgbClr val="FFFFFF"/>
                          </a:solidFill>
                          <a:effectLst/>
                          <a:latin typeface="Verdana" panose="020B060403050404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tr-TR"/>
                    </a:p>
                  </a:txBody>
                  <a:tcPr/>
                </a:tc>
                <a:tc>
                  <a:txBody>
                    <a:bodyPr/>
                    <a:lstStyle/>
                    <a:p>
                      <a:pPr algn="ctr" rtl="0" fontAlgn="ctr"/>
                      <a:r>
                        <a:rPr lang="tr-TR" sz="2400" b="1" i="0" u="none" strike="noStrike" kern="1200" dirty="0">
                          <a:solidFill>
                            <a:srgbClr val="FF0000"/>
                          </a:solidFill>
                          <a:effectLst/>
                          <a:latin typeface="Akrobat" panose="00000600000000000000" pitchFamily="2" charset="-94"/>
                          <a:ea typeface="+mn-ea"/>
                          <a:cs typeface="+mn-cs"/>
                        </a:rPr>
                        <a:t>11.469.442,14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34186"/>
                  </a:ext>
                </a:extLst>
              </a:tr>
            </a:tbl>
          </a:graphicData>
        </a:graphic>
      </p:graphicFrame>
      <p:sp>
        <p:nvSpPr>
          <p:cNvPr id="8"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2025 YILINDA UYGULANAN PROJELER</a:t>
            </a:r>
          </a:p>
        </p:txBody>
      </p:sp>
    </p:spTree>
    <p:extLst>
      <p:ext uri="{BB962C8B-B14F-4D97-AF65-F5344CB8AC3E}">
        <p14:creationId xmlns:p14="http://schemas.microsoft.com/office/powerpoint/2010/main" val="3407715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marR="0" lvl="0" indent="0" algn="l" defTabSz="914400" rtl="0" eaLnBrk="1" fontAlgn="auto" latinLnBrk="0" hangingPunct="1">
              <a:lnSpc>
                <a:spcPct val="100000"/>
              </a:lnSpc>
              <a:spcBef>
                <a:spcPts val="58"/>
              </a:spcBef>
              <a:spcAft>
                <a:spcPts val="0"/>
              </a:spcAft>
              <a:buClrTx/>
              <a:buSzTx/>
              <a:buFontTx/>
              <a:buNone/>
              <a:tabLst/>
              <a:defRPr/>
            </a:pPr>
            <a:r>
              <a:rPr kumimoji="0" sz="1001" b="0" i="0" u="none" strike="noStrike" kern="1200" cap="none" spc="-69" normalizeH="0" baseline="0" noProof="0" dirty="0">
                <a:ln>
                  <a:noFill/>
                </a:ln>
                <a:solidFill>
                  <a:srgbClr val="E30613"/>
                </a:solidFill>
                <a:effectLst/>
                <a:uLnTx/>
                <a:uFillTx/>
                <a:latin typeface="Verdana"/>
                <a:ea typeface="+mn-ea"/>
                <a:cs typeface="Verdana"/>
              </a:rPr>
              <a:t>T</a:t>
            </a:r>
            <a:r>
              <a:rPr kumimoji="0" sz="1001" b="0" i="0" u="none" strike="noStrike" kern="1200" cap="none" spc="-139" normalizeH="0" baseline="0" noProof="0" dirty="0">
                <a:ln>
                  <a:noFill/>
                </a:ln>
                <a:solidFill>
                  <a:srgbClr val="E30613"/>
                </a:solidFill>
                <a:effectLst/>
                <a:uLnTx/>
                <a:uFillTx/>
                <a:latin typeface="Verdana"/>
                <a:ea typeface="+mn-ea"/>
                <a:cs typeface="Verdana"/>
              </a:rPr>
              <a:t>.</a:t>
            </a:r>
            <a:r>
              <a:rPr kumimoji="0" sz="1001" b="0" i="0" u="none" strike="noStrike" kern="1200" cap="none" spc="-30" normalizeH="0" baseline="0" noProof="0" dirty="0">
                <a:ln>
                  <a:noFill/>
                </a:ln>
                <a:solidFill>
                  <a:srgbClr val="E30613"/>
                </a:solidFill>
                <a:effectLst/>
                <a:uLnTx/>
                <a:uFillTx/>
                <a:latin typeface="Verdana"/>
                <a:ea typeface="+mn-ea"/>
                <a:cs typeface="Verdana"/>
              </a:rPr>
              <a:t>C.</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61" normalizeH="0" baseline="0" noProof="0" dirty="0">
                <a:ln>
                  <a:noFill/>
                </a:ln>
                <a:solidFill>
                  <a:srgbClr val="E30613"/>
                </a:solidFill>
                <a:effectLst/>
                <a:uLnTx/>
                <a:uFillTx/>
                <a:latin typeface="Verdana"/>
                <a:ea typeface="+mn-ea"/>
                <a:cs typeface="Verdana"/>
              </a:rPr>
              <a:t>T</a:t>
            </a:r>
            <a:r>
              <a:rPr kumimoji="0" sz="1001" b="0" i="0" u="none" strike="noStrike" kern="1200" cap="none" spc="12" normalizeH="0" baseline="0" noProof="0" dirty="0">
                <a:ln>
                  <a:noFill/>
                </a:ln>
                <a:solidFill>
                  <a:srgbClr val="E30613"/>
                </a:solidFill>
                <a:effectLst/>
                <a:uLnTx/>
                <a:uFillTx/>
                <a:latin typeface="Verdana"/>
                <a:ea typeface="+mn-ea"/>
                <a:cs typeface="Verdana"/>
              </a:rPr>
              <a:t>ARIM</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VE</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2" normalizeH="0" baseline="0" noProof="0" dirty="0">
                <a:ln>
                  <a:noFill/>
                </a:ln>
                <a:solidFill>
                  <a:srgbClr val="E30613"/>
                </a:solidFill>
                <a:effectLst/>
                <a:uLnTx/>
                <a:uFillTx/>
                <a:latin typeface="Verdana"/>
                <a:ea typeface="+mn-ea"/>
                <a:cs typeface="Verdana"/>
              </a:rPr>
              <a:t>ORMAN</a:t>
            </a:r>
            <a:r>
              <a:rPr kumimoji="0" sz="1001" b="0" i="0" u="none" strike="noStrike" kern="1200" cap="none" spc="-55" normalizeH="0" baseline="0" noProof="0" dirty="0">
                <a:ln>
                  <a:noFill/>
                </a:ln>
                <a:solidFill>
                  <a:srgbClr val="E30613"/>
                </a:solidFill>
                <a:effectLst/>
                <a:uLnTx/>
                <a:uFillTx/>
                <a:latin typeface="Verdana"/>
                <a:ea typeface="+mn-ea"/>
                <a:cs typeface="Verdana"/>
              </a:rPr>
              <a:t> </a:t>
            </a:r>
            <a:r>
              <a:rPr kumimoji="0" sz="1001" b="0" i="0" u="none" strike="noStrike" kern="1200" cap="none" spc="58" normalizeH="0" baseline="0" noProof="0" dirty="0">
                <a:ln>
                  <a:noFill/>
                </a:ln>
                <a:solidFill>
                  <a:srgbClr val="E30613"/>
                </a:solidFill>
                <a:effectLst/>
                <a:uLnTx/>
                <a:uFillTx/>
                <a:latin typeface="Verdana"/>
                <a:ea typeface="+mn-ea"/>
                <a:cs typeface="Verdana"/>
              </a:rPr>
              <a:t>BA</a:t>
            </a:r>
            <a:r>
              <a:rPr kumimoji="0" sz="1001" b="0" i="0" u="none" strike="noStrike" kern="1200" cap="none" spc="42" normalizeH="0" baseline="0" noProof="0" dirty="0">
                <a:ln>
                  <a:noFill/>
                </a:ln>
                <a:solidFill>
                  <a:srgbClr val="E30613"/>
                </a:solidFill>
                <a:effectLst/>
                <a:uLnTx/>
                <a:uFillTx/>
                <a:latin typeface="Verdana"/>
                <a:ea typeface="+mn-ea"/>
                <a:cs typeface="Verdana"/>
              </a:rPr>
              <a:t>K</a:t>
            </a:r>
            <a:r>
              <a:rPr kumimoji="0" sz="1001" b="0" i="0" u="none" strike="noStrike" kern="1200" cap="none" spc="0" normalizeH="0" baseline="0" noProof="0" dirty="0">
                <a:ln>
                  <a:noFill/>
                </a:ln>
                <a:solidFill>
                  <a:srgbClr val="E30613"/>
                </a:solidFill>
                <a:effectLst/>
                <a:uLnTx/>
                <a:uFillTx/>
                <a:latin typeface="Verdana"/>
                <a:ea typeface="+mn-ea"/>
                <a:cs typeface="Verdana"/>
              </a:rPr>
              <a:t>ANLIĞI</a:t>
            </a:r>
            <a:endParaRPr kumimoji="0" sz="1001" b="0" i="0" u="none" strike="noStrike" kern="1200" cap="none" spc="0" normalizeH="0" baseline="0" noProof="0" dirty="0">
              <a:ln>
                <a:noFill/>
              </a:ln>
              <a:solidFill>
                <a:prstClr val="black"/>
              </a:solidFill>
              <a:effectLst/>
              <a:uLnTx/>
              <a:uFillTx/>
              <a:latin typeface="Verdana"/>
              <a:ea typeface="+mn-e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marR="0" lvl="0" indent="0" algn="l" defTabSz="914400" rtl="0" eaLnBrk="1" fontAlgn="auto" latinLnBrk="0" hangingPunct="1">
              <a:lnSpc>
                <a:spcPct val="100000"/>
              </a:lnSpc>
              <a:spcBef>
                <a:spcPts val="76"/>
              </a:spcBef>
              <a:spcAft>
                <a:spcPts val="0"/>
              </a:spcAft>
              <a:buClrTx/>
              <a:buSzTx/>
              <a:buFontTx/>
              <a:buNone/>
              <a:tabLst/>
              <a:defRPr/>
            </a:pPr>
            <a:r>
              <a:rPr kumimoji="0" lang="tr-TR" sz="1182" b="0" i="0" u="none" strike="noStrike" kern="1200" cap="none" spc="45" normalizeH="0" baseline="0" noProof="0" dirty="0">
                <a:ln>
                  <a:noFill/>
                </a:ln>
                <a:solidFill>
                  <a:srgbClr val="E30613"/>
                </a:solidFill>
                <a:effectLst/>
                <a:uLnTx/>
                <a:uFillTx/>
                <a:latin typeface="Verdana"/>
                <a:ea typeface="+mn-ea"/>
                <a:cs typeface="Verdana"/>
              </a:rPr>
              <a:t>İL BİRİFİNGİ</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sp>
        <p:nvSpPr>
          <p:cNvPr id="6" name="object 6"/>
          <p:cNvSpPr/>
          <p:nvPr/>
        </p:nvSpPr>
        <p:spPr>
          <a:xfrm flipV="1">
            <a:off x="635383" y="492542"/>
            <a:ext cx="7886317" cy="142089"/>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object 9"/>
          <p:cNvSpPr txBox="1"/>
          <p:nvPr/>
        </p:nvSpPr>
        <p:spPr>
          <a:xfrm>
            <a:off x="8521700" y="540463"/>
            <a:ext cx="410094" cy="213793"/>
          </a:xfrm>
          <a:prstGeom prst="rect">
            <a:avLst/>
          </a:prstGeom>
          <a:ln w="10470">
            <a:solidFill>
              <a:srgbClr val="DC0C18"/>
            </a:solidFill>
          </a:ln>
        </p:spPr>
        <p:txBody>
          <a:bodyPr vert="horz" wrap="square" lIns="0" tIns="31575" rIns="0" bIns="0" rtlCol="0">
            <a:spAutoFit/>
          </a:bodyPr>
          <a:lstStyle/>
          <a:p>
            <a:pPr marL="110898" marR="0" lvl="0" indent="0" algn="l" defTabSz="914400" rtl="0" eaLnBrk="1" fontAlgn="auto" latinLnBrk="0" hangingPunct="1">
              <a:lnSpc>
                <a:spcPct val="100000"/>
              </a:lnSpc>
              <a:spcBef>
                <a:spcPts val="248"/>
              </a:spcBef>
              <a:spcAft>
                <a:spcPts val="0"/>
              </a:spcAft>
              <a:buClrTx/>
              <a:buSzTx/>
              <a:buFontTx/>
              <a:buNone/>
              <a:tabLst/>
              <a:defRPr/>
            </a:pPr>
            <a:r>
              <a:rPr lang="tr-TR" sz="1182" spc="-261" dirty="0">
                <a:solidFill>
                  <a:srgbClr val="DC0C18"/>
                </a:solidFill>
                <a:latin typeface="Verdana"/>
                <a:cs typeface="Verdana"/>
              </a:rPr>
              <a:t>7. 22</a:t>
            </a:r>
            <a:endParaRPr kumimoji="0" sz="1182" b="0" i="0" u="none" strike="noStrike" kern="1200" cap="none" spc="0" normalizeH="0" baseline="0" noProof="0" dirty="0">
              <a:ln>
                <a:noFill/>
              </a:ln>
              <a:solidFill>
                <a:prstClr val="black"/>
              </a:solidFill>
              <a:effectLst/>
              <a:uLnTx/>
              <a:uFillTx/>
              <a:latin typeface="Verdana"/>
              <a:ea typeface="+mn-ea"/>
              <a:cs typeface="Verdana"/>
            </a:endParaRPr>
          </a:p>
        </p:txBody>
      </p:sp>
      <p:graphicFrame>
        <p:nvGraphicFramePr>
          <p:cNvPr id="3" name="Tablo 2"/>
          <p:cNvGraphicFramePr>
            <a:graphicFrameLocks noGrp="1"/>
          </p:cNvGraphicFramePr>
          <p:nvPr>
            <p:extLst>
              <p:ext uri="{D42A27DB-BD31-4B8C-83A1-F6EECF244321}">
                <p14:modId xmlns:p14="http://schemas.microsoft.com/office/powerpoint/2010/main" val="4278172640"/>
              </p:ext>
            </p:extLst>
          </p:nvPr>
        </p:nvGraphicFramePr>
        <p:xfrm>
          <a:off x="317926" y="1151276"/>
          <a:ext cx="11504873" cy="4173151"/>
        </p:xfrm>
        <a:graphic>
          <a:graphicData uri="http://schemas.openxmlformats.org/drawingml/2006/table">
            <a:tbl>
              <a:tblPr/>
              <a:tblGrid>
                <a:gridCol w="6422997">
                  <a:extLst>
                    <a:ext uri="{9D8B030D-6E8A-4147-A177-3AD203B41FA5}">
                      <a16:colId xmlns:a16="http://schemas.microsoft.com/office/drawing/2014/main" val="3153720485"/>
                    </a:ext>
                  </a:extLst>
                </a:gridCol>
                <a:gridCol w="2927517">
                  <a:extLst>
                    <a:ext uri="{9D8B030D-6E8A-4147-A177-3AD203B41FA5}">
                      <a16:colId xmlns:a16="http://schemas.microsoft.com/office/drawing/2014/main" val="3482652137"/>
                    </a:ext>
                  </a:extLst>
                </a:gridCol>
                <a:gridCol w="2154359">
                  <a:extLst>
                    <a:ext uri="{9D8B030D-6E8A-4147-A177-3AD203B41FA5}">
                      <a16:colId xmlns:a16="http://schemas.microsoft.com/office/drawing/2014/main" val="3185786097"/>
                    </a:ext>
                  </a:extLst>
                </a:gridCol>
              </a:tblGrid>
              <a:tr h="232620">
                <a:tc>
                  <a:txBody>
                    <a:bodyPr/>
                    <a:lstStyle/>
                    <a:p>
                      <a:pPr algn="ctr" rtl="0" fontAlgn="ctr"/>
                      <a:r>
                        <a:rPr lang="tr-TR" sz="1400" b="0" i="0" u="none" strike="noStrike" dirty="0">
                          <a:solidFill>
                            <a:srgbClr val="FFFFFF"/>
                          </a:solidFill>
                          <a:effectLst/>
                          <a:latin typeface="Verdana" panose="020B0604030504040204" pitchFamily="34" charset="0"/>
                        </a:rPr>
                        <a:t>Proje Adı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Finans Kaynağı</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rtl="0" fontAlgn="ctr"/>
                      <a:r>
                        <a:rPr lang="tr-TR" sz="1600" b="0" i="0" u="none" strike="noStrike">
                          <a:solidFill>
                            <a:srgbClr val="FFFFFF"/>
                          </a:solidFill>
                          <a:effectLst/>
                          <a:latin typeface="Verdana" panose="020B0604030504040204" pitchFamily="34" charset="0"/>
                        </a:rPr>
                        <a:t>  Bütçe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77727241"/>
                  </a:ext>
                </a:extLst>
              </a:tr>
              <a:tr h="302581">
                <a:tc>
                  <a:txBody>
                    <a:bodyPr/>
                    <a:lstStyle/>
                    <a:p>
                      <a:pPr algn="ctr" fontAlgn="ctr"/>
                      <a:r>
                        <a:rPr lang="en-US" sz="1400" b="0" i="0" u="none" strike="noStrike" kern="1200" dirty="0">
                          <a:solidFill>
                            <a:srgbClr val="FFFFFF"/>
                          </a:solidFill>
                          <a:effectLst/>
                          <a:latin typeface="Verdana" panose="020B0604030504040204" pitchFamily="34" charset="0"/>
                          <a:ea typeface="+mn-ea"/>
                          <a:cs typeface="+mn-cs"/>
                        </a:rPr>
                        <a:t> </a:t>
                      </a:r>
                      <a:r>
                        <a:rPr lang="en-US" sz="1400" b="0" i="0" u="none" strike="noStrike" kern="1200" dirty="0" err="1">
                          <a:solidFill>
                            <a:srgbClr val="FFFFFF"/>
                          </a:solidFill>
                          <a:effectLst/>
                          <a:latin typeface="Verdana" panose="020B0604030504040204" pitchFamily="34" charset="0"/>
                          <a:ea typeface="+mn-ea"/>
                          <a:cs typeface="+mn-cs"/>
                        </a:rPr>
                        <a:t>Domates</a:t>
                      </a:r>
                      <a:r>
                        <a:rPr lang="en-US" sz="1400" b="0" i="0" u="none" strike="noStrike" kern="1200" dirty="0">
                          <a:solidFill>
                            <a:srgbClr val="FFFFFF"/>
                          </a:solidFill>
                          <a:effectLst/>
                          <a:latin typeface="Verdana" panose="020B0604030504040204" pitchFamily="34" charset="0"/>
                          <a:ea typeface="+mn-ea"/>
                          <a:cs typeface="+mn-cs"/>
                        </a:rPr>
                        <a:t> </a:t>
                      </a:r>
                      <a:r>
                        <a:rPr lang="en-US" sz="1400" b="0" i="0" u="none" strike="noStrike" kern="1200" dirty="0" err="1">
                          <a:solidFill>
                            <a:srgbClr val="FFFFFF"/>
                          </a:solidFill>
                          <a:effectLst/>
                          <a:latin typeface="Verdana" panose="020B0604030504040204" pitchFamily="34" charset="0"/>
                          <a:ea typeface="+mn-ea"/>
                          <a:cs typeface="+mn-cs"/>
                        </a:rPr>
                        <a:t>Yetiştiriciliğini</a:t>
                      </a:r>
                      <a:r>
                        <a:rPr lang="en-US" sz="1400" b="0" i="0" u="none" strike="noStrike" kern="1200" dirty="0">
                          <a:solidFill>
                            <a:srgbClr val="FFFFFF"/>
                          </a:solidFill>
                          <a:effectLst/>
                          <a:latin typeface="Verdana" panose="020B0604030504040204" pitchFamily="34" charset="0"/>
                          <a:ea typeface="+mn-ea"/>
                          <a:cs typeface="+mn-cs"/>
                        </a:rPr>
                        <a:t> </a:t>
                      </a:r>
                      <a:r>
                        <a:rPr lang="en-US" sz="1400" b="0" i="0" u="none" strike="noStrike" kern="1200" dirty="0" err="1">
                          <a:solidFill>
                            <a:srgbClr val="FFFFFF"/>
                          </a:solidFill>
                          <a:effectLst/>
                          <a:latin typeface="Verdana" panose="020B0604030504040204" pitchFamily="34" charset="0"/>
                          <a:ea typeface="+mn-ea"/>
                          <a:cs typeface="+mn-cs"/>
                        </a:rPr>
                        <a:t>Yaygınlaştırma</a:t>
                      </a:r>
                      <a:r>
                        <a:rPr lang="en-US" sz="1400" b="0" i="0" u="none" strike="noStrike" kern="1200" dirty="0">
                          <a:solidFill>
                            <a:srgbClr val="FFFFFF"/>
                          </a:solidFill>
                          <a:effectLst/>
                          <a:latin typeface="Verdana" panose="020B0604030504040204" pitchFamily="34" charset="0"/>
                          <a:ea typeface="+mn-ea"/>
                          <a:cs typeface="+mn-cs"/>
                        </a:rPr>
                        <a:t> </a:t>
                      </a:r>
                      <a:r>
                        <a:rPr lang="en-US" sz="1400" b="0" i="0" u="none" strike="noStrike" kern="1200" dirty="0" err="1">
                          <a:solidFill>
                            <a:srgbClr val="FFFFFF"/>
                          </a:solidFill>
                          <a:effectLst/>
                          <a:latin typeface="Verdana" panose="020B0604030504040204" pitchFamily="34" charset="0"/>
                          <a:ea typeface="+mn-ea"/>
                          <a:cs typeface="+mn-cs"/>
                        </a:rPr>
                        <a:t>Projesi</a:t>
                      </a:r>
                      <a:r>
                        <a:rPr lang="en-US" sz="1400" b="0" i="0" u="none" strike="noStrike" kern="1200" dirty="0">
                          <a:solidFill>
                            <a:srgbClr val="FFFFFF"/>
                          </a:solidFill>
                          <a:effectLst/>
                          <a:latin typeface="Verdana" panose="020B0604030504040204" pitchFamily="34" charset="0"/>
                          <a:ea typeface="+mn-ea"/>
                          <a:cs typeface="+mn-cs"/>
                        </a:rPr>
                        <a:t> (%50)(TAKE)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1.804.000,00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8345257"/>
                  </a:ext>
                </a:extLst>
              </a:tr>
              <a:tr h="400526">
                <a:tc>
                  <a:txBody>
                    <a:bodyPr/>
                    <a:lstStyle/>
                    <a:p>
                      <a:pPr algn="ctr" fontAlgn="ctr"/>
                      <a:r>
                        <a:rPr lang="tr-TR" sz="1400" b="0" i="0" u="none" strike="noStrike" kern="1200" dirty="0">
                          <a:solidFill>
                            <a:srgbClr val="FFFFFF"/>
                          </a:solidFill>
                          <a:effectLst/>
                          <a:latin typeface="Verdana" panose="020B0604030504040204" pitchFamily="34" charset="0"/>
                          <a:ea typeface="+mn-ea"/>
                          <a:cs typeface="+mn-cs"/>
                        </a:rPr>
                        <a:t> Biber </a:t>
                      </a:r>
                      <a:r>
                        <a:rPr lang="tr-TR" sz="1400" b="0" i="0" u="none" strike="noStrike" kern="1200" dirty="0" err="1">
                          <a:solidFill>
                            <a:srgbClr val="FFFFFF"/>
                          </a:solidFill>
                          <a:effectLst/>
                          <a:latin typeface="Verdana" panose="020B0604030504040204" pitchFamily="34" charset="0"/>
                          <a:ea typeface="+mn-ea"/>
                          <a:cs typeface="+mn-cs"/>
                        </a:rPr>
                        <a:t>Yetişticiliğinin</a:t>
                      </a:r>
                      <a:r>
                        <a:rPr lang="tr-TR" sz="1400" b="0" i="0" u="none" strike="noStrike" kern="1200" dirty="0">
                          <a:solidFill>
                            <a:srgbClr val="FFFFFF"/>
                          </a:solidFill>
                          <a:effectLst/>
                          <a:latin typeface="Verdana" panose="020B0604030504040204" pitchFamily="34" charset="0"/>
                          <a:ea typeface="+mn-ea"/>
                          <a:cs typeface="+mn-cs"/>
                        </a:rPr>
                        <a:t> Geliştirilmesi Projesi (%50)(TAKE)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2.196.000,00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1148610"/>
                  </a:ext>
                </a:extLst>
              </a:tr>
              <a:tr h="449499">
                <a:tc>
                  <a:txBody>
                    <a:bodyPr/>
                    <a:lstStyle/>
                    <a:p>
                      <a:pPr algn="ctr" fontAlgn="ctr"/>
                      <a:r>
                        <a:rPr lang="tr-TR" sz="1400" b="0" i="0" u="none" strike="noStrike" kern="1200" dirty="0">
                          <a:solidFill>
                            <a:srgbClr val="FFFFFF"/>
                          </a:solidFill>
                          <a:effectLst/>
                          <a:latin typeface="Verdana" panose="020B0604030504040204" pitchFamily="34" charset="0"/>
                          <a:ea typeface="+mn-ea"/>
                          <a:cs typeface="+mn-cs"/>
                        </a:rPr>
                        <a:t> Kuru Fasulye Yetiştiriciliğini Geliştirme Projesi (% 75 Hibeli)(TAKE)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1.333.000,00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3343426"/>
                  </a:ext>
                </a:extLst>
              </a:tr>
              <a:tr h="449499">
                <a:tc>
                  <a:txBody>
                    <a:bodyPr/>
                    <a:lstStyle/>
                    <a:p>
                      <a:pPr algn="ctr" fontAlgn="ctr"/>
                      <a:r>
                        <a:rPr lang="tr-TR" sz="1400" b="0" i="0" u="none" strike="noStrike" kern="1200" dirty="0">
                          <a:solidFill>
                            <a:srgbClr val="FFFFFF"/>
                          </a:solidFill>
                          <a:effectLst/>
                          <a:latin typeface="Verdana" panose="020B0604030504040204" pitchFamily="34" charset="0"/>
                          <a:ea typeface="+mn-ea"/>
                          <a:cs typeface="+mn-cs"/>
                        </a:rPr>
                        <a:t> Kırmız Mercimek Yetiştiriciliğini Geliştirme Projesi (%75)(TAKE)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1.800.000,00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5344544"/>
                  </a:ext>
                </a:extLst>
              </a:tr>
              <a:tr h="290225">
                <a:tc>
                  <a:txBody>
                    <a:bodyPr/>
                    <a:lstStyle/>
                    <a:p>
                      <a:pPr algn="ctr" fontAlgn="ctr"/>
                      <a:r>
                        <a:rPr lang="tr-TR" sz="1400" b="0" i="0" u="none" strike="noStrike" kern="1200" dirty="0">
                          <a:solidFill>
                            <a:srgbClr val="FFFFFF"/>
                          </a:solidFill>
                          <a:effectLst/>
                          <a:latin typeface="Verdana" panose="020B0604030504040204" pitchFamily="34" charset="0"/>
                          <a:ea typeface="+mn-ea"/>
                          <a:cs typeface="+mn-cs"/>
                        </a:rPr>
                        <a:t> Erzincan'da  </a:t>
                      </a:r>
                      <a:r>
                        <a:rPr lang="tr-TR" sz="1400" b="0" i="0" u="none" strike="noStrike" kern="1200" dirty="0" err="1">
                          <a:solidFill>
                            <a:srgbClr val="FFFFFF"/>
                          </a:solidFill>
                          <a:effectLst/>
                          <a:latin typeface="Verdana" panose="020B0604030504040204" pitchFamily="34" charset="0"/>
                          <a:ea typeface="+mn-ea"/>
                          <a:cs typeface="+mn-cs"/>
                        </a:rPr>
                        <a:t>Örtüaltı</a:t>
                      </a:r>
                      <a:r>
                        <a:rPr lang="tr-TR" sz="1400" b="0" i="0" u="none" strike="noStrike" kern="1200" dirty="0">
                          <a:solidFill>
                            <a:srgbClr val="FFFFFF"/>
                          </a:solidFill>
                          <a:effectLst/>
                          <a:latin typeface="Verdana" panose="020B0604030504040204" pitchFamily="34" charset="0"/>
                          <a:ea typeface="+mn-ea"/>
                          <a:cs typeface="+mn-cs"/>
                        </a:rPr>
                        <a:t>  Tesislerin Örtülerinin  Yenilenmesi Projesi (%50 Hibeli)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2.400.000,00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5846393"/>
                  </a:ext>
                </a:extLst>
              </a:tr>
              <a:tr h="0">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Erzincan Ortak Tarımsal Makine Parkı (%100 )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DAP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2.153.800,00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082982"/>
                  </a:ext>
                </a:extLst>
              </a:tr>
              <a:tr h="330452">
                <a:tc>
                  <a:txBody>
                    <a:bodyPr/>
                    <a:lstStyle/>
                    <a:p>
                      <a:pPr algn="ctr" fontAlgn="t"/>
                      <a:r>
                        <a:rPr lang="tr-TR" sz="1400" b="0" i="0" u="none" strike="noStrike" kern="1200" dirty="0">
                          <a:solidFill>
                            <a:srgbClr val="FFFFFF"/>
                          </a:solidFill>
                          <a:effectLst/>
                          <a:latin typeface="Verdana" panose="020B0604030504040204" pitchFamily="34" charset="0"/>
                          <a:ea typeface="+mn-ea"/>
                          <a:cs typeface="+mn-cs"/>
                        </a:rPr>
                        <a:t>Çayırlıda Kaba Yem Açığının Azaltılması projesi (%70)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DAP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2.750.000,00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1014884"/>
                  </a:ext>
                </a:extLst>
              </a:tr>
              <a:tr h="431505">
                <a:tc>
                  <a:txBody>
                    <a:bodyPr/>
                    <a:lstStyle/>
                    <a:p>
                      <a:pPr algn="ctr" fontAlgn="t"/>
                      <a:r>
                        <a:rPr lang="tr-TR" sz="1400" b="0" i="0" u="none" strike="noStrike" kern="1200" dirty="0" err="1">
                          <a:solidFill>
                            <a:srgbClr val="FFFFFF"/>
                          </a:solidFill>
                          <a:effectLst/>
                          <a:latin typeface="Verdana" panose="020B0604030504040204" pitchFamily="34" charset="0"/>
                          <a:ea typeface="+mn-ea"/>
                          <a:cs typeface="+mn-cs"/>
                        </a:rPr>
                        <a:t>Erzincanda</a:t>
                      </a:r>
                      <a:r>
                        <a:rPr lang="tr-TR" sz="1400" b="0" i="0" u="none" strike="noStrike" kern="1200" dirty="0">
                          <a:solidFill>
                            <a:srgbClr val="FFFFFF"/>
                          </a:solidFill>
                          <a:effectLst/>
                          <a:latin typeface="Verdana" panose="020B0604030504040204" pitchFamily="34" charset="0"/>
                          <a:ea typeface="+mn-ea"/>
                          <a:cs typeface="+mn-cs"/>
                        </a:rPr>
                        <a:t> Küçükbaş Hayvanlarda Kene ile Mücadele (%75+%25)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Erzincan İl Özel İdaresi</a:t>
                      </a:r>
                      <a:br>
                        <a:rPr lang="tr-TR" sz="1050" b="0" i="0" u="none" strike="noStrike" kern="1200" dirty="0">
                          <a:solidFill>
                            <a:srgbClr val="000000"/>
                          </a:solidFill>
                          <a:effectLst/>
                          <a:latin typeface="Verdana" panose="020B0604030504040204" pitchFamily="34" charset="0"/>
                          <a:ea typeface="+mn-ea"/>
                          <a:cs typeface="+mn-cs"/>
                        </a:rPr>
                      </a:br>
                      <a:r>
                        <a:rPr lang="tr-TR" sz="1050" b="0" i="0" u="none" strike="noStrike" kern="1200" dirty="0">
                          <a:solidFill>
                            <a:srgbClr val="000000"/>
                          </a:solidFill>
                          <a:effectLst/>
                          <a:latin typeface="Verdana" panose="020B0604030504040204" pitchFamily="34" charset="0"/>
                          <a:ea typeface="+mn-ea"/>
                          <a:cs typeface="+mn-cs"/>
                        </a:rPr>
                        <a:t>Damızlık Koyun Keçi Birliği</a:t>
                      </a:r>
                      <a:br>
                        <a:rPr lang="tr-TR" sz="1050" b="0" i="0" u="none" strike="noStrike" kern="1200" dirty="0">
                          <a:solidFill>
                            <a:srgbClr val="000000"/>
                          </a:solidFill>
                          <a:effectLst/>
                          <a:latin typeface="Verdana" panose="020B0604030504040204" pitchFamily="34" charset="0"/>
                          <a:ea typeface="+mn-ea"/>
                          <a:cs typeface="+mn-cs"/>
                        </a:rPr>
                      </a:br>
                      <a:endParaRPr lang="tr-TR" sz="1050" b="0" i="0" u="none" strike="noStrike" kern="1200" dirty="0">
                        <a:solidFill>
                          <a:srgbClr val="000000"/>
                        </a:solidFill>
                        <a:effectLst/>
                        <a:latin typeface="Verdana" panose="020B0604030504040204"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750.000,00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4917222"/>
                  </a:ext>
                </a:extLst>
              </a:tr>
              <a:tr h="32021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chemeClr val="bg1"/>
                          </a:solidFill>
                          <a:effectLst/>
                          <a:latin typeface="Verdana" panose="020B0604030504040204" pitchFamily="34" charset="0"/>
                          <a:ea typeface="Verdana" panose="020B0604030504040204" pitchFamily="34" charset="0"/>
                        </a:rPr>
                        <a:t> Erzincan İlinin Buzağı İshallerinden Korunması Projesi (%100 Hibeli)</a:t>
                      </a:r>
                      <a:br>
                        <a:rPr lang="tr-TR" sz="1400" b="0" i="0" u="none" strike="noStrike" dirty="0">
                          <a:solidFill>
                            <a:schemeClr val="bg1"/>
                          </a:solidFill>
                          <a:effectLst/>
                          <a:latin typeface="Verdana" panose="020B0604030504040204" pitchFamily="34" charset="0"/>
                          <a:ea typeface="Verdana" panose="020B0604030504040204" pitchFamily="34" charset="0"/>
                        </a:rPr>
                      </a:br>
                      <a:r>
                        <a:rPr lang="tr-TR" sz="1400" b="0" i="0" u="none" strike="noStrike" dirty="0">
                          <a:solidFill>
                            <a:schemeClr val="bg1"/>
                          </a:solidFill>
                          <a:effectLst/>
                          <a:latin typeface="Verdana" panose="020B0604030504040204" pitchFamily="34" charset="0"/>
                          <a:ea typeface="Verdana" panose="020B060403050404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tr-TR" sz="1050" b="0" i="0" u="none" strike="noStrike" kern="1200" dirty="0">
                          <a:solidFill>
                            <a:srgbClr val="000000"/>
                          </a:solidFill>
                          <a:effectLst/>
                          <a:latin typeface="Verdana" panose="020B0604030504040204" pitchFamily="34" charset="0"/>
                          <a:ea typeface="+mn-ea"/>
                          <a:cs typeface="+mn-cs"/>
                        </a:rPr>
                        <a:t>Tarım ve Orman Bakanlığı (Bitkisel Üretim Genel Müdürlüğü)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1400" u="none" strike="noStrike" kern="1200" dirty="0">
                          <a:solidFill>
                            <a:schemeClr val="dk1"/>
                          </a:solidFill>
                          <a:effectLst/>
                          <a:latin typeface="Verdana" panose="020B0604030504040204" pitchFamily="34" charset="0"/>
                          <a:ea typeface="Verdana" panose="020B0604030504040204" pitchFamily="34" charset="0"/>
                          <a:cs typeface="+mn-cs"/>
                        </a:rPr>
                        <a:t>          5.338.520,00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9021848"/>
                  </a:ext>
                </a:extLst>
              </a:tr>
              <a:tr h="344558">
                <a:tc gridSpan="2">
                  <a:txBody>
                    <a:bodyPr/>
                    <a:lstStyle/>
                    <a:p>
                      <a:pPr algn="ctr" rtl="0" fontAlgn="ctr"/>
                      <a:r>
                        <a:rPr lang="tr-TR" sz="1600" b="0" i="0" u="none" strike="noStrike" dirty="0">
                          <a:solidFill>
                            <a:srgbClr val="FFFFFF"/>
                          </a:solidFill>
                          <a:effectLst/>
                          <a:latin typeface="Verdana" panose="020B0604030504040204" pitchFamily="34" charset="0"/>
                        </a:rPr>
                        <a:t>Toplam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hMerge="1">
                  <a:txBody>
                    <a:bodyPr/>
                    <a:lstStyle/>
                    <a:p>
                      <a:endParaRPr lang="tr-TR"/>
                    </a:p>
                  </a:txBody>
                  <a:tcPr/>
                </a:tc>
                <a:tc>
                  <a:txBody>
                    <a:bodyPr/>
                    <a:lstStyle/>
                    <a:p>
                      <a:pPr algn="ctr" rtl="0" fontAlgn="ctr"/>
                      <a:r>
                        <a:rPr lang="tr-TR" sz="2400" b="1" i="0" u="none" strike="noStrike" kern="1200" dirty="0">
                          <a:solidFill>
                            <a:srgbClr val="FF0000"/>
                          </a:solidFill>
                          <a:effectLst/>
                          <a:latin typeface="Akrobat" panose="00000600000000000000" pitchFamily="2" charset="-94"/>
                          <a:ea typeface="+mn-ea"/>
                          <a:cs typeface="+mn-cs"/>
                        </a:rPr>
                        <a:t>20.525.320,00 TL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34186"/>
                  </a:ext>
                </a:extLst>
              </a:tr>
            </a:tbl>
          </a:graphicData>
        </a:graphic>
      </p:graphicFrame>
      <p:sp>
        <p:nvSpPr>
          <p:cNvPr id="8" name="object 7"/>
          <p:cNvSpPr txBox="1"/>
          <p:nvPr/>
        </p:nvSpPr>
        <p:spPr>
          <a:xfrm>
            <a:off x="9040444" y="563586"/>
            <a:ext cx="3151556" cy="373731"/>
          </a:xfrm>
          <a:prstGeom prst="rect">
            <a:avLst/>
          </a:prstGeom>
        </p:spPr>
        <p:txBody>
          <a:bodyPr vert="horz" wrap="square" lIns="0" tIns="9627" rIns="0" bIns="0" rtlCol="0">
            <a:spAutoFit/>
          </a:bodyPr>
          <a:lstStyle/>
          <a:p>
            <a:pPr marL="7701" lvl="0">
              <a:spcBef>
                <a:spcPts val="76"/>
              </a:spcBef>
              <a:defRPr/>
            </a:pPr>
            <a:r>
              <a:rPr lang="tr-TR" sz="1182" spc="6" dirty="0">
                <a:solidFill>
                  <a:srgbClr val="DC0C18"/>
                </a:solidFill>
                <a:latin typeface="Verdana"/>
                <a:cs typeface="Verdana"/>
              </a:rPr>
              <a:t>UYGULANAN PROJELER</a:t>
            </a:r>
          </a:p>
          <a:p>
            <a:pPr marL="7701" lvl="0">
              <a:spcBef>
                <a:spcPts val="76"/>
              </a:spcBef>
              <a:defRPr/>
            </a:pPr>
            <a:r>
              <a:rPr lang="tr-TR" sz="1100" spc="70" dirty="0">
                <a:solidFill>
                  <a:srgbClr val="878787"/>
                </a:solidFill>
                <a:latin typeface="Verdana"/>
                <a:cs typeface="Verdana"/>
              </a:rPr>
              <a:t>2026 YILI PROJELERİ</a:t>
            </a:r>
          </a:p>
        </p:txBody>
      </p:sp>
    </p:spTree>
    <p:extLst>
      <p:ext uri="{BB962C8B-B14F-4D97-AF65-F5344CB8AC3E}">
        <p14:creationId xmlns:p14="http://schemas.microsoft.com/office/powerpoint/2010/main" val="38072625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12191144" cy="68580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DC0C18"/>
          </a:solidFill>
        </p:spPr>
        <p:txBody>
          <a:bodyPr wrap="square" lIns="0" tIns="0" rIns="0" bIns="0" rtlCol="0"/>
          <a:lstStyle/>
          <a:p>
            <a:endParaRPr sz="1092" dirty="0"/>
          </a:p>
        </p:txBody>
      </p:sp>
      <p:pic>
        <p:nvPicPr>
          <p:cNvPr id="3" name="object 3"/>
          <p:cNvPicPr/>
          <p:nvPr/>
        </p:nvPicPr>
        <p:blipFill>
          <a:blip r:embed="rId2" cstate="print"/>
          <a:stretch>
            <a:fillRect/>
          </a:stretch>
        </p:blipFill>
        <p:spPr>
          <a:xfrm>
            <a:off x="4700297" y="902765"/>
            <a:ext cx="2791406" cy="2791344"/>
          </a:xfrm>
          <a:prstGeom prst="rect">
            <a:avLst/>
          </a:prstGeom>
        </p:spPr>
      </p:pic>
      <p:sp>
        <p:nvSpPr>
          <p:cNvPr id="83" name="object 83"/>
          <p:cNvSpPr txBox="1"/>
          <p:nvPr/>
        </p:nvSpPr>
        <p:spPr>
          <a:xfrm>
            <a:off x="9346079" y="6294948"/>
            <a:ext cx="1199476" cy="170649"/>
          </a:xfrm>
          <a:prstGeom prst="rect">
            <a:avLst/>
          </a:prstGeom>
        </p:spPr>
        <p:txBody>
          <a:bodyPr vert="horz" wrap="square" lIns="0" tIns="8471" rIns="0" bIns="0" rtlCol="0">
            <a:spAutoFit/>
          </a:bodyPr>
          <a:lstStyle/>
          <a:p>
            <a:pPr marR="3081" algn="r">
              <a:lnSpc>
                <a:spcPts val="1164"/>
              </a:lnSpc>
              <a:spcBef>
                <a:spcPts val="67"/>
              </a:spcBef>
            </a:pPr>
            <a:r>
              <a:rPr lang="tr-TR" sz="1600" b="1" spc="3" dirty="0">
                <a:solidFill>
                  <a:srgbClr val="FFFFFF"/>
                </a:solidFill>
                <a:latin typeface="Myriad Pro"/>
                <a:cs typeface="Myriad Pro"/>
              </a:rPr>
              <a:t>İL BRİFİNGİ</a:t>
            </a:r>
            <a:endParaRPr sz="1600" dirty="0">
              <a:latin typeface="Myriad Pro"/>
              <a:cs typeface="Myriad Pro"/>
            </a:endParaRPr>
          </a:p>
        </p:txBody>
      </p:sp>
      <p:sp>
        <p:nvSpPr>
          <p:cNvPr id="84" name="object 84"/>
          <p:cNvSpPr txBox="1"/>
          <p:nvPr/>
        </p:nvSpPr>
        <p:spPr>
          <a:xfrm>
            <a:off x="10545555" y="6082752"/>
            <a:ext cx="1086919" cy="438163"/>
          </a:xfrm>
          <a:prstGeom prst="rect">
            <a:avLst/>
          </a:prstGeom>
        </p:spPr>
        <p:txBody>
          <a:bodyPr vert="horz" wrap="square" lIns="0" tIns="8856" rIns="0" bIns="0" rtlCol="0">
            <a:spAutoFit/>
          </a:bodyPr>
          <a:lstStyle/>
          <a:p>
            <a:pPr marL="7701">
              <a:spcBef>
                <a:spcPts val="69"/>
              </a:spcBef>
            </a:pPr>
            <a:r>
              <a:rPr sz="2789" b="1" spc="-300" dirty="0">
                <a:solidFill>
                  <a:srgbClr val="FFFFFF"/>
                </a:solidFill>
                <a:latin typeface="Myriad Pro"/>
                <a:cs typeface="Myriad Pro"/>
              </a:rPr>
              <a:t> </a:t>
            </a:r>
            <a:r>
              <a:rPr lang="tr-TR" sz="2789" b="1" spc="-300">
                <a:solidFill>
                  <a:srgbClr val="FFFFFF"/>
                </a:solidFill>
                <a:latin typeface="Myriad Pro"/>
                <a:cs typeface="Myriad Pro"/>
              </a:rPr>
              <a:t>/ </a:t>
            </a:r>
            <a:r>
              <a:rPr lang="tr-TR" sz="2638" spc="3">
                <a:solidFill>
                  <a:srgbClr val="FFFFFF"/>
                </a:solidFill>
                <a:latin typeface="Minion Pro Med Capt"/>
                <a:cs typeface="Minion Pro Med Capt"/>
              </a:rPr>
              <a:t>2026</a:t>
            </a:r>
            <a:endParaRPr sz="2638" dirty="0">
              <a:latin typeface="Minion Pro Med Capt"/>
              <a:cs typeface="Minion Pro Med Capt"/>
            </a:endParaRPr>
          </a:p>
        </p:txBody>
      </p:sp>
      <p:sp>
        <p:nvSpPr>
          <p:cNvPr id="6" name="Unvan 3"/>
          <p:cNvSpPr txBox="1">
            <a:spLocks/>
          </p:cNvSpPr>
          <p:nvPr/>
        </p:nvSpPr>
        <p:spPr>
          <a:xfrm>
            <a:off x="4289462" y="4120400"/>
            <a:ext cx="3613075" cy="952948"/>
          </a:xfrm>
          <a:prstGeom prst="rect">
            <a:avLst/>
          </a:prstGeom>
        </p:spPr>
        <p:txBody>
          <a:bodyPr wrap="square" lIns="0" tIns="0" rIns="0" bIns="0">
            <a:normAutofit fontScale="97500"/>
          </a:bodyPr>
          <a:lstStyle>
            <a:lvl1pPr>
              <a:defRPr sz="1800" b="1" i="0">
                <a:solidFill>
                  <a:srgbClr val="843B0C"/>
                </a:solidFill>
                <a:latin typeface="Times New Roman"/>
                <a:ea typeface="+mj-ea"/>
                <a:cs typeface="Times New Roman"/>
              </a:defRPr>
            </a:lvl1pPr>
          </a:lstStyle>
          <a:p>
            <a:pPr algn="ctr">
              <a:lnSpc>
                <a:spcPct val="115000"/>
              </a:lnSpc>
              <a:spcAft>
                <a:spcPts val="1000"/>
              </a:spcAft>
            </a:pPr>
            <a:r>
              <a:rPr lang="tr-TR" sz="3600" b="0" kern="0" dirty="0">
                <a:solidFill>
                  <a:schemeClr val="bg1"/>
                </a:solidFill>
                <a:latin typeface="Verdana" panose="020B0604030504040204" pitchFamily="34" charset="0"/>
                <a:ea typeface="Verdana" panose="020B0604030504040204" pitchFamily="34" charset="0"/>
                <a:cs typeface="Times New Roman" panose="02020603050405020304" pitchFamily="18" charset="0"/>
              </a:rPr>
              <a:t>TEŞEKKÜRLER</a:t>
            </a:r>
          </a:p>
        </p:txBody>
      </p:sp>
    </p:spTree>
    <p:extLst>
      <p:ext uri="{BB962C8B-B14F-4D97-AF65-F5344CB8AC3E}">
        <p14:creationId xmlns:p14="http://schemas.microsoft.com/office/powerpoint/2010/main" val="1461830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386363"/>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ERZİNCAN TARIMI GENEL BİLGİLER</a:t>
            </a:r>
          </a:p>
          <a:p>
            <a:pPr marL="7701">
              <a:spcBef>
                <a:spcPts val="76"/>
              </a:spcBef>
            </a:pPr>
            <a:r>
              <a:rPr lang="tr-TR" sz="1100" spc="70" dirty="0">
                <a:solidFill>
                  <a:srgbClr val="878787"/>
                </a:solidFill>
                <a:latin typeface="Verdana"/>
                <a:cs typeface="Verdana"/>
              </a:rPr>
              <a:t>İŞLETME SAYILARI</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1 . 4</a:t>
            </a:r>
            <a:endParaRPr sz="1182" dirty="0">
              <a:latin typeface="Verdana"/>
              <a:cs typeface="Verdana"/>
            </a:endParaRPr>
          </a:p>
        </p:txBody>
      </p:sp>
      <p:sp>
        <p:nvSpPr>
          <p:cNvPr id="8" name="Dikdörtgen 7"/>
          <p:cNvSpPr/>
          <p:nvPr/>
        </p:nvSpPr>
        <p:spPr>
          <a:xfrm>
            <a:off x="635383" y="1145553"/>
            <a:ext cx="8102217" cy="5940088"/>
          </a:xfrm>
          <a:prstGeom prst="rect">
            <a:avLst/>
          </a:prstGeom>
        </p:spPr>
        <p:txBody>
          <a:bodyPr wrap="square">
            <a:spAutoFit/>
          </a:bodyPr>
          <a:lstStyle/>
          <a:p>
            <a:pPr marL="342900" indent="-342900">
              <a:buFont typeface="Arial" panose="020B0604020202020204" pitchFamily="34" charset="0"/>
              <a:buChar char="•"/>
            </a:pPr>
            <a:r>
              <a:rPr lang="tr-TR" sz="2000" spc="69" dirty="0">
                <a:solidFill>
                  <a:srgbClr val="878787"/>
                </a:solidFill>
                <a:latin typeface="Verdana"/>
                <a:cs typeface="Verdana"/>
              </a:rPr>
              <a:t>ÇKS’ye Kayıtlı işletme Sayısı: 8.451</a:t>
            </a:r>
          </a:p>
          <a:p>
            <a:pPr marL="342900" indent="-342900">
              <a:buFont typeface="Arial" panose="020B0604020202020204" pitchFamily="34" charset="0"/>
              <a:buChar char="•"/>
            </a:pPr>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Büyükbaş Hayvan İşletmesi Sayısı: 6.522</a:t>
            </a:r>
          </a:p>
          <a:p>
            <a:pPr marL="342900" indent="-342900">
              <a:buFont typeface="Arial" panose="020B0604020202020204" pitchFamily="34" charset="0"/>
              <a:buChar char="•"/>
            </a:pPr>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Küçükbaş Hayvan İşletmesi Sayısı: 2.237</a:t>
            </a:r>
          </a:p>
          <a:p>
            <a:pPr marL="342900" indent="-342900">
              <a:buFont typeface="Arial" panose="020B0604020202020204" pitchFamily="34" charset="0"/>
              <a:buChar char="•"/>
            </a:pPr>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Su Ürünleri İşletmesi Sayısı: 19</a:t>
            </a:r>
          </a:p>
          <a:p>
            <a:pPr marL="342900" indent="-342900">
              <a:buFont typeface="Arial" panose="020B0604020202020204" pitchFamily="34" charset="0"/>
              <a:buChar char="•"/>
            </a:pPr>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Kanatlı İşletmesi Sayısı: 49</a:t>
            </a:r>
          </a:p>
          <a:p>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Arıcılık İşletmesi Sayısı: 1.265</a:t>
            </a:r>
          </a:p>
          <a:p>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Gıda İşletmesi Sayısı: 2.524</a:t>
            </a:r>
          </a:p>
          <a:p>
            <a:pPr marL="342900" indent="-342900">
              <a:buFont typeface="Arial" panose="020B0604020202020204" pitchFamily="34" charset="0"/>
              <a:buChar char="•"/>
            </a:pPr>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Yem İşletmesi Sayısı: 143</a:t>
            </a:r>
          </a:p>
          <a:p>
            <a:endParaRPr lang="tr-TR" sz="2000" spc="69" dirty="0">
              <a:solidFill>
                <a:srgbClr val="878787"/>
              </a:solidFill>
              <a:latin typeface="Verdana"/>
              <a:cs typeface="Verdana"/>
            </a:endParaRPr>
          </a:p>
          <a:p>
            <a:pPr marL="342900" indent="-342900">
              <a:buFont typeface="Arial" panose="020B0604020202020204" pitchFamily="34" charset="0"/>
              <a:buChar char="•"/>
            </a:pPr>
            <a:r>
              <a:rPr lang="tr-TR" sz="2000" spc="69" dirty="0">
                <a:solidFill>
                  <a:srgbClr val="878787"/>
                </a:solidFill>
                <a:latin typeface="Verdana"/>
                <a:cs typeface="Verdana"/>
              </a:rPr>
              <a:t>İlimizde </a:t>
            </a:r>
            <a:r>
              <a:rPr lang="tr-TR" sz="2000" spc="69">
                <a:solidFill>
                  <a:srgbClr val="878787"/>
                </a:solidFill>
                <a:latin typeface="Verdana"/>
                <a:cs typeface="Verdana"/>
              </a:rPr>
              <a:t>toplam 20.210 </a:t>
            </a:r>
            <a:r>
              <a:rPr lang="tr-TR" sz="2000" spc="69" dirty="0">
                <a:solidFill>
                  <a:srgbClr val="878787"/>
                </a:solidFill>
                <a:latin typeface="Verdana"/>
                <a:cs typeface="Verdana"/>
              </a:rPr>
              <a:t>işletme mevcuttur.</a:t>
            </a:r>
          </a:p>
          <a:p>
            <a:pPr marL="285750" indent="-285750">
              <a:buFont typeface="Arial" panose="020B0604020202020204" pitchFamily="34" charset="0"/>
              <a:buChar char="•"/>
            </a:pPr>
            <a:endParaRPr lang="tr-TR" sz="2000" spc="-75" dirty="0">
              <a:latin typeface="Verdana" panose="020B0604030504040204" pitchFamily="34" charset="0"/>
              <a:ea typeface="Verdana" panose="020B0604030504040204" pitchFamily="34" charset="0"/>
              <a:cs typeface="Trebuchet MS"/>
            </a:endParaRPr>
          </a:p>
          <a:p>
            <a:endParaRPr lang="tr-TR" sz="2000" dirty="0"/>
          </a:p>
        </p:txBody>
      </p:sp>
    </p:spTree>
    <p:extLst>
      <p:ext uri="{BB962C8B-B14F-4D97-AF65-F5344CB8AC3E}">
        <p14:creationId xmlns:p14="http://schemas.microsoft.com/office/powerpoint/2010/main" val="214130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773721" y="426366"/>
            <a:ext cx="2240691" cy="161404"/>
          </a:xfrm>
          <a:prstGeom prst="rect">
            <a:avLst/>
          </a:prstGeom>
        </p:spPr>
        <p:txBody>
          <a:bodyPr vert="horz" wrap="square" lIns="0" tIns="7316" rIns="0" bIns="0" rtlCol="0">
            <a:spAutoFit/>
          </a:bodyPr>
          <a:lstStyle/>
          <a:p>
            <a:pPr marL="7701">
              <a:spcBef>
                <a:spcPts val="58"/>
              </a:spcBef>
            </a:pPr>
            <a:r>
              <a:rPr sz="1001" spc="-69" dirty="0">
                <a:solidFill>
                  <a:srgbClr val="E30613"/>
                </a:solidFill>
                <a:latin typeface="Verdana"/>
                <a:cs typeface="Verdana"/>
              </a:rPr>
              <a:t>T</a:t>
            </a:r>
            <a:r>
              <a:rPr sz="1001" spc="-139" dirty="0">
                <a:solidFill>
                  <a:srgbClr val="E30613"/>
                </a:solidFill>
                <a:latin typeface="Verdana"/>
                <a:cs typeface="Verdana"/>
              </a:rPr>
              <a:t>.</a:t>
            </a:r>
            <a:r>
              <a:rPr sz="1001" spc="-30" dirty="0">
                <a:solidFill>
                  <a:srgbClr val="E30613"/>
                </a:solidFill>
                <a:latin typeface="Verdana"/>
                <a:cs typeface="Verdana"/>
              </a:rPr>
              <a:t>C.</a:t>
            </a:r>
            <a:r>
              <a:rPr sz="1001" spc="-55" dirty="0">
                <a:solidFill>
                  <a:srgbClr val="E30613"/>
                </a:solidFill>
                <a:latin typeface="Verdana"/>
                <a:cs typeface="Verdana"/>
              </a:rPr>
              <a:t> </a:t>
            </a:r>
            <a:r>
              <a:rPr sz="1001" spc="-61" dirty="0">
                <a:solidFill>
                  <a:srgbClr val="E30613"/>
                </a:solidFill>
                <a:latin typeface="Verdana"/>
                <a:cs typeface="Verdana"/>
              </a:rPr>
              <a:t>T</a:t>
            </a:r>
            <a:r>
              <a:rPr sz="1001" spc="12" dirty="0">
                <a:solidFill>
                  <a:srgbClr val="E30613"/>
                </a:solidFill>
                <a:latin typeface="Verdana"/>
                <a:cs typeface="Verdana"/>
              </a:rPr>
              <a:t>ARIM</a:t>
            </a:r>
            <a:r>
              <a:rPr sz="1001" spc="-55" dirty="0">
                <a:solidFill>
                  <a:srgbClr val="E30613"/>
                </a:solidFill>
                <a:latin typeface="Verdana"/>
                <a:cs typeface="Verdana"/>
              </a:rPr>
              <a:t> </a:t>
            </a:r>
            <a:r>
              <a:rPr sz="1001" spc="52" dirty="0">
                <a:solidFill>
                  <a:srgbClr val="E30613"/>
                </a:solidFill>
                <a:latin typeface="Verdana"/>
                <a:cs typeface="Verdana"/>
              </a:rPr>
              <a:t>VE</a:t>
            </a:r>
            <a:r>
              <a:rPr sz="1001" spc="-55" dirty="0">
                <a:solidFill>
                  <a:srgbClr val="E30613"/>
                </a:solidFill>
                <a:latin typeface="Verdana"/>
                <a:cs typeface="Verdana"/>
              </a:rPr>
              <a:t> </a:t>
            </a:r>
            <a:r>
              <a:rPr sz="1001" spc="52" dirty="0">
                <a:solidFill>
                  <a:srgbClr val="E30613"/>
                </a:solidFill>
                <a:latin typeface="Verdana"/>
                <a:cs typeface="Verdana"/>
              </a:rPr>
              <a:t>ORMAN</a:t>
            </a:r>
            <a:r>
              <a:rPr sz="1001" spc="-55" dirty="0">
                <a:solidFill>
                  <a:srgbClr val="E30613"/>
                </a:solidFill>
                <a:latin typeface="Verdana"/>
                <a:cs typeface="Verdana"/>
              </a:rPr>
              <a:t> </a:t>
            </a:r>
            <a:r>
              <a:rPr sz="1001" spc="58" dirty="0">
                <a:solidFill>
                  <a:srgbClr val="E30613"/>
                </a:solidFill>
                <a:latin typeface="Verdana"/>
                <a:cs typeface="Verdana"/>
              </a:rPr>
              <a:t>BA</a:t>
            </a:r>
            <a:r>
              <a:rPr sz="1001" spc="42" dirty="0">
                <a:solidFill>
                  <a:srgbClr val="E30613"/>
                </a:solidFill>
                <a:latin typeface="Verdana"/>
                <a:cs typeface="Verdana"/>
              </a:rPr>
              <a:t>K</a:t>
            </a:r>
            <a:r>
              <a:rPr sz="1001" dirty="0">
                <a:solidFill>
                  <a:srgbClr val="E30613"/>
                </a:solidFill>
                <a:latin typeface="Verdana"/>
                <a:cs typeface="Verdana"/>
              </a:rPr>
              <a:t>ANLIĞI</a:t>
            </a:r>
            <a:endParaRPr sz="1001" dirty="0">
              <a:latin typeface="Verdana"/>
              <a:cs typeface="Verdana"/>
            </a:endParaRPr>
          </a:p>
        </p:txBody>
      </p:sp>
      <p:sp>
        <p:nvSpPr>
          <p:cNvPr id="5" name="object 5"/>
          <p:cNvSpPr txBox="1"/>
          <p:nvPr/>
        </p:nvSpPr>
        <p:spPr>
          <a:xfrm>
            <a:off x="773721" y="634632"/>
            <a:ext cx="2326560" cy="191630"/>
          </a:xfrm>
          <a:prstGeom prst="rect">
            <a:avLst/>
          </a:prstGeom>
        </p:spPr>
        <p:txBody>
          <a:bodyPr vert="horz" wrap="square" lIns="0" tIns="9627" rIns="0" bIns="0" rtlCol="0">
            <a:spAutoFit/>
          </a:bodyPr>
          <a:lstStyle/>
          <a:p>
            <a:pPr marL="7701">
              <a:spcBef>
                <a:spcPts val="76"/>
              </a:spcBef>
            </a:pPr>
            <a:r>
              <a:rPr lang="tr-TR" sz="1182" spc="45" dirty="0">
                <a:solidFill>
                  <a:srgbClr val="E30613"/>
                </a:solidFill>
                <a:latin typeface="Verdana"/>
                <a:cs typeface="Verdana"/>
              </a:rPr>
              <a:t>İL BİRİFİNGİ</a:t>
            </a:r>
            <a:endParaRPr sz="1182" dirty="0">
              <a:latin typeface="Verdana"/>
              <a:cs typeface="Verdana"/>
            </a:endParaRPr>
          </a:p>
        </p:txBody>
      </p:sp>
      <p:sp>
        <p:nvSpPr>
          <p:cNvPr id="6" name="object 6"/>
          <p:cNvSpPr/>
          <p:nvPr/>
        </p:nvSpPr>
        <p:spPr>
          <a:xfrm flipV="1">
            <a:off x="635383" y="492543"/>
            <a:ext cx="8102217" cy="142088"/>
          </a:xfrm>
          <a:custGeom>
            <a:avLst/>
            <a:gdLst/>
            <a:ahLst/>
            <a:cxnLst/>
            <a:rect l="l" t="t" r="r" b="b"/>
            <a:pathLst>
              <a:path w="16271875">
                <a:moveTo>
                  <a:pt x="0" y="0"/>
                </a:moveTo>
                <a:lnTo>
                  <a:pt x="16271755" y="0"/>
                </a:lnTo>
              </a:path>
            </a:pathLst>
          </a:custGeom>
          <a:ln w="10470">
            <a:solidFill>
              <a:srgbClr val="DC0C18"/>
            </a:solidFill>
          </a:ln>
        </p:spPr>
        <p:txBody>
          <a:bodyPr wrap="square" lIns="0" tIns="0" rIns="0" bIns="0" rtlCol="0"/>
          <a:lstStyle/>
          <a:p>
            <a:endParaRPr sz="1092"/>
          </a:p>
        </p:txBody>
      </p:sp>
      <p:sp>
        <p:nvSpPr>
          <p:cNvPr id="7" name="object 7"/>
          <p:cNvSpPr txBox="1"/>
          <p:nvPr/>
        </p:nvSpPr>
        <p:spPr>
          <a:xfrm>
            <a:off x="9256138" y="513154"/>
            <a:ext cx="2796162" cy="386363"/>
          </a:xfrm>
          <a:prstGeom prst="rect">
            <a:avLst/>
          </a:prstGeom>
        </p:spPr>
        <p:txBody>
          <a:bodyPr vert="horz" wrap="square" lIns="0" tIns="9627" rIns="0" bIns="0" rtlCol="0">
            <a:spAutoFit/>
          </a:bodyPr>
          <a:lstStyle/>
          <a:p>
            <a:pPr marL="7701">
              <a:spcBef>
                <a:spcPts val="76"/>
              </a:spcBef>
            </a:pPr>
            <a:r>
              <a:rPr lang="tr-TR" sz="1182" spc="6" dirty="0">
                <a:solidFill>
                  <a:srgbClr val="DC0C18"/>
                </a:solidFill>
                <a:latin typeface="Verdana"/>
                <a:cs typeface="Verdana"/>
              </a:rPr>
              <a:t>ERZİNCAN TARIMI GENEL BİLGİLER</a:t>
            </a:r>
          </a:p>
          <a:p>
            <a:pPr marL="7701">
              <a:spcBef>
                <a:spcPts val="76"/>
              </a:spcBef>
            </a:pPr>
            <a:r>
              <a:rPr lang="tr-TR" sz="1100" spc="70" dirty="0">
                <a:solidFill>
                  <a:srgbClr val="878787"/>
                </a:solidFill>
                <a:latin typeface="Verdana"/>
                <a:cs typeface="Verdana"/>
              </a:rPr>
              <a:t>TARIMSAL YAPI VE ÜRETİM</a:t>
            </a:r>
          </a:p>
        </p:txBody>
      </p:sp>
      <p:sp>
        <p:nvSpPr>
          <p:cNvPr id="10" name="object 9"/>
          <p:cNvSpPr txBox="1"/>
          <p:nvPr/>
        </p:nvSpPr>
        <p:spPr>
          <a:xfrm>
            <a:off x="8760175" y="527734"/>
            <a:ext cx="410094" cy="213793"/>
          </a:xfrm>
          <a:prstGeom prst="rect">
            <a:avLst/>
          </a:prstGeom>
          <a:ln w="10470">
            <a:solidFill>
              <a:srgbClr val="DC0C18"/>
            </a:solidFill>
          </a:ln>
        </p:spPr>
        <p:txBody>
          <a:bodyPr vert="horz" wrap="square" lIns="0" tIns="31575" rIns="0" bIns="0" rtlCol="0">
            <a:spAutoFit/>
          </a:bodyPr>
          <a:lstStyle/>
          <a:p>
            <a:pPr marL="110898">
              <a:spcBef>
                <a:spcPts val="248"/>
              </a:spcBef>
            </a:pPr>
            <a:r>
              <a:rPr lang="tr-TR" sz="1182" spc="-261" dirty="0">
                <a:solidFill>
                  <a:srgbClr val="DC0C18"/>
                </a:solidFill>
                <a:latin typeface="Verdana"/>
                <a:cs typeface="Verdana"/>
              </a:rPr>
              <a:t>1 .  5</a:t>
            </a:r>
            <a:endParaRPr sz="1182" dirty="0">
              <a:latin typeface="Verdana"/>
              <a:cs typeface="Verdana"/>
            </a:endParaRPr>
          </a:p>
        </p:txBody>
      </p:sp>
      <p:graphicFrame>
        <p:nvGraphicFramePr>
          <p:cNvPr id="9" name="Tablo 8"/>
          <p:cNvGraphicFramePr>
            <a:graphicFrameLocks noGrp="1"/>
          </p:cNvGraphicFramePr>
          <p:nvPr>
            <p:extLst>
              <p:ext uri="{D42A27DB-BD31-4B8C-83A1-F6EECF244321}">
                <p14:modId xmlns:p14="http://schemas.microsoft.com/office/powerpoint/2010/main" val="2647399009"/>
              </p:ext>
            </p:extLst>
          </p:nvPr>
        </p:nvGraphicFramePr>
        <p:xfrm>
          <a:off x="927101" y="1327537"/>
          <a:ext cx="4765068" cy="4469262"/>
        </p:xfrm>
        <a:graphic>
          <a:graphicData uri="http://schemas.openxmlformats.org/drawingml/2006/table">
            <a:tbl>
              <a:tblPr firstRow="1" bandRow="1"/>
              <a:tblGrid>
                <a:gridCol w="2618204">
                  <a:extLst>
                    <a:ext uri="{9D8B030D-6E8A-4147-A177-3AD203B41FA5}">
                      <a16:colId xmlns:a16="http://schemas.microsoft.com/office/drawing/2014/main" val="3497361713"/>
                    </a:ext>
                  </a:extLst>
                </a:gridCol>
                <a:gridCol w="1106906">
                  <a:extLst>
                    <a:ext uri="{9D8B030D-6E8A-4147-A177-3AD203B41FA5}">
                      <a16:colId xmlns:a16="http://schemas.microsoft.com/office/drawing/2014/main" val="4128455915"/>
                    </a:ext>
                  </a:extLst>
                </a:gridCol>
                <a:gridCol w="1039958">
                  <a:extLst>
                    <a:ext uri="{9D8B030D-6E8A-4147-A177-3AD203B41FA5}">
                      <a16:colId xmlns:a16="http://schemas.microsoft.com/office/drawing/2014/main" val="4144690471"/>
                    </a:ext>
                  </a:extLst>
                </a:gridCol>
              </a:tblGrid>
              <a:tr h="345805">
                <a:tc rowSpan="2">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Arazi Dağılımı</a:t>
                      </a:r>
                    </a:p>
                  </a:txBody>
                  <a:tcPr marL="4976" marR="4976" marT="49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Alanı</a:t>
                      </a:r>
                    </a:p>
                  </a:txBody>
                  <a:tcPr marL="4976" marR="4976" marT="49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solidFill>
                  </a:tcPr>
                </a:tc>
                <a:tc rowSpan="2">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Payı (%)</a:t>
                      </a:r>
                    </a:p>
                  </a:txBody>
                  <a:tcPr marL="4976" marR="4976" marT="49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335365489"/>
                  </a:ext>
                </a:extLst>
              </a:tr>
              <a:tr h="345805">
                <a:tc vMerge="1">
                  <a:txBody>
                    <a:bodyPr/>
                    <a:lstStyle/>
                    <a:p>
                      <a:endParaRPr lang="tr-TR"/>
                    </a:p>
                  </a:txBody>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(ha)</a:t>
                      </a:r>
                    </a:p>
                  </a:txBody>
                  <a:tcPr marL="4976" marR="4976" marT="4976"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vMerge="1">
                  <a:txBody>
                    <a:bodyPr/>
                    <a:lstStyle/>
                    <a:p>
                      <a:endParaRPr lang="tr-TR"/>
                    </a:p>
                  </a:txBody>
                  <a:tcPr/>
                </a:tc>
                <a:extLst>
                  <a:ext uri="{0D108BD9-81ED-4DB2-BD59-A6C34878D82A}">
                    <a16:rowId xmlns:a16="http://schemas.microsoft.com/office/drawing/2014/main" val="490129216"/>
                  </a:ext>
                </a:extLst>
              </a:tr>
              <a:tr h="719809">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Tarım Alanı</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rPr>
                        <a:t>205.869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17,4</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80366948"/>
                  </a:ext>
                </a:extLst>
              </a:tr>
              <a:tr h="607819">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Çayır-Mera Alanı</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tr-TR" sz="2000" b="0" kern="1200" spc="-75">
                          <a:solidFill>
                            <a:schemeClr val="tx1"/>
                          </a:solidFill>
                          <a:latin typeface="Verdana" panose="020B0604030504040204" pitchFamily="34" charset="0"/>
                          <a:ea typeface="Verdana" panose="020B0604030504040204" pitchFamily="34" charset="0"/>
                        </a:rPr>
                        <a:t>440.256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37,3</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1029672"/>
                  </a:ext>
                </a:extLst>
              </a:tr>
              <a:tr h="552313">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Orman Alanı</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rPr>
                        <a:t>320.021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27,1</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07880181"/>
                  </a:ext>
                </a:extLst>
              </a:tr>
              <a:tr h="686552">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Tarım Dışı Alan</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rPr>
                        <a:t>215.454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18,2</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56195106"/>
                  </a:ext>
                </a:extLst>
              </a:tr>
              <a:tr h="1211159">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Tarım  Arazilerinin Sulama Durumu</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tr-TR" sz="2000" b="0" kern="1200" spc="-75" dirty="0">
                          <a:solidFill>
                            <a:schemeClr val="tx1"/>
                          </a:solidFill>
                          <a:latin typeface="Verdana" panose="020B0604030504040204" pitchFamily="34" charset="0"/>
                          <a:ea typeface="Verdana" panose="020B0604030504040204" pitchFamily="34" charset="0"/>
                        </a:rPr>
                        <a:t>84.943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40,6</a:t>
                      </a:r>
                    </a:p>
                  </a:txBody>
                  <a:tcPr marL="4976" marR="4976" marT="49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7679087"/>
                  </a:ext>
                </a:extLst>
              </a:tr>
            </a:tbl>
          </a:graphicData>
        </a:graphic>
      </p:graphicFrame>
      <p:graphicFrame>
        <p:nvGraphicFramePr>
          <p:cNvPr id="11" name="Tablo 10"/>
          <p:cNvGraphicFramePr>
            <a:graphicFrameLocks noGrp="1"/>
          </p:cNvGraphicFramePr>
          <p:nvPr>
            <p:extLst>
              <p:ext uri="{D42A27DB-BD31-4B8C-83A1-F6EECF244321}">
                <p14:modId xmlns:p14="http://schemas.microsoft.com/office/powerpoint/2010/main" val="1634059456"/>
              </p:ext>
            </p:extLst>
          </p:nvPr>
        </p:nvGraphicFramePr>
        <p:xfrm>
          <a:off x="6864221" y="2049432"/>
          <a:ext cx="4612096" cy="3279334"/>
        </p:xfrm>
        <a:graphic>
          <a:graphicData uri="http://schemas.openxmlformats.org/drawingml/2006/table">
            <a:tbl>
              <a:tblPr firstRow="1" bandRow="1"/>
              <a:tblGrid>
                <a:gridCol w="2503708">
                  <a:extLst>
                    <a:ext uri="{9D8B030D-6E8A-4147-A177-3AD203B41FA5}">
                      <a16:colId xmlns:a16="http://schemas.microsoft.com/office/drawing/2014/main" val="2134651646"/>
                    </a:ext>
                  </a:extLst>
                </a:gridCol>
                <a:gridCol w="2108388">
                  <a:extLst>
                    <a:ext uri="{9D8B030D-6E8A-4147-A177-3AD203B41FA5}">
                      <a16:colId xmlns:a16="http://schemas.microsoft.com/office/drawing/2014/main" val="1995533055"/>
                    </a:ext>
                  </a:extLst>
                </a:gridCol>
              </a:tblGrid>
              <a:tr h="422901">
                <a:tc rowSpan="2">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Dağılım</a:t>
                      </a:r>
                    </a:p>
                  </a:txBody>
                  <a:tcPr marL="4065" marR="4065" marT="406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Alanı</a:t>
                      </a:r>
                    </a:p>
                  </a:txBody>
                  <a:tcPr marL="4065" marR="4065" marT="406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a:noFill/>
                    </a:lnB>
                    <a:solidFill>
                      <a:schemeClr val="accent5"/>
                    </a:solidFill>
                  </a:tcPr>
                </a:tc>
                <a:extLst>
                  <a:ext uri="{0D108BD9-81ED-4DB2-BD59-A6C34878D82A}">
                    <a16:rowId xmlns:a16="http://schemas.microsoft.com/office/drawing/2014/main" val="1261530121"/>
                  </a:ext>
                </a:extLst>
              </a:tr>
              <a:tr h="422901">
                <a:tc vMerge="1">
                  <a:txBody>
                    <a:bodyPr/>
                    <a:lstStyle/>
                    <a:p>
                      <a:endParaRPr lang="tr-TR"/>
                    </a:p>
                  </a:txBody>
                  <a:tcPr/>
                </a:tc>
                <a:tc>
                  <a:txBody>
                    <a:bodyPr/>
                    <a:lstStyle/>
                    <a:p>
                      <a:pPr marL="0" algn="ctr" defTabSz="914400" rtl="0" eaLnBrk="1" fontAlgn="ctr" latinLnBrk="0" hangingPunct="1"/>
                      <a:r>
                        <a:rPr lang="tr-TR" sz="2000" b="0" kern="1200" spc="-75" dirty="0">
                          <a:solidFill>
                            <a:srgbClr val="FFFFFF"/>
                          </a:solidFill>
                          <a:latin typeface="Verdana" panose="020B0604030504040204" pitchFamily="34" charset="0"/>
                          <a:ea typeface="Verdana" panose="020B0604030504040204" pitchFamily="34" charset="0"/>
                          <a:cs typeface="Trebuchet MS"/>
                        </a:rPr>
                        <a:t>(Hektar)</a:t>
                      </a:r>
                    </a:p>
                  </a:txBody>
                  <a:tcPr marL="4065" marR="4065" marT="4065" marB="0" anchor="ctr">
                    <a:lnL>
                      <a:noFill/>
                    </a:lnL>
                    <a:lnR w="6350" cap="flat" cmpd="sng" algn="ctr">
                      <a:solidFill>
                        <a:srgbClr val="A9D08E"/>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806156421"/>
                  </a:ext>
                </a:extLst>
              </a:tr>
              <a:tr h="608383">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TARLA</a:t>
                      </a:r>
                    </a:p>
                  </a:txBody>
                  <a:tcPr marL="4065" marR="4065" marT="4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105.087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extLst>
                  <a:ext uri="{0D108BD9-81ED-4DB2-BD59-A6C34878D82A}">
                    <a16:rowId xmlns:a16="http://schemas.microsoft.com/office/drawing/2014/main" val="1591801394"/>
                  </a:ext>
                </a:extLst>
              </a:tr>
              <a:tr h="608383">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SEBZE</a:t>
                      </a:r>
                    </a:p>
                  </a:txBody>
                  <a:tcPr marL="4065" marR="4065" marT="4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1.894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extLst>
                  <a:ext uri="{0D108BD9-81ED-4DB2-BD59-A6C34878D82A}">
                    <a16:rowId xmlns:a16="http://schemas.microsoft.com/office/drawing/2014/main" val="2723688857"/>
                  </a:ext>
                </a:extLst>
              </a:tr>
              <a:tr h="608383">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MEYVE ve BAĞ</a:t>
                      </a:r>
                    </a:p>
                  </a:txBody>
                  <a:tcPr marL="4065" marR="4065" marT="4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marL="0" algn="ctr" defTabSz="914400" rtl="0" eaLnBrk="1" fontAlgn="ctr" latinLnBrk="0" hangingPunct="1"/>
                      <a:r>
                        <a:rPr lang="tr-TR" sz="2000" b="0" kern="1200" spc="-75">
                          <a:solidFill>
                            <a:schemeClr val="tx1"/>
                          </a:solidFill>
                          <a:latin typeface="Verdana" panose="020B0604030504040204" pitchFamily="34" charset="0"/>
                          <a:ea typeface="Verdana" panose="020B0604030504040204" pitchFamily="34" charset="0"/>
                          <a:cs typeface="Trebuchet MS"/>
                        </a:rPr>
                        <a:t>3.654</a:t>
                      </a:r>
                      <a:endParaRPr lang="tr-TR" sz="2000" b="0" kern="1200" spc="-75" dirty="0">
                        <a:solidFill>
                          <a:schemeClr val="tx1"/>
                        </a:solidFill>
                        <a:latin typeface="Verdana" panose="020B0604030504040204" pitchFamily="34" charset="0"/>
                        <a:ea typeface="Verdana" panose="020B0604030504040204" pitchFamily="34" charset="0"/>
                        <a:cs typeface="Trebuchet M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extLst>
                  <a:ext uri="{0D108BD9-81ED-4DB2-BD59-A6C34878D82A}">
                    <a16:rowId xmlns:a16="http://schemas.microsoft.com/office/drawing/2014/main" val="2230720078"/>
                  </a:ext>
                </a:extLst>
              </a:tr>
              <a:tr h="608383">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NADAS</a:t>
                      </a:r>
                    </a:p>
                  </a:txBody>
                  <a:tcPr marL="4065" marR="4065" marT="406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tc>
                  <a:txBody>
                    <a:bodyPr/>
                    <a:lstStyle/>
                    <a:p>
                      <a:pPr marL="0" algn="ctr" defTabSz="914400" rtl="0" eaLnBrk="1" fontAlgn="ctr" latinLnBrk="0" hangingPunct="1"/>
                      <a:r>
                        <a:rPr lang="tr-TR" sz="2000" b="0" kern="1200" spc="-75" dirty="0">
                          <a:solidFill>
                            <a:schemeClr val="tx1"/>
                          </a:solidFill>
                          <a:latin typeface="Verdana" panose="020B0604030504040204" pitchFamily="34" charset="0"/>
                          <a:ea typeface="Verdana" panose="020B0604030504040204" pitchFamily="34" charset="0"/>
                          <a:cs typeface="Trebuchet MS"/>
                        </a:rPr>
                        <a:t>38.674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F8F8"/>
                    </a:solidFill>
                  </a:tcPr>
                </a:tc>
                <a:extLst>
                  <a:ext uri="{0D108BD9-81ED-4DB2-BD59-A6C34878D82A}">
                    <a16:rowId xmlns:a16="http://schemas.microsoft.com/office/drawing/2014/main" val="3881187968"/>
                  </a:ext>
                </a:extLst>
              </a:tr>
            </a:tbl>
          </a:graphicData>
        </a:graphic>
      </p:graphicFrame>
      <p:sp>
        <p:nvSpPr>
          <p:cNvPr id="12" name="Sağ Ok 11"/>
          <p:cNvSpPr/>
          <p:nvPr/>
        </p:nvSpPr>
        <p:spPr>
          <a:xfrm>
            <a:off x="5832153" y="2376857"/>
            <a:ext cx="892084" cy="341464"/>
          </a:xfrm>
          <a:prstGeom prst="rightArrow">
            <a:avLst/>
          </a:prstGeom>
          <a:solidFill>
            <a:srgbClr val="FF0000"/>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264629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0FB111-1C7E-4083-874B-BB1CD4458A26}">
  <ds:schemaRefs>
    <ds:schemaRef ds:uri="http://schemas.microsoft.com/sharepoint/v3/contenttype/forms"/>
  </ds:schemaRefs>
</ds:datastoreItem>
</file>

<file path=customXml/itemProps2.xml><?xml version="1.0" encoding="utf-8"?>
<ds:datastoreItem xmlns:ds="http://schemas.openxmlformats.org/officeDocument/2006/customXml" ds:itemID="{C76AF456-B9F6-46B4-B02D-B58F2A7206F7}">
  <ds:schemaRefs>
    <ds:schemaRef ds:uri="http://schemas.microsoft.com/office/2006/metadata/properties"/>
    <ds:schemaRef ds:uri="http://schemas.microsoft.com/office/infopath/2007/PartnerControls"/>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B567CB43-160D-4339-9863-FC8D90B3AA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10297</TotalTime>
  <Words>6908</Words>
  <Application>Microsoft Office PowerPoint</Application>
  <PresentationFormat>Geniş ekran</PresentationFormat>
  <Paragraphs>1722</Paragraphs>
  <Slides>72</Slides>
  <Notes>2</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72</vt:i4>
      </vt:variant>
    </vt:vector>
  </HeadingPairs>
  <TitlesOfParts>
    <vt:vector size="82" baseType="lpstr">
      <vt:lpstr>Akrobat</vt:lpstr>
      <vt:lpstr>Arial</vt:lpstr>
      <vt:lpstr>Calibri</vt:lpstr>
      <vt:lpstr>Calibri Light</vt:lpstr>
      <vt:lpstr>Franklin Gothic Book</vt:lpstr>
      <vt:lpstr>Minion Pro Med Capt</vt:lpstr>
      <vt:lpstr>Myriad Pro</vt:lpstr>
      <vt:lpstr>Times New Roman</vt:lpstr>
      <vt:lpstr>Verdana</vt:lpstr>
      <vt:lpstr>Office Teması</vt:lpstr>
      <vt:lpstr>PowerPoint Sunusu</vt:lpstr>
      <vt:lpstr>İÇİNDEKİLER</vt:lpstr>
      <vt:lpstr>PowerPoint Sunusu</vt:lpstr>
      <vt:lpstr>1 . ERZİNCAN TARIMI GENEL BİLGİLER</vt:lpstr>
      <vt:lpstr>PowerPoint Sunusu</vt:lpstr>
      <vt:lpstr>PowerPoint Sunusu</vt:lpstr>
      <vt:lpstr>PowerPoint Sunusu</vt:lpstr>
      <vt:lpstr>PowerPoint Sunusu</vt:lpstr>
      <vt:lpstr>PowerPoint Sunusu</vt:lpstr>
      <vt:lpstr>PowerPoint Sunusu</vt:lpstr>
      <vt:lpstr>2 . BİTKİSEL ÜRETİM </vt:lpstr>
      <vt:lpstr>PowerPoint Sunusu</vt:lpstr>
      <vt:lpstr>PowerPoint Sunusu</vt:lpstr>
      <vt:lpstr>PowerPoint Sunusu</vt:lpstr>
      <vt:lpstr>PowerPoint Sunusu</vt:lpstr>
      <vt:lpstr>PowerPoint Sunusu</vt:lpstr>
      <vt:lpstr>PowerPoint Sunusu</vt:lpstr>
      <vt:lpstr>PowerPoint Sunusu</vt:lpstr>
      <vt:lpstr>3 . GIDA, DENETİM ÇALIŞMALARI, YÖRESEL ÜRÜNLER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4 . HAYVANSAL ÜRETİM </vt:lpstr>
      <vt:lpstr>PowerPoint Sunusu</vt:lpstr>
      <vt:lpstr>PowerPoint Sunusu</vt:lpstr>
      <vt:lpstr>PowerPoint Sunusu</vt:lpstr>
      <vt:lpstr>PowerPoint Sunusu</vt:lpstr>
      <vt:lpstr>PowerPoint Sunusu</vt:lpstr>
      <vt:lpstr>PowerPoint Sunusu</vt:lpstr>
      <vt:lpstr>5 . DESTEKLEMELER </vt:lpstr>
      <vt:lpstr>PowerPoint Sunusu</vt:lpstr>
      <vt:lpstr>PowerPoint Sunusu</vt:lpstr>
      <vt:lpstr>PowerPoint Sunusu</vt:lpstr>
      <vt:lpstr>6 . FAALİYETLER </vt:lpstr>
      <vt:lpstr>PowerPoint Sunusu</vt:lpstr>
      <vt:lpstr>PowerPoint Sunusu</vt:lpstr>
      <vt:lpstr>7 . UYGULANAN PROJELER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Kadir Erhan TEKİN</dc:creator>
  <cp:lastModifiedBy>Kadir Erhan TEKİN</cp:lastModifiedBy>
  <cp:revision>610</cp:revision>
  <cp:lastPrinted>2025-02-21T13:26:13Z</cp:lastPrinted>
  <dcterms:created xsi:type="dcterms:W3CDTF">2021-11-22T06:43:53Z</dcterms:created>
  <dcterms:modified xsi:type="dcterms:W3CDTF">2026-05-13T07:21:15Z</dcterms:modified>
</cp:coreProperties>
</file>